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9" r:id="rId2"/>
    <p:sldMasterId id="2147483716" r:id="rId3"/>
    <p:sldMasterId id="2147483727" r:id="rId4"/>
    <p:sldMasterId id="2147483740" r:id="rId5"/>
  </p:sldMasterIdLst>
  <p:notesMasterIdLst>
    <p:notesMasterId r:id="rId48"/>
  </p:notesMasterIdLst>
  <p:handoutMasterIdLst>
    <p:handoutMasterId r:id="rId49"/>
  </p:handoutMasterIdLst>
  <p:sldIdLst>
    <p:sldId id="2145705738" r:id="rId6"/>
    <p:sldId id="2145705730" r:id="rId7"/>
    <p:sldId id="265" r:id="rId8"/>
    <p:sldId id="257" r:id="rId9"/>
    <p:sldId id="258" r:id="rId10"/>
    <p:sldId id="406" r:id="rId11"/>
    <p:sldId id="407" r:id="rId12"/>
    <p:sldId id="2147374444" r:id="rId13"/>
    <p:sldId id="2147374449" r:id="rId14"/>
    <p:sldId id="313" r:id="rId15"/>
    <p:sldId id="2147375652" r:id="rId16"/>
    <p:sldId id="2147374439" r:id="rId17"/>
    <p:sldId id="364" r:id="rId18"/>
    <p:sldId id="365" r:id="rId19"/>
    <p:sldId id="2147374440" r:id="rId20"/>
    <p:sldId id="346" r:id="rId21"/>
    <p:sldId id="2147374441" r:id="rId22"/>
    <p:sldId id="2147375648" r:id="rId23"/>
    <p:sldId id="2147375657" r:id="rId24"/>
    <p:sldId id="2147375637" r:id="rId25"/>
    <p:sldId id="2145705729" r:id="rId26"/>
    <p:sldId id="387" r:id="rId27"/>
    <p:sldId id="290" r:id="rId28"/>
    <p:sldId id="2147374451" r:id="rId29"/>
    <p:sldId id="273" r:id="rId30"/>
    <p:sldId id="2147374426" r:id="rId31"/>
    <p:sldId id="2145705731" r:id="rId32"/>
    <p:sldId id="2147375633" r:id="rId33"/>
    <p:sldId id="2147375580" r:id="rId34"/>
    <p:sldId id="2147374415" r:id="rId35"/>
    <p:sldId id="2147375656" r:id="rId36"/>
    <p:sldId id="2147375573" r:id="rId37"/>
    <p:sldId id="2147375565" r:id="rId38"/>
    <p:sldId id="2147375659" r:id="rId39"/>
    <p:sldId id="2147375674" r:id="rId40"/>
    <p:sldId id="482" r:id="rId41"/>
    <p:sldId id="429" r:id="rId42"/>
    <p:sldId id="2147374453" r:id="rId43"/>
    <p:sldId id="2147375640" r:id="rId44"/>
    <p:sldId id="335" r:id="rId45"/>
    <p:sldId id="2147374448" r:id="rId46"/>
    <p:sldId id="2147375642" r:id="rId4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66"/>
    <a:srgbClr val="F13DCF"/>
    <a:srgbClr val="CB0FA7"/>
    <a:srgbClr val="00FFFF"/>
    <a:srgbClr val="FF0000"/>
    <a:srgbClr val="9C0C81"/>
    <a:srgbClr val="080808"/>
    <a:srgbClr val="CF4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86404" autoAdjust="0"/>
  </p:normalViewPr>
  <p:slideViewPr>
    <p:cSldViewPr>
      <p:cViewPr varScale="1">
        <p:scale>
          <a:sx n="69" d="100"/>
          <a:sy n="69" d="100"/>
        </p:scale>
        <p:origin x="15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50" y="-102"/>
      </p:cViewPr>
      <p:guideLst>
        <p:guide orient="horz" pos="2956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3" y="1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027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3" y="8917027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0C13-5491-43E3-AE1C-E2715A405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3" y="1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42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60134"/>
            <a:ext cx="5681980" cy="422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027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3" y="8917027"/>
            <a:ext cx="3077740" cy="46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87" tIns="46944" rIns="93887" bIns="469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CFE6C2-7702-4933-BC28-28FD135CC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5525" indent="-2944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7729" indent="-2355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8820" indent="-2355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9912" indent="-23554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1005" indent="-2355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2095" indent="-2355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3187" indent="-2355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4279" indent="-2355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1898B-D31B-4407-8873-43A393C6CE7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62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E7DE5-EC6E-4C66-AF8F-20196CAFE64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FE6C2-7702-4933-BC28-28FD135CCF1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2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75A00F-0CEC-4339-B82E-A1790F1FB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593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E7DE5-EC6E-4C66-AF8F-20196CAFE64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E57C8-0BAB-41CF-8C76-03E51239D3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64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7DF87-1D75-406D-B990-FD7BCB48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CA2B-D084-4A96-BBD8-B8371494D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1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CA2B-D084-4A96-BBD8-B8371494D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35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0CA2B-D084-4A96-BBD8-B8371494D1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0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E5B73-FA3E-487D-891E-AD36C4FFA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1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F42EA-177D-4CB2-B927-A30A225674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30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96565-769A-499A-9552-8E47917C8F4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574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47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80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84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457200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Respiratory </a:t>
            </a:r>
            <a:r>
              <a:rPr lang="en-US" dirty="0" err="1"/>
              <a:t>Synctial</a:t>
            </a:r>
            <a:r>
              <a:rPr lang="en-US" dirty="0"/>
              <a:t> Virus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15206-4E30-46B3-958A-89C7A3C08AB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F38CD-8E95-4062-B0BA-42811E4C2C4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52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804248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5105E-39BF-493A-B1CB-525F9A2F4808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028421-0277-6C44-AA37-A8AF7BE85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442" y="450938"/>
            <a:ext cx="4166558" cy="78275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32D6BA-05AD-8F4F-86EE-3D5DCC67ED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441" y="1472614"/>
            <a:ext cx="6753184" cy="40263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lang="en-US" sz="150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>
                <a:effectLst/>
                <a:latin typeface="Myriad Pro" panose="020B0503030403020204" pitchFamily="34" charset="0"/>
              </a:rPr>
              <a:t>Copyrighted images are not permitted.</a:t>
            </a:r>
          </a:p>
          <a:p>
            <a:r>
              <a:rPr lang="en-US" dirty="0">
                <a:effectLst/>
                <a:latin typeface="Myriad Pro" panose="020B0503030403020204" pitchFamily="34" charset="0"/>
              </a:rPr>
              <a:t>Headings font size should b e 28.</a:t>
            </a:r>
          </a:p>
          <a:p>
            <a:r>
              <a:rPr lang="en-US" dirty="0">
                <a:effectLst/>
                <a:latin typeface="Myriad Pro" panose="020B0503030403020204" pitchFamily="34" charset="0"/>
              </a:rPr>
              <a:t>Body font size should be 24.</a:t>
            </a:r>
          </a:p>
          <a:p>
            <a:r>
              <a:rPr lang="en-US" dirty="0">
                <a:effectLst/>
                <a:latin typeface="Myriad Pro" panose="020B0503030403020204" pitchFamily="34" charset="0"/>
              </a:rPr>
              <a:t>A good rule of thumb is 1 slide per minute - This means a 10 minute presentation would be a max of 10 slides.</a:t>
            </a:r>
          </a:p>
          <a:p>
            <a:r>
              <a:rPr lang="en-US" dirty="0">
                <a:effectLst/>
                <a:latin typeface="Myriad Pro" panose="020B0503030403020204" pitchFamily="34" charset="0"/>
              </a:rPr>
              <a:t>Ensure images are large enough for audience to easily view.</a:t>
            </a:r>
          </a:p>
          <a:p>
            <a:r>
              <a:rPr lang="en-US" dirty="0">
                <a:effectLst/>
                <a:latin typeface="Myriad Pro" panose="020B0503030403020204" pitchFamily="34" charset="0"/>
              </a:rPr>
              <a:t>No PowerPoint animations are permitted due to video uploads.</a:t>
            </a:r>
          </a:p>
        </p:txBody>
      </p:sp>
    </p:spTree>
    <p:extLst>
      <p:ext uri="{BB962C8B-B14F-4D97-AF65-F5344CB8AC3E}">
        <p14:creationId xmlns:p14="http://schemas.microsoft.com/office/powerpoint/2010/main" val="122456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88A8-5895-4796-BF82-B69A70CA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8E503-42FC-4342-81C4-F5FD38ECE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B013-412D-44A4-9FAE-79C64989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14504-D232-4A42-855F-FD4D7393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049B6-7FE0-467B-BBCF-D945B754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6BC9-396F-4162-830D-D3544B88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25AB6-12CF-467C-BC96-4F43A0D90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1B5C-B282-4A56-8137-6684BD53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C3AFE-9823-4410-BC1A-F107AD86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B956D-6D2F-4358-A4C9-15CFD010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4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54C-6033-40FD-BA59-4CA4C635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77177-3BC7-4D98-A898-D6DA29DDE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8214D-47D3-437A-833A-11A3FED5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9DD8-DCA7-4789-B700-4B516937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02DD0-FD17-4AF6-882D-75332841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7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6A43-ABAA-46AC-AF89-5393230A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7E9D-2A2F-4077-BE2F-493E80416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4FE22-9910-404F-A958-6A21C352C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BDBED-5C44-425B-88D7-F59E27E1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9747E-9848-43A0-9B3C-0DC97849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938F-EA67-4EBB-820C-D8BA8394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7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5424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39CEA-C238-40FB-81C5-B78890E50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CAE76-676D-4F20-A418-281C1446E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6F5EB-E028-45DD-ABCF-58CD93A9B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D62D-489C-445C-A5D7-C166FE9E3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1BFE76-A2A2-473F-9094-607E66116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F7423-A17A-402D-9928-2DEF5D06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D2338-F743-4B45-84B2-D05E77FC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67B98-8EEA-4498-8002-3D45BE7C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402EB-13F8-43B0-B358-D7FC143C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9543A-2AE5-47DD-A969-F052D91DF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AEC10C-DBA5-43B2-BA97-58F4790E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74DAD-1DCB-4D86-8D0B-379EBF7D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6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5A631-E32B-4985-B60F-47A34A75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29A23-B4BF-4967-934D-446D216F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3E25-B3E9-4950-A4B3-76CC313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E0BA-2846-44A9-B8DC-1F6AEB6C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D483-EBB9-465F-B0CF-C565DF9D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AD3C0-6778-4129-8EE7-4746379C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52525-A8A5-47CF-8A52-6670E1519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FAE4E-EC33-41A8-A5E8-F841A26D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6AD93-FFE4-4C8B-A7D6-528B0191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7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DACB6-5C55-4A10-B121-4CA7C2817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02CF9-E342-456F-9190-A9F3A9E03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D8C21-19F9-4C9B-B226-18CB544F7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74354-691B-4E30-8FEE-A1318A77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4D26B-A535-4D0F-A377-10568C11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CCCAA-42A7-44C2-A163-B28C81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2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C1E4-45C9-457D-8AAE-1C1E2957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E423B-179B-4CE7-8048-9D53DCA75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93658-FAEC-4ADB-884F-4390D027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63CC6-F952-4FA9-A903-E46D0BD2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F7CDD-A934-475A-8963-427ABDCE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77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0D1E8A-C5CE-4F4B-AD33-606EB5CBA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74AB19-8E69-4EA1-BB28-442E78ED0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1E61F-8AB3-40F9-B6AA-2CF2D976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9EAD-5578-408D-89AF-C9879583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AF609-7795-43E1-986C-CF986F1C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36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74E74-207D-4542-BF1D-46E8C00187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0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672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0989DBD-0473-455A-B44B-3EA8A51765C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03/08/2023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BAEF107-C191-44A3-95AE-84244E5295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7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83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3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1364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193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74E74-207D-4542-BF1D-46E8C00187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6340475"/>
            <a:ext cx="770468" cy="365125"/>
          </a:xfrm>
        </p:spPr>
        <p:txBody>
          <a:bodyPr/>
          <a:lstStyle>
            <a:lvl1pPr>
              <a:defRPr sz="2000"/>
            </a:lvl1pPr>
          </a:lstStyle>
          <a:p>
            <a:pPr defTabSz="914400">
              <a:defRPr/>
            </a:pPr>
            <a:fld id="{12285828-7CFE-4DDD-8425-FACBC395533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96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F83E-7FCD-4751-A7E7-21FCDC62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DBA45-AEA6-4744-9695-83F990E2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CA6BC-2ED8-4841-8C09-D1B0B680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0E02A-B3A3-4FED-89CA-AB2951C9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869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343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8" r:id="rId8"/>
    <p:sldLayoutId id="2147483694" r:id="rId9"/>
    <p:sldLayoutId id="2147483695" r:id="rId10"/>
    <p:sldLayoutId id="2147483696" r:id="rId11"/>
    <p:sldLayoutId id="2147483697" r:id="rId12"/>
    <p:sldLayoutId id="2147483730" r:id="rId13"/>
    <p:sldLayoutId id="2147483739" r:id="rId14"/>
    <p:sldLayoutId id="2147483744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0880D-5F90-4F0C-B386-73E69E12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1CCB2-A94B-486B-BAF3-240F760F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760E-7521-451D-A864-2C021ABAB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09A1-4E0E-4C2E-8B03-0452CAF3FCFE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5CDF-A316-4001-B41D-226966AC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FF4B-125C-4621-B220-42DE00171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0E34-1522-48B6-BD75-EA712EDF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AB4B-59E5-4D28-956E-661E3B1C48B8}" type="datetime1">
              <a:rPr lang="en-US" smtClean="0"/>
              <a:pPr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5828-7CFE-4DDD-8425-FACBC39553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4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707271"/>
            <a:ext cx="5049836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39811"/>
            <a:ext cx="201168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6527945"/>
            <a:ext cx="28956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6527357"/>
            <a:ext cx="190083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6" y="6465243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637828"/>
            <a:ext cx="3170238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41381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100" kern="1200" cap="none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9DBD-0473-455A-B44B-3EA8A51765C2}" type="datetimeFigureOut">
              <a:rPr lang="es-ES" smtClean="0"/>
              <a:pPr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F107-C191-44A3-95AE-84244E52952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52B45D-4E64-0B0C-739E-380ED67B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019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B7D37-7259-41B5-BAEE-D6ECC6CF4098}"/>
              </a:ext>
            </a:extLst>
          </p:cNvPr>
          <p:cNvSpPr txBox="1">
            <a:spLocks/>
          </p:cNvSpPr>
          <p:nvPr/>
        </p:nvSpPr>
        <p:spPr>
          <a:xfrm>
            <a:off x="7543800" y="6400800"/>
            <a:ext cx="1295400" cy="45720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0118389D-2940-4566-8CF4-25CF2F042333}" type="slidenum">
              <a:rPr lang="en-US" sz="1400" b="1" smtClean="0">
                <a:latin typeface="Arial Black" panose="020B0A04020102020204" pitchFamily="34" charset="0"/>
              </a:rPr>
              <a:pPr algn="r"/>
              <a:t>1</a:t>
            </a:fld>
            <a:endParaRPr lang="en-US" sz="1400" b="1" dirty="0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D7787-9955-49C4-92E3-7B8792BCDB82}"/>
              </a:ext>
            </a:extLst>
          </p:cNvPr>
          <p:cNvSpPr txBox="1"/>
          <p:nvPr/>
        </p:nvSpPr>
        <p:spPr>
          <a:xfrm>
            <a:off x="2438400" y="1190685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	</a:t>
            </a:r>
            <a:r>
              <a:rPr lang="en-US" sz="5400" b="1" dirty="0">
                <a:solidFill>
                  <a:schemeClr val="bg1"/>
                </a:solidFill>
              </a:rPr>
              <a:t>The State of the Vaccine World</a:t>
            </a: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endParaRPr lang="en-US" sz="5400" b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			Stanley A. Plotkin, MD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028FC-6BDF-4D15-9CC8-80ED63130DA6}"/>
              </a:ext>
            </a:extLst>
          </p:cNvPr>
          <p:cNvSpPr txBox="1"/>
          <p:nvPr/>
        </p:nvSpPr>
        <p:spPr>
          <a:xfrm>
            <a:off x="529553" y="6488668"/>
            <a:ext cx="86144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Oregon 2023												August 3, 2023</a:t>
            </a:r>
          </a:p>
        </p:txBody>
      </p:sp>
    </p:spTree>
    <p:extLst>
      <p:ext uri="{BB962C8B-B14F-4D97-AF65-F5344CB8AC3E}">
        <p14:creationId xmlns:p14="http://schemas.microsoft.com/office/powerpoint/2010/main" val="18706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968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Influenza Vaccines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729" y="1773315"/>
            <a:ext cx="7880572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25000"/>
              <a:buFont typeface="Arial" pitchFamily="34" charset="0"/>
              <a:buChar char="•"/>
              <a:tabLst>
                <a:tab pos="3460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Both live and inactivated vaccines are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available, but inactivated is less effective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in children and the elderly. Live is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ineffective in the elderly.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25000"/>
              <a:buFont typeface="Arial" pitchFamily="34" charset="0"/>
              <a:buChar char="•"/>
              <a:tabLst>
                <a:tab pos="34607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25000"/>
              <a:buFont typeface="Arial" pitchFamily="34" charset="0"/>
              <a:buChar char="•"/>
              <a:tabLst>
                <a:tab pos="3460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Both types less effective if circulating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virus changed from previous year.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25000"/>
              <a:buFont typeface="Arial" pitchFamily="34" charset="0"/>
              <a:buChar char="•"/>
              <a:tabLst>
                <a:tab pos="34607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ct val="125000"/>
              <a:buFont typeface="Arial" pitchFamily="34" charset="0"/>
              <a:buChar char="•"/>
              <a:tabLst>
                <a:tab pos="3460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Vaccine efficacy is only moderate at best.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1720790"/>
            <a:ext cx="78486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94152" y="64886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9531CFB-1179-41E3-9DA9-7D9461FB66C1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26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Influenza Vaccines as Examples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Complexity of Correlates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9592" y="1676400"/>
            <a:ext cx="7538346" cy="483209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 titer is usually used as correlate of protection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Microneutralization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 be better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Antibodies to neuraminidase contribute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ADCC antibodies also contribute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Mucosal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helps, at least for LAIV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CD8+ T cell function important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the elderly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40CE8D-5CD5-43DF-A5DD-3B598EFD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45720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2869-AAF3-403E-BDF8-2EF6C09116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0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3CEED-1176-48D7-A14C-8F5DD5A2C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3720" r="13296" b="10284"/>
          <a:stretch/>
        </p:blipFill>
        <p:spPr>
          <a:xfrm>
            <a:off x="838200" y="1596731"/>
            <a:ext cx="7416880" cy="4270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BDD5C-E278-4B6C-9C3A-71E998D8DE8C}"/>
              </a:ext>
            </a:extLst>
          </p:cNvPr>
          <p:cNvSpPr txBox="1"/>
          <p:nvPr/>
        </p:nvSpPr>
        <p:spPr>
          <a:xfrm flipH="1">
            <a:off x="1143000" y="5913956"/>
            <a:ext cx="312766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/>
              <a:t>Jang et al., Exp Op Drug Disc. 2020:15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96EF5-4DA1-4538-8FCE-1DB57B73F594}"/>
              </a:ext>
            </a:extLst>
          </p:cNvPr>
          <p:cNvSpPr txBox="1"/>
          <p:nvPr/>
        </p:nvSpPr>
        <p:spPr>
          <a:xfrm>
            <a:off x="971600" y="693003"/>
            <a:ext cx="5544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Open Sans"/>
              </a:rPr>
              <a:t>Correlates of protection for broad protection against influenza viruses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Open Sans"/>
              </a:rPr>
              <a:t>.</a:t>
            </a:r>
            <a:endParaRPr lang="en-US" sz="2400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FC1DE30-F779-410C-965F-E8CD8A1D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8476" y="6459786"/>
            <a:ext cx="98401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D51E57C-53B0-48ED-8A16-3BC1F088EB7C}"/>
              </a:ext>
            </a:extLst>
          </p:cNvPr>
          <p:cNvSpPr txBox="1">
            <a:spLocks/>
          </p:cNvSpPr>
          <p:nvPr/>
        </p:nvSpPr>
        <p:spPr>
          <a:xfrm>
            <a:off x="6748651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5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00850"/>
            <a:ext cx="5241375" cy="5823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94152" y="64886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F1E7808-FDBF-4791-9646-0526EB8AAA39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4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4739" t="5941" r="40072" b="18275"/>
          <a:stretch>
            <a:fillRect/>
          </a:stretch>
        </p:blipFill>
        <p:spPr>
          <a:xfrm>
            <a:off x="2075154" y="1079016"/>
            <a:ext cx="5468646" cy="5626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041" y="496669"/>
            <a:ext cx="477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Stalk-based Approaches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131862"/>
            <a:ext cx="475675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prime-boost, peptides, VLPs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94152" y="64886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D60CF40-30E4-4080-98FD-EDEE17309C69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8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9200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 of Structural Biology: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RSV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5189815"/>
            <a:ext cx="74676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C57A5D0-B29C-48FF-AD51-D30B54BA8B95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0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0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Respiratory Syncytial Virus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565" y="1708506"/>
            <a:ext cx="8564036" cy="3370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DDEA">
                  <a:lumMod val="50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Number one respiratory infection of infants (0-2 yrs)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DDEA">
                  <a:lumMod val="50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Also important in elderly second to influenza</a:t>
            </a:r>
          </a:p>
          <a:p>
            <a:pPr marL="0" marR="0" lvl="0" indent="0" algn="l" defTabSz="33972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DDEA">
                  <a:lumMod val="50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Prior inactivated vaccine worsened disease because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Fusion antigen of virus was altered, leading to 	formation of immune complexes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CCDDEA">
                  <a:lumMod val="50000"/>
                </a:srgbClr>
              </a:buClr>
              <a:buSzPct val="125000"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Live viruses insufficiently attenuated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778C52A-4E9E-4B65-A598-6F315EB81D9C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8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hapiro\Downloads\RSVF-PrePost.jpg"/>
          <p:cNvPicPr>
            <a:picLocks noChangeAspect="1" noChangeArrowheads="1"/>
          </p:cNvPicPr>
          <p:nvPr/>
        </p:nvPicPr>
        <p:blipFill>
          <a:blip r:embed="rId2" cstate="print"/>
          <a:srcRect t="37709" r="50000" b="6667"/>
          <a:stretch>
            <a:fillRect/>
          </a:stretch>
        </p:blipFill>
        <p:spPr bwMode="auto">
          <a:xfrm>
            <a:off x="3605213" y="3284537"/>
            <a:ext cx="1652587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77013" y="3284537"/>
            <a:ext cx="1652587" cy="2533650"/>
            <a:chOff x="7641622" y="392430"/>
            <a:chExt cx="1652016" cy="2533650"/>
          </a:xfrm>
        </p:grpSpPr>
        <p:pic>
          <p:nvPicPr>
            <p:cNvPr id="5" name="Picture 2" descr="C:\Users\Shapiro\Downloads\RSVF-PrePost.jpg"/>
            <p:cNvPicPr>
              <a:picLocks noChangeAspect="1" noChangeArrowheads="1"/>
            </p:cNvPicPr>
            <p:nvPr/>
          </p:nvPicPr>
          <p:blipFill>
            <a:blip r:embed="rId2" cstate="print"/>
            <a:srcRect t="37709" r="50000" b="7085"/>
            <a:stretch>
              <a:fillRect/>
            </a:stretch>
          </p:blipFill>
          <p:spPr bwMode="auto">
            <a:xfrm>
              <a:off x="7641622" y="392430"/>
              <a:ext cx="1652016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9037" y="1005840"/>
              <a:ext cx="374559" cy="365760"/>
            </a:xfrm>
            <a:prstGeom prst="rect">
              <a:avLst/>
            </a:prstGeom>
            <a:noFill/>
            <a:ln w="22225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20716" y="506730"/>
              <a:ext cx="365760" cy="365760"/>
            </a:xfrm>
            <a:prstGeom prst="rect">
              <a:avLst/>
            </a:prstGeom>
            <a:noFill/>
            <a:ln w="25400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11993" y="956310"/>
              <a:ext cx="369418" cy="365760"/>
            </a:xfrm>
            <a:prstGeom prst="rect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26838" y="2373630"/>
              <a:ext cx="557893" cy="5524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62000" y="2036762"/>
            <a:ext cx="1620838" cy="3657600"/>
            <a:chOff x="4014216" y="1821428"/>
            <a:chExt cx="1621562" cy="3657600"/>
          </a:xfrm>
        </p:grpSpPr>
        <p:pic>
          <p:nvPicPr>
            <p:cNvPr id="11" name="Picture 14"/>
            <p:cNvPicPr>
              <a:picLocks noChangeAspect="1"/>
            </p:cNvPicPr>
            <p:nvPr/>
          </p:nvPicPr>
          <p:blipFill>
            <a:blip r:embed="rId2" cstate="print"/>
            <a:srcRect l="50922"/>
            <a:stretch>
              <a:fillRect/>
            </a:stretch>
          </p:blipFill>
          <p:spPr bwMode="auto">
            <a:xfrm>
              <a:off x="4014216" y="1821428"/>
              <a:ext cx="1621562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342976" y="5182166"/>
              <a:ext cx="77187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2362200" y="4202112"/>
            <a:ext cx="1204913" cy="12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5081588" y="4322762"/>
            <a:ext cx="1700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Stabilization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362200" y="4287837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Triggering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452813" y="5845175"/>
            <a:ext cx="2109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Prefusion F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6054571" y="5845175"/>
            <a:ext cx="2902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Candidate RSV Vaccine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609600" y="5845175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Postfusion F 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613134"/>
            <a:ext cx="8282866" cy="144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172" tIns="44589" rIns="89172" bIns="44589">
            <a:spAutoFit/>
          </a:bodyPr>
          <a:lstStyle/>
          <a:p>
            <a:pPr marL="0" marR="0" lvl="0" indent="0" algn="l" defTabSz="8921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Stabilizing prefusion RSV F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results in a candidate vaccine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257800" y="4191000"/>
            <a:ext cx="1295400" cy="12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AAF05C4B-C8A4-453B-AC66-D467EAC06A1B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80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AC497-326B-36FF-A8D4-C133714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2285828-7CFE-4DDD-8425-FACBC3955332}" type="slidenum">
              <a:rPr lang="en-US" sz="105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18</a:t>
            </a:fld>
            <a:endParaRPr lang="en-US" sz="7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3490EC-B505-B6EF-23CB-8D9747F55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968291"/>
              </p:ext>
            </p:extLst>
          </p:nvPr>
        </p:nvGraphicFramePr>
        <p:xfrm>
          <a:off x="1447800" y="914400"/>
          <a:ext cx="62484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545458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Vaccines Against F Protein of Respiratory Syncytial Virus for the Elderly</a:t>
                      </a:r>
                    </a:p>
                    <a:p>
                      <a:pPr algn="ctr"/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4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Pfizer – Efficacy: serious disease 86%; overall 67%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96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GSK – Efficacy: serious disease 94%; overall 83%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425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 pregnant women (to protect against postnatal infection):</a:t>
                      </a:r>
                    </a:p>
                    <a:p>
                      <a:r>
                        <a:rPr lang="en-US" dirty="0"/>
                        <a:t>	Pfizer Vaccine</a:t>
                      </a:r>
                    </a:p>
                    <a:p>
                      <a:r>
                        <a:rPr lang="en-US" dirty="0"/>
                        <a:t>	Astra Zeneca monoclonal antibody – </a:t>
                      </a:r>
                      <a:r>
                        <a:rPr lang="en-US" dirty="0" err="1"/>
                        <a:t>Nirsevimab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0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27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E8E44-990B-58A6-5B59-C8A1A333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2285828-7CFE-4DDD-8425-FACBC3955332}" type="slidenum">
              <a:rPr lang="en-US" sz="1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19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F7EAF-CABF-869C-B173-E41AFA8B8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7238999" cy="5630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4F18E0-BE05-F7E7-684D-B16AE770740E}"/>
              </a:ext>
            </a:extLst>
          </p:cNvPr>
          <p:cNvSpPr txBox="1"/>
          <p:nvPr/>
        </p:nvSpPr>
        <p:spPr>
          <a:xfrm flipH="1">
            <a:off x="5102995" y="6352401"/>
            <a:ext cx="2697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Hammitt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L.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Engl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J Med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286 2022</a:t>
            </a:r>
          </a:p>
        </p:txBody>
      </p:sp>
    </p:spTree>
    <p:extLst>
      <p:ext uri="{BB962C8B-B14F-4D97-AF65-F5344CB8AC3E}">
        <p14:creationId xmlns:p14="http://schemas.microsoft.com/office/powerpoint/2010/main" val="59855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76870"/>
            <a:ext cx="8610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Conflicts of Interest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35704"/>
              </p:ext>
            </p:extLst>
          </p:nvPr>
        </p:nvGraphicFramePr>
        <p:xfrm>
          <a:off x="1547664" y="1828800"/>
          <a:ext cx="6480720" cy="265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r>
                        <a:rPr lang="en-US" sz="2800" dirty="0"/>
                        <a:t>I am a consultant to numerous vaccine developers, including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Sanofi, Merck, Janssen, Inovio, Moderna, Astra Zeneca, Rational,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NTx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Bio, Seqirus, </a:t>
                      </a:r>
                      <a:r>
                        <a:rPr lang="en-US" sz="2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Codagenix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Pfizer, Valneva, and GSK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51AB-6AFE-4522-ACE3-BD2C85149B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38086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7259C-EAF6-2288-0781-C9E28566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4521C-0917-C1EA-E007-34A85F37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84" y="1296015"/>
            <a:ext cx="6834631" cy="4723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C246D-1B9C-89B2-D6E9-7CD84A35672D}"/>
              </a:ext>
            </a:extLst>
          </p:cNvPr>
          <p:cNvSpPr txBox="1"/>
          <p:nvPr/>
        </p:nvSpPr>
        <p:spPr>
          <a:xfrm>
            <a:off x="838200" y="5912069"/>
            <a:ext cx="26420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Ruckwardt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T., et al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Lancet Respir Med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EB24C-45FB-F518-6D58-71D4A537A0AE}"/>
              </a:ext>
            </a:extLst>
          </p:cNvPr>
          <p:cNvSpPr txBox="1"/>
          <p:nvPr/>
        </p:nvSpPr>
        <p:spPr>
          <a:xfrm>
            <a:off x="838200" y="457200"/>
            <a:ext cx="792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Mucosal antibody binding profile after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RSV immunization</a:t>
            </a:r>
          </a:p>
        </p:txBody>
      </p:sp>
    </p:spTree>
    <p:extLst>
      <p:ext uri="{BB962C8B-B14F-4D97-AF65-F5344CB8AC3E}">
        <p14:creationId xmlns:p14="http://schemas.microsoft.com/office/powerpoint/2010/main" val="15255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002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Protective Responses: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Cytomegalovirus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8200" y="4789944"/>
            <a:ext cx="7620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8394152" y="64886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EE5B41E-429D-4503-AACA-11E66D64C382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84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Mes documents\CME\PRESENTATIONS CMV\Images Herpes\her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50963"/>
            <a:ext cx="69056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39153" y="1579563"/>
            <a:ext cx="3552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3808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non-structural protein: IE1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62800" y="3255963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pp65, pp150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24800" y="4322763"/>
            <a:ext cx="45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00821" y="5352832"/>
            <a:ext cx="202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gH/gL/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3548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UL128-131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8305800" y="4495800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88203"/>
            <a:ext cx="8610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Cytomegalovirus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51AB-6AFE-4522-ACE3-BD2C85149BC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38086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38086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AC5FC2-A601-49AC-9DEE-F7A8D9D257D3}"/>
              </a:ext>
            </a:extLst>
          </p:cNvPr>
          <p:cNvCxnSpPr/>
          <p:nvPr/>
        </p:nvCxnSpPr>
        <p:spPr>
          <a:xfrm flipH="1" flipV="1">
            <a:off x="8503096" y="3429000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34E698-456C-4F50-93C5-6800F7F83ADA}"/>
              </a:ext>
            </a:extLst>
          </p:cNvPr>
          <p:cNvCxnSpPr/>
          <p:nvPr/>
        </p:nvCxnSpPr>
        <p:spPr>
          <a:xfrm flipH="1" flipV="1">
            <a:off x="8575104" y="5589240"/>
            <a:ext cx="533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707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9388" t="27194" r="27729" b="18256"/>
          <a:stretch>
            <a:fillRect/>
          </a:stretch>
        </p:blipFill>
        <p:spPr bwMode="auto">
          <a:xfrm>
            <a:off x="533400" y="3048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5200471"/>
            <a:ext cx="8458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342900"/>
            <a:r>
              <a:rPr lang="fr-FR" sz="1200" dirty="0" err="1">
                <a:solidFill>
                  <a:srgbClr val="000000"/>
                </a:solidFill>
                <a:latin typeface="Calibri"/>
              </a:rPr>
              <a:t>Proposed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scheme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for CMV infection in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pregnancy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Women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are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often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exposed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toddlers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excreting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CMV. 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Both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seronegative and seropositive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women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can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be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exposed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particularly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the latter if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they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live in countries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where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children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are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often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infected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.  The CMV infection in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both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cases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rapidly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becomes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intracellular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although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first infections in seronegative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women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are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likely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to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include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cell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-free virus in the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serum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.   In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both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types of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women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, CMV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spreads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to multiple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organs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.  In seronegative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women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spread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to the placenta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cells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and on to the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fetus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likely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whereas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in seropositive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women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who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are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repeatedly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infected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the placenta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usually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but not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always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remains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virus-free. 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Thus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seropositivity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200" dirty="0" err="1">
                <a:solidFill>
                  <a:srgbClr val="000000"/>
                </a:solidFill>
                <a:latin typeface="Calibri"/>
              </a:rPr>
              <a:t>is</a:t>
            </a:r>
            <a:r>
              <a:rPr lang="fr-FR" sz="1200" dirty="0">
                <a:solidFill>
                  <a:srgbClr val="000000"/>
                </a:solidFill>
                <a:latin typeface="Calibri"/>
              </a:rPr>
              <a:t> a relative protective factor.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72212"/>
            <a:ext cx="457200" cy="357188"/>
          </a:xfrm>
        </p:spPr>
        <p:txBody>
          <a:bodyPr/>
          <a:lstStyle/>
          <a:p>
            <a:pPr defTabSz="685800"/>
            <a:fld id="{835051AB-6AFE-4522-ACE3-BD2C85149BC4}" type="slidenum">
              <a:rPr lang="en-US" sz="1050">
                <a:solidFill>
                  <a:srgbClr val="BD582C">
                    <a:lumMod val="50000"/>
                  </a:srgbClr>
                </a:solidFill>
                <a:latin typeface="Arial Black" pitchFamily="34" charset="0"/>
              </a:rPr>
              <a:pPr defTabSz="685800"/>
              <a:t>23</a:t>
            </a:fld>
            <a:endParaRPr lang="en-US" sz="1050" dirty="0">
              <a:solidFill>
                <a:srgbClr val="BD582C">
                  <a:lumMod val="50000"/>
                </a:srgb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5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848600" cy="15234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600" b="1" dirty="0"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Protective Factors Against</a:t>
            </a:r>
          </a:p>
          <a:p>
            <a:pPr algn="ctr" defTabSz="342900"/>
            <a:r>
              <a:rPr lang="en-US" sz="3600" b="1" dirty="0"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Fetal CMV Transmission</a:t>
            </a:r>
          </a:p>
          <a:p>
            <a:pPr algn="ctr" defTabSz="342900"/>
            <a:r>
              <a:rPr 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(Work of D. </a:t>
            </a:r>
            <a:r>
              <a:rPr lang="en-US" sz="21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Lilleri</a:t>
            </a:r>
            <a:r>
              <a:rPr lang="en-US" sz="2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et al in Pavia)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206942"/>
            <a:ext cx="6298519" cy="300082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marL="342900" lvl="1" defTabSz="342900">
              <a:spcBef>
                <a:spcPts val="1800"/>
              </a:spcBef>
              <a:buClr>
                <a:srgbClr val="E48312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rgbClr val="BD582C">
                    <a:lumMod val="75000"/>
                  </a:srgbClr>
                </a:solidFill>
                <a:latin typeface="Calibri"/>
                <a:cs typeface="Times New Roman" pitchFamily="18" charset="0"/>
              </a:rPr>
              <a:t>  Higher pentamer Ab</a:t>
            </a:r>
          </a:p>
          <a:p>
            <a:pPr marL="342900" lvl="1" defTabSz="342900">
              <a:spcBef>
                <a:spcPts val="1800"/>
              </a:spcBef>
              <a:buClr>
                <a:srgbClr val="E48312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rgbClr val="BD582C">
                    <a:lumMod val="75000"/>
                  </a:srgbClr>
                </a:solidFill>
                <a:latin typeface="Calibri"/>
                <a:cs typeface="Times New Roman" pitchFamily="18" charset="0"/>
              </a:rPr>
              <a:t>	Lower viral load</a:t>
            </a:r>
          </a:p>
          <a:p>
            <a:pPr marL="342900" lvl="1" defTabSz="342900">
              <a:spcBef>
                <a:spcPts val="1800"/>
              </a:spcBef>
              <a:buClr>
                <a:srgbClr val="E48312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rgbClr val="BD582C">
                    <a:lumMod val="75000"/>
                  </a:srgbClr>
                </a:solidFill>
                <a:latin typeface="Calibri"/>
                <a:cs typeface="Times New Roman" pitchFamily="18" charset="0"/>
              </a:rPr>
              <a:t>	Higher CD4+ IFN’s</a:t>
            </a:r>
          </a:p>
          <a:p>
            <a:pPr marL="342900" lvl="1" defTabSz="342900">
              <a:spcBef>
                <a:spcPts val="1800"/>
              </a:spcBef>
              <a:buClr>
                <a:srgbClr val="E48312">
                  <a:lumMod val="75000"/>
                </a:srgbClr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rgbClr val="BD582C">
                    <a:lumMod val="75000"/>
                  </a:srgbClr>
                </a:solidFill>
                <a:latin typeface="Calibri"/>
                <a:cs typeface="Times New Roman" pitchFamily="18" charset="0"/>
              </a:rPr>
              <a:t>	Higher CD8+ CD45RA+ IMRA</a:t>
            </a:r>
            <a:endParaRPr lang="en-US" sz="2400" b="1" dirty="0">
              <a:solidFill>
                <a:srgbClr val="BD582C">
                  <a:lumMod val="75000"/>
                </a:srgbClr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3648" y="5586412"/>
            <a:ext cx="457200" cy="357188"/>
          </a:xfrm>
        </p:spPr>
        <p:txBody>
          <a:bodyPr/>
          <a:lstStyle/>
          <a:p>
            <a:pPr defTabSz="685800"/>
            <a:fld id="{835051AB-6AFE-4522-ACE3-BD2C85149BC4}" type="slidenum">
              <a:rPr lang="en-US" sz="1050">
                <a:solidFill>
                  <a:prstClr val="white"/>
                </a:solidFill>
                <a:latin typeface="Arial Black" pitchFamily="34" charset="0"/>
              </a:rPr>
              <a:pPr defTabSz="685800"/>
              <a:t>24</a:t>
            </a:fld>
            <a:endParaRPr lang="en-US" sz="105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926873" y="6210300"/>
            <a:ext cx="1905000" cy="342900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/>
          <a:p>
            <a:pPr algn="r" defTabSz="342900">
              <a:defRPr/>
            </a:pPr>
            <a:fld id="{75C984DB-6690-4380-AA7E-D3B5EEC97CE6}" type="slidenum">
              <a:rPr lang="en-US" sz="1050" b="1">
                <a:solidFill>
                  <a:srgbClr val="000000"/>
                </a:solidFill>
                <a:latin typeface="Arial Black" pitchFamily="34" charset="0"/>
              </a:rPr>
              <a:pPr algn="r" defTabSz="342900">
                <a:defRPr/>
              </a:pPr>
              <a:t>24</a:t>
            </a:fld>
            <a:endParaRPr lang="en-US" sz="105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4A6E8-151B-4D10-A36F-18C494A64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49468"/>
              </p:ext>
            </p:extLst>
          </p:nvPr>
        </p:nvGraphicFramePr>
        <p:xfrm>
          <a:off x="395536" y="1447800"/>
          <a:ext cx="8208912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Moderna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gB, pentamer mRNA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921263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Sanofi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gB, pentamer subunit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Hope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MVA presenting pp65,IE1, IE2,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616EBF-A150-42C0-B49E-DFDA3B225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6561"/>
              </p:ext>
            </p:extLst>
          </p:nvPr>
        </p:nvGraphicFramePr>
        <p:xfrm>
          <a:off x="385689" y="2819400"/>
          <a:ext cx="8218759" cy="32232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19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GSK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gB, pentamer  subunit, adjuvant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Merck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Live, replication-defective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19012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Hookipa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LCMV Vector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gB, p65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Variations Bio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Serum Inst.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India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Dense bodies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Queensland Inst/ Dynavax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gB, pp65, p50 Polypeptide with TLR-9 adjuvant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Novartis</a:t>
                      </a: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 Nanoparticle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Preclinical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1299860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D279365-A00D-4CEB-ABEB-827A7413F4D8}"/>
              </a:ext>
            </a:extLst>
          </p:cNvPr>
          <p:cNvSpPr txBox="1">
            <a:spLocks/>
          </p:cNvSpPr>
          <p:nvPr/>
        </p:nvSpPr>
        <p:spPr>
          <a:xfrm>
            <a:off x="8382000" y="6042660"/>
            <a:ext cx="492009" cy="6987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F081A-CE85-410B-B43C-5AFEA2561FFB}"/>
              </a:ext>
            </a:extLst>
          </p:cNvPr>
          <p:cNvSpPr txBox="1"/>
          <p:nvPr/>
        </p:nvSpPr>
        <p:spPr>
          <a:xfrm>
            <a:off x="533400" y="685800"/>
            <a:ext cx="793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Candidate CMV Vaccines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059870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232AB-5B6E-4A2B-A943-26BC70D6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DF692-4D4F-4E77-A3B2-28348956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t="19185" r="16925" b="12182"/>
          <a:stretch/>
        </p:blipFill>
        <p:spPr>
          <a:xfrm>
            <a:off x="392597" y="935481"/>
            <a:ext cx="8294203" cy="4725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1BEEFA-A2FF-4383-9182-E5D6E049E03A}"/>
              </a:ext>
            </a:extLst>
          </p:cNvPr>
          <p:cNvSpPr txBox="1"/>
          <p:nvPr/>
        </p:nvSpPr>
        <p:spPr>
          <a:xfrm>
            <a:off x="5436096" y="6094740"/>
            <a:ext cx="2499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Shah, VK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Front. Immunol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646FC2-0FBD-49C1-A589-BFF788C9D812}"/>
              </a:ext>
            </a:extLst>
          </p:cNvPr>
          <p:cNvSpPr txBox="1"/>
          <p:nvPr/>
        </p:nvSpPr>
        <p:spPr>
          <a:xfrm>
            <a:off x="0" y="202219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SARS-2 VIRUS: Cause of COVID-19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5BBD7-504A-472A-9C4B-6DBAA65D9EBE}"/>
              </a:ext>
            </a:extLst>
          </p:cNvPr>
          <p:cNvSpPr/>
          <p:nvPr/>
        </p:nvSpPr>
        <p:spPr>
          <a:xfrm>
            <a:off x="678873" y="935481"/>
            <a:ext cx="401782" cy="26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56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09600" y="2496502"/>
            <a:ext cx="8229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514350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Desire of public for vaccination</a:t>
            </a:r>
          </a:p>
          <a:p>
            <a:pPr marL="171450" indent="-514350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Multiple strategies used for vaccine development</a:t>
            </a:r>
          </a:p>
          <a:p>
            <a:pPr marL="171450" indent="-514350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Financial support by governments</a:t>
            </a:r>
          </a:p>
          <a:p>
            <a:pPr marL="171450" indent="-514350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Importance of mutations, as in influenza</a:t>
            </a:r>
          </a:p>
          <a:p>
            <a:pPr marL="171450" indent="-514350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Multiple manufacturers, including in LMIC</a:t>
            </a:r>
          </a:p>
          <a:p>
            <a:pPr marL="171450" indent="-514350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AutoNum type="arabicPeriod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1295400" cy="457200"/>
          </a:xfrm>
          <a:noFill/>
        </p:spPr>
        <p:txBody>
          <a:bodyPr/>
          <a:lstStyle/>
          <a:p>
            <a:pPr algn="r"/>
            <a:fld id="{0118389D-2940-4566-8CF4-25CF2F042333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 algn="r"/>
              <a:t>27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haroni" pitchFamily="2" charset="-79"/>
              </a:rPr>
              <a:t>What is New About </a:t>
            </a:r>
          </a:p>
          <a:p>
            <a:pPr algn="ctr"/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haroni" pitchFamily="2" charset="-79"/>
              </a:rPr>
              <a:t>Vaccination for Covid-19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9DFF5-74AF-4100-AA3E-E729C2C0C026}"/>
              </a:ext>
            </a:extLst>
          </p:cNvPr>
          <p:cNvSpPr txBox="1"/>
          <p:nvPr/>
        </p:nvSpPr>
        <p:spPr>
          <a:xfrm>
            <a:off x="1091327" y="6477000"/>
            <a:ext cx="10422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Covid_2_12_21.pptx</a:t>
            </a:r>
          </a:p>
        </p:txBody>
      </p:sp>
    </p:spTree>
    <p:extLst>
      <p:ext uri="{BB962C8B-B14F-4D97-AF65-F5344CB8AC3E}">
        <p14:creationId xmlns:p14="http://schemas.microsoft.com/office/powerpoint/2010/main" val="2001227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2CEF15-7726-4D28-B8D5-85D19297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FA2ED-5352-48FB-B596-CA2A35A7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80" y="152400"/>
            <a:ext cx="6773220" cy="6230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44A7B-F477-4D29-A0E3-BB4377FB0E44}"/>
              </a:ext>
            </a:extLst>
          </p:cNvPr>
          <p:cNvSpPr txBox="1"/>
          <p:nvPr/>
        </p:nvSpPr>
        <p:spPr>
          <a:xfrm>
            <a:off x="6032759" y="6340475"/>
            <a:ext cx="2242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Rahman, M., et al,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VirusDis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Feb.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DB524-0243-46ED-B1AC-F503975C52BE}"/>
              </a:ext>
            </a:extLst>
          </p:cNvPr>
          <p:cNvSpPr txBox="1"/>
          <p:nvPr/>
        </p:nvSpPr>
        <p:spPr>
          <a:xfrm>
            <a:off x="152400" y="838200"/>
            <a:ext cx="2133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Fig. 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Types of different COVID-19 vaccines and their manufacturing features. </a:t>
            </a:r>
          </a:p>
        </p:txBody>
      </p:sp>
    </p:spTree>
    <p:extLst>
      <p:ext uri="{BB962C8B-B14F-4D97-AF65-F5344CB8AC3E}">
        <p14:creationId xmlns:p14="http://schemas.microsoft.com/office/powerpoint/2010/main" val="731950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92F59-10FC-42EA-81A5-6172DD03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8751B-44B4-4922-A20B-D49EF78C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371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4E42E-DB3C-45C1-B361-60638DA0AB22}"/>
              </a:ext>
            </a:extLst>
          </p:cNvPr>
          <p:cNvSpPr txBox="1"/>
          <p:nvPr/>
        </p:nvSpPr>
        <p:spPr>
          <a:xfrm>
            <a:off x="533400" y="5943600"/>
            <a:ext cx="2045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Krammer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F., WHO Meeting Dec.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27F54-50F4-473E-8BCD-24E7F55D51A5}"/>
              </a:ext>
            </a:extLst>
          </p:cNvPr>
          <p:cNvSpPr txBox="1"/>
          <p:nvPr/>
        </p:nvSpPr>
        <p:spPr>
          <a:xfrm>
            <a:off x="2057400" y="420469"/>
            <a:ext cx="5574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Mutations in SARS-2 Variants</a:t>
            </a:r>
          </a:p>
        </p:txBody>
      </p:sp>
    </p:spTree>
    <p:extLst>
      <p:ext uri="{BB962C8B-B14F-4D97-AF65-F5344CB8AC3E}">
        <p14:creationId xmlns:p14="http://schemas.microsoft.com/office/powerpoint/2010/main" val="386944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1844824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impact of vaccination on the health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the world’s peoples is hard to exaggerate.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exception of safe water, no other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modality has had such a major effect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mortality reduction and population growth.”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2008" y="5013176"/>
            <a:ext cx="838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Susan and Stanley Plotkin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Short History of Vaccination, in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Vaccines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Edition, 1988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5105E-39BF-493A-B1CB-525F9A2F4808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61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A3178-C854-47AD-9405-C7FFB27F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002BF-C5EB-4F75-BE9B-1E2F4AEC6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8933"/>
            <a:ext cx="7512600" cy="63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0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B11D1-EF7A-B21C-5631-C6371717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2285828-7CFE-4DDD-8425-FACBC3955332}" type="slidenum">
              <a:rPr lang="en-US" sz="1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97EB3-698D-C1DD-1724-FCDE396D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73" y="914400"/>
            <a:ext cx="8249253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440A1C-7D76-0D60-A8E9-19355DB7D472}"/>
              </a:ext>
            </a:extLst>
          </p:cNvPr>
          <p:cNvSpPr txBox="1"/>
          <p:nvPr/>
        </p:nvSpPr>
        <p:spPr>
          <a:xfrm flipH="1">
            <a:off x="883919" y="6096000"/>
            <a:ext cx="467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Zhang et al., 2022,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Cell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185</a:t>
            </a:r>
          </a:p>
        </p:txBody>
      </p:sp>
    </p:spTree>
    <p:extLst>
      <p:ext uri="{BB962C8B-B14F-4D97-AF65-F5344CB8AC3E}">
        <p14:creationId xmlns:p14="http://schemas.microsoft.com/office/powerpoint/2010/main" val="385897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21D55-4137-4CBE-B09F-8D500684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6332" y="6340475"/>
            <a:ext cx="7704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45ABF-646B-4A9E-A527-932F7C68E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5"/>
          <a:stretch/>
        </p:blipFill>
        <p:spPr>
          <a:xfrm>
            <a:off x="742264" y="152400"/>
            <a:ext cx="7639736" cy="6343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CA4C2-9A01-483B-9239-97B86BA64A3A}"/>
              </a:ext>
            </a:extLst>
          </p:cNvPr>
          <p:cNvSpPr txBox="1"/>
          <p:nvPr/>
        </p:nvSpPr>
        <p:spPr>
          <a:xfrm>
            <a:off x="530012" y="6188659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Lytras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S., et al,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Science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373 2021</a:t>
            </a:r>
          </a:p>
        </p:txBody>
      </p:sp>
    </p:spTree>
    <p:extLst>
      <p:ext uri="{BB962C8B-B14F-4D97-AF65-F5344CB8AC3E}">
        <p14:creationId xmlns:p14="http://schemas.microsoft.com/office/powerpoint/2010/main" val="374192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FE73B-A85C-4658-AF90-E021EFCA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6DE23-B767-427E-9E65-AC378D3F6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2" r="8954"/>
          <a:stretch/>
        </p:blipFill>
        <p:spPr>
          <a:xfrm>
            <a:off x="613805" y="1981199"/>
            <a:ext cx="7844395" cy="3113783"/>
          </a:xfrm>
          <a:prstGeom prst="rect">
            <a:avLst/>
          </a:prstGeom>
          <a:ln w="57150">
            <a:solidFill>
              <a:srgbClr val="9C0C8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145F81-A1FB-4864-AB17-CFBCAE542B7E}"/>
              </a:ext>
            </a:extLst>
          </p:cNvPr>
          <p:cNvSpPr txBox="1"/>
          <p:nvPr/>
        </p:nvSpPr>
        <p:spPr>
          <a:xfrm>
            <a:off x="457200" y="685800"/>
            <a:ext cx="67756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Genetic design of chimeric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Sarbecovirus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spike vaccines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262E1-CB50-4323-BAD0-6C47E5D92CCC}"/>
              </a:ext>
            </a:extLst>
          </p:cNvPr>
          <p:cNvSpPr txBox="1"/>
          <p:nvPr/>
        </p:nvSpPr>
        <p:spPr>
          <a:xfrm>
            <a:off x="5933549" y="6392232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Martinez, DR, et al,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Science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373 2021</a:t>
            </a:r>
          </a:p>
        </p:txBody>
      </p:sp>
    </p:spTree>
    <p:extLst>
      <p:ext uri="{BB962C8B-B14F-4D97-AF65-F5344CB8AC3E}">
        <p14:creationId xmlns:p14="http://schemas.microsoft.com/office/powerpoint/2010/main" val="326114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3632A-686A-8265-AE19-A7CE3D42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2285828-7CFE-4DDD-8425-FACBC3955332}" type="slidenum">
              <a:rPr lang="en-US" sz="14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34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6CC24-EA2D-D263-9E17-D46C8B9E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09600"/>
            <a:ext cx="4896161" cy="5963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65BDB-4AB3-1974-A810-A34FA3B050BA}"/>
              </a:ext>
            </a:extLst>
          </p:cNvPr>
          <p:cNvSpPr txBox="1"/>
          <p:nvPr/>
        </p:nvSpPr>
        <p:spPr>
          <a:xfrm flipH="1">
            <a:off x="5638800" y="6309121"/>
            <a:ext cx="2697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Callaway, E.,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Nature;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614. 2023</a:t>
            </a:r>
          </a:p>
        </p:txBody>
      </p:sp>
    </p:spTree>
    <p:extLst>
      <p:ext uri="{BB962C8B-B14F-4D97-AF65-F5344CB8AC3E}">
        <p14:creationId xmlns:p14="http://schemas.microsoft.com/office/powerpoint/2010/main" val="3512140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35B1E-C3AF-CEA7-DFFC-E9AFAA78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D5529-0D8B-3A8E-2CDE-AA836D48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9" y="1114102"/>
            <a:ext cx="8068801" cy="4629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87CA1-5485-A4B0-8F98-2E753CCCDDE7}"/>
              </a:ext>
            </a:extLst>
          </p:cNvPr>
          <p:cNvSpPr txBox="1"/>
          <p:nvPr/>
        </p:nvSpPr>
        <p:spPr>
          <a:xfrm flipH="1">
            <a:off x="685800" y="5926770"/>
            <a:ext cx="4678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Rathore, A.,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Vaccine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41 2023</a:t>
            </a:r>
          </a:p>
        </p:txBody>
      </p:sp>
    </p:spTree>
    <p:extLst>
      <p:ext uri="{BB962C8B-B14F-4D97-AF65-F5344CB8AC3E}">
        <p14:creationId xmlns:p14="http://schemas.microsoft.com/office/powerpoint/2010/main" val="88212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-22 second fig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463"/>
            <a:ext cx="4953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417513" y="6096000"/>
            <a:ext cx="1716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Tan LK, et </a:t>
            </a:r>
            <a:r>
              <a:rPr lang="en-US" sz="1200" dirty="0" err="1"/>
              <a:t>al.,NEJM</a:t>
            </a:r>
            <a:endParaRPr lang="en-US" sz="1200" dirty="0"/>
          </a:p>
          <a:p>
            <a:r>
              <a:rPr lang="en-US" sz="1200" dirty="0"/>
              <a:t>362;16, 1511-20, 2010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A0DA6-2C81-4831-87B5-5F166A85B33E}"/>
              </a:ext>
            </a:extLst>
          </p:cNvPr>
          <p:cNvSpPr txBox="1"/>
          <p:nvPr/>
        </p:nvSpPr>
        <p:spPr>
          <a:xfrm>
            <a:off x="4190789" y="639764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BC0D1-2732-DE0C-94DC-7E1A925FCD94}"/>
              </a:ext>
            </a:extLst>
          </p:cNvPr>
          <p:cNvSpPr txBox="1"/>
          <p:nvPr/>
        </p:nvSpPr>
        <p:spPr>
          <a:xfrm>
            <a:off x="152400" y="1676400"/>
            <a:ext cx="287591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Reverse</a:t>
            </a:r>
          </a:p>
          <a:p>
            <a:r>
              <a:rPr lang="en-US" sz="4400" dirty="0"/>
              <a:t>Vaccinology</a:t>
            </a:r>
          </a:p>
          <a:p>
            <a:r>
              <a:rPr lang="en-US" sz="4400" dirty="0"/>
              <a:t>For</a:t>
            </a:r>
          </a:p>
          <a:p>
            <a:r>
              <a:rPr lang="en-US" sz="4400" dirty="0"/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153773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415818" y="569893"/>
            <a:ext cx="8270982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Examples of Vaccines that have been Developed </a:t>
            </a:r>
          </a:p>
          <a:p>
            <a:r>
              <a:rPr lang="en-US" sz="2800" b="1" dirty="0"/>
              <a:t>Using Reverse Vaccinology-based Approaches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057400" y="2193925"/>
            <a:ext cx="1200150" cy="39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Pathogen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6032499" y="1911211"/>
            <a:ext cx="1989137" cy="701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Status of</a:t>
            </a:r>
          </a:p>
          <a:p>
            <a:pPr algn="ctr"/>
            <a:r>
              <a:rPr lang="en-US" sz="2000" b="1" dirty="0"/>
              <a:t>Disease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235023" y="2590800"/>
            <a:ext cx="303217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/>
              <a:t>Neisseria meningitidis </a:t>
            </a:r>
            <a:r>
              <a:rPr lang="en-US" sz="2000" b="1" dirty="0"/>
              <a:t>B</a:t>
            </a:r>
          </a:p>
          <a:p>
            <a:endParaRPr lang="en-US" sz="2000" b="1" dirty="0"/>
          </a:p>
          <a:p>
            <a:r>
              <a:rPr lang="en-US" sz="2000" b="1" i="1" dirty="0"/>
              <a:t>Streptococcus </a:t>
            </a:r>
            <a:r>
              <a:rPr lang="en-US" sz="2000" b="1" i="1" dirty="0" err="1"/>
              <a:t>sgalactiae</a:t>
            </a:r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sz="2000" b="1" i="1" dirty="0"/>
              <a:t>Streptococcus pneumoniae</a:t>
            </a:r>
          </a:p>
          <a:p>
            <a:endParaRPr lang="en-US" sz="2000" b="1" i="1" dirty="0"/>
          </a:p>
          <a:p>
            <a:r>
              <a:rPr lang="en-US" sz="2000" b="1" i="1" dirty="0"/>
              <a:t>Bacillus anthracis</a:t>
            </a:r>
          </a:p>
          <a:p>
            <a:endParaRPr lang="en-US" sz="2000" b="1" i="1" dirty="0"/>
          </a:p>
          <a:p>
            <a:r>
              <a:rPr lang="en-US" sz="2000" b="1" i="1" dirty="0"/>
              <a:t>Chlamydia pneumoniae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sz="2000" b="1" i="1" dirty="0" err="1"/>
              <a:t>Porphyromonas</a:t>
            </a:r>
            <a:r>
              <a:rPr lang="en-US" sz="2000" b="1" i="1" dirty="0"/>
              <a:t> </a:t>
            </a:r>
            <a:r>
              <a:rPr lang="en-US" sz="2000" b="1" i="1" dirty="0" err="1"/>
              <a:t>gingivalis</a:t>
            </a:r>
            <a:endParaRPr lang="en-US" sz="2000" b="1" i="1" dirty="0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5519737" y="2590800"/>
            <a:ext cx="30146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Meningitis and septicemia</a:t>
            </a:r>
          </a:p>
          <a:p>
            <a:endParaRPr lang="en-US" sz="2000" b="1" dirty="0"/>
          </a:p>
          <a:p>
            <a:r>
              <a:rPr lang="en-US" sz="2000" b="1" dirty="0"/>
              <a:t>Septicemia, pneumonia </a:t>
            </a:r>
          </a:p>
          <a:p>
            <a:r>
              <a:rPr lang="en-US" sz="2000" b="1" dirty="0"/>
              <a:t>and meningitis</a:t>
            </a:r>
          </a:p>
          <a:p>
            <a:endParaRPr lang="en-US" sz="2000" b="1" dirty="0"/>
          </a:p>
          <a:p>
            <a:r>
              <a:rPr lang="en-US" sz="2000" b="1" dirty="0"/>
              <a:t>Pneumonia</a:t>
            </a:r>
          </a:p>
          <a:p>
            <a:endParaRPr lang="en-US" sz="2000" b="1" dirty="0"/>
          </a:p>
          <a:p>
            <a:r>
              <a:rPr lang="en-US" sz="2000" b="1" dirty="0"/>
              <a:t>Anthrax</a:t>
            </a:r>
          </a:p>
          <a:p>
            <a:endParaRPr lang="en-US" sz="2000" b="1" dirty="0"/>
          </a:p>
          <a:p>
            <a:r>
              <a:rPr lang="en-US" sz="2000" b="1" dirty="0"/>
              <a:t>Pharyngitis, bronchitis</a:t>
            </a:r>
          </a:p>
          <a:p>
            <a:r>
              <a:rPr lang="en-US" sz="2000" b="1" dirty="0"/>
              <a:t>and pneumonitis</a:t>
            </a:r>
          </a:p>
          <a:p>
            <a:endParaRPr lang="en-US" sz="2000" b="1" dirty="0"/>
          </a:p>
          <a:p>
            <a:r>
              <a:rPr lang="en-US" sz="2000" b="1" dirty="0"/>
              <a:t>Periodontitis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523E6-0058-452E-ADAF-59FA7BAF2A8A}"/>
              </a:ext>
            </a:extLst>
          </p:cNvPr>
          <p:cNvSpPr txBox="1"/>
          <p:nvPr/>
        </p:nvSpPr>
        <p:spPr>
          <a:xfrm>
            <a:off x="4190789" y="639764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50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133600"/>
            <a:ext cx="8367464" cy="43396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Binding  antibodies that prevent attachment 	(Ebola)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Th17 cells that attract PMN’s and prevent carriage 	(pneumococcal, TB?)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Antibody Dependent Cellular Cytotoxic 	antibody 	(HIV)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Stimulation of CD4+ T helper cells that 	secrete 	cytokines (pertussis)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	Ab Dependent Cellular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Phagocytesis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Additional Protective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 Immune Mechanisms Besides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Neutralization and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Cytoxic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 T Lymphocytes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678FA7-C3DA-415B-8CC2-4CEE2CE2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62869-AAF3-403E-BDF8-2EF6C09116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04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49FAC-4FC0-34F5-D52D-1F7E6C01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12285828-7CFE-4DDD-8425-FACBC395533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>
                <a:defRPr/>
              </a:pPr>
              <a:t>39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A355B-08AD-AF90-C4E5-5EBD9609D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" y="762000"/>
            <a:ext cx="9063570" cy="56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066FD2C-8891-44F3-B433-023BF2AFF014}"/>
              </a:ext>
            </a:extLst>
          </p:cNvPr>
          <p:cNvSpPr txBox="1"/>
          <p:nvPr/>
        </p:nvSpPr>
        <p:spPr>
          <a:xfrm>
            <a:off x="1714500" y="6343436"/>
            <a:ext cx="1890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Mast, T., et al, </a:t>
            </a:r>
            <a:r>
              <a:rPr lang="en-US" sz="1050" i="1" dirty="0"/>
              <a:t>Vaccine</a:t>
            </a:r>
            <a:r>
              <a:rPr lang="en-US" sz="1050" dirty="0"/>
              <a:t>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25FA4-2E6C-4CE8-873A-0D33139F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2745"/>
            <a:ext cx="6984776" cy="6055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E6EE7-9D25-4D98-B4F6-E0A8AEEFBA1E}"/>
              </a:ext>
            </a:extLst>
          </p:cNvPr>
          <p:cNvSpPr txBox="1"/>
          <p:nvPr/>
        </p:nvSpPr>
        <p:spPr>
          <a:xfrm>
            <a:off x="5133109" y="692696"/>
            <a:ext cx="47902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/>
              <a:t>Time-based heatmap.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EFBCCFB-E618-4240-9085-66D85F5DD32F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78B3E-4754-7EF0-B70B-6DD46A63676F}"/>
              </a:ext>
            </a:extLst>
          </p:cNvPr>
          <p:cNvSpPr txBox="1"/>
          <p:nvPr/>
        </p:nvSpPr>
        <p:spPr>
          <a:xfrm>
            <a:off x="2438400" y="838200"/>
            <a:ext cx="177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Rotavirus</a:t>
            </a:r>
          </a:p>
        </p:txBody>
      </p:sp>
    </p:spTree>
    <p:extLst>
      <p:ext uri="{BB962C8B-B14F-4D97-AF65-F5344CB8AC3E}">
        <p14:creationId xmlns:p14="http://schemas.microsoft.com/office/powerpoint/2010/main" val="980974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92875"/>
            <a:ext cx="2133600" cy="365125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851C8-5719-4B7A-8620-F8FA421EAF1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3716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Main: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Lassa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	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Nipah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	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	COVID-19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Partial: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Chikungunya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	Rift Valley 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	Ebola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Current CEPI Targets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6BB39-E48C-466D-BD6C-2937B32B58D0}"/>
              </a:ext>
            </a:extLst>
          </p:cNvPr>
          <p:cNvSpPr txBox="1"/>
          <p:nvPr/>
        </p:nvSpPr>
        <p:spPr>
          <a:xfrm>
            <a:off x="4190789" y="639764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987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8450" y="1353302"/>
            <a:ext cx="5457371" cy="5468713"/>
            <a:chOff x="1901366" y="990452"/>
            <a:chExt cx="5457371" cy="54687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45167"/>
            <a:stretch>
              <a:fillRect/>
            </a:stretch>
          </p:blipFill>
          <p:spPr bwMode="auto">
            <a:xfrm>
              <a:off x="1901366" y="990452"/>
              <a:ext cx="5457371" cy="546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467429" y="1088571"/>
              <a:ext cx="3628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6694" y="130632"/>
            <a:ext cx="640694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Regression of Cervical Cancer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After E6/E7 DNA Vaccination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7314" y="6550223"/>
            <a:ext cx="1897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Trimble et al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, Lancet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2015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592B9-5F51-4730-B745-204B1F616E51}"/>
              </a:ext>
            </a:extLst>
          </p:cNvPr>
          <p:cNvSpPr txBox="1"/>
          <p:nvPr/>
        </p:nvSpPr>
        <p:spPr>
          <a:xfrm>
            <a:off x="8136080" y="6444044"/>
            <a:ext cx="9004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971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371600" y="355600"/>
            <a:ext cx="6477000" cy="1200329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Big Scientific Problems in Vaccinology of the 21</a:t>
            </a:r>
            <a:r>
              <a:rPr lang="en-US" sz="3600" b="1" baseline="30000" dirty="0"/>
              <a:t>st</a:t>
            </a:r>
            <a:r>
              <a:rPr lang="en-US" sz="3600" b="1" dirty="0"/>
              <a:t> Century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685800" y="1823621"/>
            <a:ext cx="8305800" cy="489364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2400" b="1" dirty="0"/>
              <a:t> Immaturity and post-maturity of the immune system</a:t>
            </a:r>
            <a:br>
              <a:rPr lang="en-US" sz="2400" b="1" dirty="0"/>
            </a:br>
            <a:endParaRPr lang="en-US" sz="2400" b="1" dirty="0"/>
          </a:p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2400" b="1" dirty="0"/>
              <a:t> Maintenance of immune memory, both central</a:t>
            </a:r>
          </a:p>
          <a:p>
            <a:pPr>
              <a:buClr>
                <a:schemeClr val="tx2"/>
              </a:buClr>
              <a:buSzPct val="125000"/>
            </a:pPr>
            <a:r>
              <a:rPr lang="en-US" sz="2400" b="1" dirty="0"/>
              <a:t>	and effector</a:t>
            </a:r>
          </a:p>
          <a:p>
            <a:pPr>
              <a:buClr>
                <a:schemeClr val="tx2"/>
              </a:buClr>
              <a:buSzPct val="125000"/>
            </a:pPr>
            <a:endParaRPr lang="en-US" sz="2400" b="1" dirty="0"/>
          </a:p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2400" b="1" dirty="0"/>
              <a:t> Adjuvants capable of selectively stimulating cell 	types:  	Dendritic, B, Th1, Th2, Th17, CD4+, CD8+ or Tregs</a:t>
            </a:r>
            <a:br>
              <a:rPr lang="en-US" sz="2400" b="1" dirty="0"/>
            </a:br>
            <a:endParaRPr lang="en-US" sz="2400" b="1" dirty="0"/>
          </a:p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2400" b="1" dirty="0"/>
              <a:t> More protective antigens against complex bacteria</a:t>
            </a:r>
            <a:br>
              <a:rPr lang="en-US" sz="2400" b="1" dirty="0"/>
            </a:br>
            <a:endParaRPr lang="en-US" sz="2400" b="1" dirty="0"/>
          </a:p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</a:pPr>
            <a:r>
              <a:rPr lang="en-US" sz="2400" b="1" dirty="0"/>
              <a:t>  Mucosal immunization with non-replicating antigens</a:t>
            </a:r>
          </a:p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</a:pPr>
            <a:endParaRPr lang="en-US" sz="2400" b="1" dirty="0"/>
          </a:p>
          <a:p>
            <a:pPr>
              <a:buClr>
                <a:schemeClr val="tx2"/>
              </a:buClr>
              <a:buSzPct val="125000"/>
              <a:buFont typeface="Wingdings" pitchFamily="2" charset="2"/>
              <a:buChar char="§"/>
              <a:tabLst>
                <a:tab pos="284163" algn="l"/>
              </a:tabLst>
            </a:pPr>
            <a:r>
              <a:rPr lang="en-US" sz="2400" b="1" dirty="0"/>
              <a:t>	Conserved antigens to cope with antigenic variability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11E3EA-BA91-42A8-B84F-63D1F7B727E9}"/>
              </a:ext>
            </a:extLst>
          </p:cNvPr>
          <p:cNvSpPr txBox="1"/>
          <p:nvPr/>
        </p:nvSpPr>
        <p:spPr>
          <a:xfrm>
            <a:off x="8077199" y="6397645"/>
            <a:ext cx="68558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8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10981-1AE4-4F4E-AE14-DD2157FD2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7"/>
          <a:stretch/>
        </p:blipFill>
        <p:spPr>
          <a:xfrm>
            <a:off x="323206" y="1239343"/>
            <a:ext cx="7916785" cy="4480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C6B1A-5F07-4A5C-82F8-001188DA8F55}"/>
              </a:ext>
            </a:extLst>
          </p:cNvPr>
          <p:cNvSpPr txBox="1"/>
          <p:nvPr/>
        </p:nvSpPr>
        <p:spPr>
          <a:xfrm>
            <a:off x="1714500" y="5687906"/>
            <a:ext cx="1890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Mast, T., et al, </a:t>
            </a:r>
            <a:r>
              <a:rPr lang="en-US" sz="1050" i="1" dirty="0"/>
              <a:t>Vaccine</a:t>
            </a:r>
            <a:r>
              <a:rPr lang="en-US" sz="1050" dirty="0"/>
              <a:t>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32BF9-E666-4C4A-8C89-65B323F9C14F}"/>
              </a:ext>
            </a:extLst>
          </p:cNvPr>
          <p:cNvSpPr txBox="1"/>
          <p:nvPr/>
        </p:nvSpPr>
        <p:spPr>
          <a:xfrm>
            <a:off x="671046" y="593012"/>
            <a:ext cx="8149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hotspots:  Counties mapped in dark red have both low vaccination rates and high rotavirus rates in a single month, 2015-2017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B8ACB8E-7342-482B-9875-58D0E386BDF6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96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26882"/>
            <a:ext cx="8839200" cy="302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Attenuated vaccines: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Temperature-sensitive mutations and reassortment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Viral recombinants and deletion mutants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Codon de-optimization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Vectors that present genes from pathogens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474023"/>
            <a:ext cx="3068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Plotkin S, Plotkin S,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Nature Rev Micro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, 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178"/>
            <a:ext cx="9144000" cy="769441"/>
          </a:xfrm>
          <a:prstGeom prst="rect">
            <a:avLst/>
          </a:prstGeom>
          <a:solidFill>
            <a:schemeClr val="bg1"/>
          </a:solidFill>
          <a:ln>
            <a:solidFill>
              <a:srgbClr val="E483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New Strategies for Vaccine Discovery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94152" y="64886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30AE16A-47D2-4D90-8A67-0C8ECB379485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94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1897" y="875286"/>
            <a:ext cx="7908703" cy="5830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Inactivated vaccines: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Protein conjugated capsular polysaccharides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800" dirty="0">
                <a:solidFill>
                  <a:srgbClr val="000000"/>
                </a:solidFill>
                <a:latin typeface="Franklin Gothic Medium Cond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Reverse vaccinology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Antigen identification by transcriptomics and proteomics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Structural analysis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Development of new adjuvants (including cytokines)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  DNA plasmids</a:t>
            </a:r>
          </a:p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 Cond" pitchFamily="34" charset="0"/>
                <a:ea typeface="+mn-ea"/>
                <a:cs typeface="Times New Roman" pitchFamily="18" charset="0"/>
              </a:rPr>
              <a:t>	mRNA and Self-Amplifying RNA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 Con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94152" y="6488668"/>
            <a:ext cx="304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84DB-6690-4380-AA7E-D3B5EEC97CE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178"/>
            <a:ext cx="9144000" cy="769441"/>
          </a:xfrm>
          <a:prstGeom prst="rect">
            <a:avLst/>
          </a:prstGeom>
          <a:solidFill>
            <a:schemeClr val="bg1"/>
          </a:solidFill>
          <a:ln>
            <a:solidFill>
              <a:srgbClr val="E483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48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itchFamily="18" charset="0"/>
              </a:rPr>
              <a:t>New Strategies for Vaccine Discovery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E959886-57B1-40EF-8698-F69BB59B05B9}"/>
              </a:ext>
            </a:extLst>
          </p:cNvPr>
          <p:cNvSpPr txBox="1">
            <a:spLocks/>
          </p:cNvSpPr>
          <p:nvPr/>
        </p:nvSpPr>
        <p:spPr>
          <a:xfrm>
            <a:off x="6748651" y="630018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69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133600"/>
            <a:ext cx="8367464" cy="42319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Binding  antibodies that prevent attachment 	(Ebola)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Th17 cells that attract PMN’s and prevent 	carriage (pneumococcal, TB?)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Antibody Dependent Cellular Cytotoxic 	antibody (HIV)</a:t>
            </a:r>
          </a:p>
          <a:p>
            <a:pPr marL="0" marR="0" lvl="0" indent="0" algn="l" defTabSz="515938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92D05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   Stimulation of CD4+ T helper cells that 	secrete cytokines (pertussis)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Additional Protective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 Immune Mechanisms Besides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Neutralization and </a:t>
            </a:r>
            <a:r>
              <a:rPr kumimoji="0" lang="en-US" sz="3200" b="1" i="0" u="none" strike="noStrike" kern="1200" cap="none" spc="50" normalizeH="0" baseline="0" noProof="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Cytoxic</a:t>
            </a:r>
            <a:r>
              <a:rPr kumimoji="0" lang="en-US" sz="32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 T Lymphocytes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678FA7-C3DA-415B-8CC2-4CEE2CE2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62869-AAF3-403E-BDF8-2EF6C091164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16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1460938" y="609600"/>
            <a:ext cx="6082862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/>
              <a:t>New Adjuvants </a:t>
            </a:r>
            <a:r>
              <a:rPr lang="en-US" sz="3200" b="0" dirty="0"/>
              <a:t>(Selected)</a:t>
            </a:r>
          </a:p>
        </p:txBody>
      </p:sp>
      <p:graphicFrame>
        <p:nvGraphicFramePr>
          <p:cNvPr id="31751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76565"/>
              </p:ext>
            </p:extLst>
          </p:nvPr>
        </p:nvGraphicFramePr>
        <p:xfrm>
          <a:off x="1371600" y="2122217"/>
          <a:ext cx="6997262" cy="4278583"/>
        </p:xfrm>
        <a:graphic>
          <a:graphicData uri="http://schemas.openxmlformats.org/drawingml/2006/table">
            <a:tbl>
              <a:tblPr/>
              <a:tblGrid>
                <a:gridCol w="349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Oil in water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MF-59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Water in oil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Montanide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Saponins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QS-21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Liposomes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ASO1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Bacterial Toxins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CT, LT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Cytokines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IL-12, GM-CSF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EB7F2F1-2734-442A-A9D3-E344B27DDE16}"/>
              </a:ext>
            </a:extLst>
          </p:cNvPr>
          <p:cNvSpPr txBox="1"/>
          <p:nvPr/>
        </p:nvSpPr>
        <p:spPr>
          <a:xfrm>
            <a:off x="4190789" y="639764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85828-7CFE-4DDD-8425-FACBC395533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4928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Express Template_Feb 14 2014.potx [Read-Only]" id="{B7219BD7-471E-4A9B-AF18-B69EDD1B78E5}" vid="{0A08D436-D1F2-4CBD-A5C4-4B00D6224E5C}"/>
    </a:ext>
  </a:extLst>
</a:theme>
</file>

<file path=ppt/theme/theme5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5577</TotalTime>
  <Words>1394</Words>
  <Application>Microsoft Office PowerPoint</Application>
  <PresentationFormat>On-screen Show (4:3)</PresentationFormat>
  <Paragraphs>326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Arial</vt:lpstr>
      <vt:lpstr>Arial Black</vt:lpstr>
      <vt:lpstr>Calibri</vt:lpstr>
      <vt:lpstr>Calibri Light</vt:lpstr>
      <vt:lpstr>Franklin Gothic Medium Cond</vt:lpstr>
      <vt:lpstr>Gill Sans MT</vt:lpstr>
      <vt:lpstr>Myriad Pro</vt:lpstr>
      <vt:lpstr>Open Sans</vt:lpstr>
      <vt:lpstr>Times New Roman</vt:lpstr>
      <vt:lpstr>Wingdings</vt:lpstr>
      <vt:lpstr>Wingdings 2</vt:lpstr>
      <vt:lpstr>Dividend</vt:lpstr>
      <vt:lpstr>Custom Design</vt:lpstr>
      <vt:lpstr>1_Office Theme</vt:lpstr>
      <vt:lpstr>1_Foundation Master Slides</vt:lpstr>
      <vt:lpstr>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sanofi pasteur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grace.fries-smith</dc:creator>
  <cp:lastModifiedBy>Sax, Molly :LSO Employee Health</cp:lastModifiedBy>
  <cp:revision>751</cp:revision>
  <cp:lastPrinted>2023-07-14T15:38:59Z</cp:lastPrinted>
  <dcterms:created xsi:type="dcterms:W3CDTF">2007-10-19T14:20:45Z</dcterms:created>
  <dcterms:modified xsi:type="dcterms:W3CDTF">2023-08-03T21:28:35Z</dcterms:modified>
</cp:coreProperties>
</file>