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7"/>
  </p:notesMasterIdLst>
  <p:sldIdLst>
    <p:sldId id="257" r:id="rId2"/>
    <p:sldId id="339" r:id="rId3"/>
    <p:sldId id="401" r:id="rId4"/>
    <p:sldId id="258" r:id="rId5"/>
    <p:sldId id="397" r:id="rId6"/>
    <p:sldId id="408" r:id="rId7"/>
    <p:sldId id="261" r:id="rId8"/>
    <p:sldId id="409" r:id="rId9"/>
    <p:sldId id="411" r:id="rId10"/>
    <p:sldId id="363" r:id="rId11"/>
    <p:sldId id="412" r:id="rId12"/>
    <p:sldId id="413" r:id="rId13"/>
    <p:sldId id="415" r:id="rId14"/>
    <p:sldId id="414" r:id="rId15"/>
    <p:sldId id="416" r:id="rId16"/>
    <p:sldId id="377" r:id="rId17"/>
    <p:sldId id="403" r:id="rId18"/>
    <p:sldId id="271" r:id="rId19"/>
    <p:sldId id="417" r:id="rId20"/>
    <p:sldId id="418" r:id="rId21"/>
    <p:sldId id="273" r:id="rId22"/>
    <p:sldId id="274" r:id="rId23"/>
    <p:sldId id="275" r:id="rId24"/>
    <p:sldId id="341" r:id="rId25"/>
    <p:sldId id="277" r:id="rId26"/>
    <p:sldId id="278" r:id="rId27"/>
    <p:sldId id="279" r:id="rId28"/>
    <p:sldId id="280" r:id="rId29"/>
    <p:sldId id="282" r:id="rId30"/>
    <p:sldId id="371" r:id="rId31"/>
    <p:sldId id="404" r:id="rId32"/>
    <p:sldId id="388" r:id="rId33"/>
    <p:sldId id="378" r:id="rId34"/>
    <p:sldId id="373" r:id="rId35"/>
    <p:sldId id="368" r:id="rId36"/>
    <p:sldId id="276" r:id="rId37"/>
    <p:sldId id="389" r:id="rId38"/>
    <p:sldId id="405" r:id="rId39"/>
    <p:sldId id="294" r:id="rId40"/>
    <p:sldId id="295" r:id="rId41"/>
    <p:sldId id="398" r:id="rId42"/>
    <p:sldId id="296" r:id="rId43"/>
    <p:sldId id="297" r:id="rId44"/>
    <p:sldId id="298" r:id="rId45"/>
    <p:sldId id="419" r:id="rId4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356"/>
    <a:srgbClr val="E59E6D"/>
    <a:srgbClr val="3C462E"/>
    <a:srgbClr val="4D5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74667" autoAdjust="0"/>
  </p:normalViewPr>
  <p:slideViewPr>
    <p:cSldViewPr snapToGrid="0">
      <p:cViewPr varScale="1">
        <p:scale>
          <a:sx n="55" d="100"/>
          <a:sy n="55" d="100"/>
        </p:scale>
        <p:origin x="536"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2" d="100"/>
        <a:sy n="62" d="100"/>
      </p:scale>
      <p:origin x="0" y="-5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2" Type="http://schemas.openxmlformats.org/officeDocument/2006/relationships/hyperlink" Target="https://www.goodfreephotos.com/vector-images/kids-holding-hands-silhouette.png.php" TargetMode="External"/><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2" Type="http://schemas.openxmlformats.org/officeDocument/2006/relationships/hyperlink" Target="https://www.goodfreephotos.com/vector-images/kids-holding-hands-silhouette.png.php" TargetMode="External"/><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AB05B-1BF2-4B4E-9F10-3C49A7369945}"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EE9C1633-766A-442B-B822-6317390CDA7F}">
      <dgm:prSet/>
      <dgm:spPr/>
      <dgm:t>
        <a:bodyPr/>
        <a:lstStyle/>
        <a:p>
          <a:endParaRPr lang="en-US" dirty="0"/>
        </a:p>
      </dgm:t>
    </dgm:pt>
    <dgm:pt modelId="{48F4E375-94B8-4003-9D9C-17B681D7ECF1}" type="parTrans" cxnId="{AED3FCDD-37B8-47B8-8648-B63368EB3371}">
      <dgm:prSet/>
      <dgm:spPr/>
      <dgm:t>
        <a:bodyPr/>
        <a:lstStyle/>
        <a:p>
          <a:endParaRPr lang="en-US"/>
        </a:p>
      </dgm:t>
    </dgm:pt>
    <dgm:pt modelId="{5E89788E-C888-4998-99B7-3B0C4FF84871}" type="sibTrans" cxnId="{AED3FCDD-37B8-47B8-8648-B63368EB337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2B54E5E4-E5C0-411B-9890-5534DB72A5D0}" type="pres">
      <dgm:prSet presAssocID="{423AB05B-1BF2-4B4E-9F10-3C49A7369945}" presName="Name0" presStyleCnt="0">
        <dgm:presLayoutVars>
          <dgm:chMax val="7"/>
          <dgm:chPref val="7"/>
          <dgm:dir/>
        </dgm:presLayoutVars>
      </dgm:prSet>
      <dgm:spPr/>
    </dgm:pt>
    <dgm:pt modelId="{3C40C984-86FE-4CC7-91F2-124DF7589524}" type="pres">
      <dgm:prSet presAssocID="{423AB05B-1BF2-4B4E-9F10-3C49A7369945}" presName="Name1" presStyleCnt="0"/>
      <dgm:spPr/>
    </dgm:pt>
    <dgm:pt modelId="{10F07E68-A1EF-4DD5-9FB4-E154687F2A95}" type="pres">
      <dgm:prSet presAssocID="{5E89788E-C888-4998-99B7-3B0C4FF84871}" presName="picture_1" presStyleCnt="0"/>
      <dgm:spPr/>
    </dgm:pt>
    <dgm:pt modelId="{0F5C05F6-5B23-4586-B3B0-2B940329C701}" type="pres">
      <dgm:prSet presAssocID="{5E89788E-C888-4998-99B7-3B0C4FF84871}" presName="pictureRepeatNode" presStyleLbl="alignImgPlace1" presStyleIdx="0" presStyleCnt="1" custScaleX="183447" custScaleY="183447"/>
      <dgm:spPr>
        <a:prstGeom prst="homePlate">
          <a:avLst/>
        </a:prstGeom>
      </dgm:spPr>
    </dgm:pt>
    <dgm:pt modelId="{16B3CC2B-BD51-43AA-BA44-374AB33579AA}" type="pres">
      <dgm:prSet presAssocID="{EE9C1633-766A-442B-B822-6317390CDA7F}" presName="text_1" presStyleLbl="node1" presStyleIdx="0" presStyleCnt="0">
        <dgm:presLayoutVars>
          <dgm:bulletEnabled val="1"/>
        </dgm:presLayoutVars>
      </dgm:prSet>
      <dgm:spPr/>
    </dgm:pt>
  </dgm:ptLst>
  <dgm:cxnLst>
    <dgm:cxn modelId="{B6745615-0BA4-4CDF-BC6F-EEFECA2DF5BD}" type="presOf" srcId="{423AB05B-1BF2-4B4E-9F10-3C49A7369945}" destId="{2B54E5E4-E5C0-411B-9890-5534DB72A5D0}" srcOrd="0" destOrd="0" presId="urn:microsoft.com/office/officeart/2008/layout/CircularPictureCallout"/>
    <dgm:cxn modelId="{57E133A0-6EBB-4F32-842A-2735B59C5932}" type="presOf" srcId="{EE9C1633-766A-442B-B822-6317390CDA7F}" destId="{16B3CC2B-BD51-43AA-BA44-374AB33579AA}" srcOrd="0" destOrd="0" presId="urn:microsoft.com/office/officeart/2008/layout/CircularPictureCallout"/>
    <dgm:cxn modelId="{A57F5CC6-97C5-49E5-9850-970BC35F5717}" type="presOf" srcId="{5E89788E-C888-4998-99B7-3B0C4FF84871}" destId="{0F5C05F6-5B23-4586-B3B0-2B940329C701}" srcOrd="0" destOrd="0" presId="urn:microsoft.com/office/officeart/2008/layout/CircularPictureCallout"/>
    <dgm:cxn modelId="{AED3FCDD-37B8-47B8-8648-B63368EB3371}" srcId="{423AB05B-1BF2-4B4E-9F10-3C49A7369945}" destId="{EE9C1633-766A-442B-B822-6317390CDA7F}" srcOrd="0" destOrd="0" parTransId="{48F4E375-94B8-4003-9D9C-17B681D7ECF1}" sibTransId="{5E89788E-C888-4998-99B7-3B0C4FF84871}"/>
    <dgm:cxn modelId="{8A53B6F0-F4BD-4E36-A2C8-F9656CB0A745}" type="presParOf" srcId="{2B54E5E4-E5C0-411B-9890-5534DB72A5D0}" destId="{3C40C984-86FE-4CC7-91F2-124DF7589524}" srcOrd="0" destOrd="0" presId="urn:microsoft.com/office/officeart/2008/layout/CircularPictureCallout"/>
    <dgm:cxn modelId="{F670EF88-4E72-4C84-8565-9F8555107D93}" type="presParOf" srcId="{3C40C984-86FE-4CC7-91F2-124DF7589524}" destId="{10F07E68-A1EF-4DD5-9FB4-E154687F2A95}" srcOrd="0" destOrd="0" presId="urn:microsoft.com/office/officeart/2008/layout/CircularPictureCallout"/>
    <dgm:cxn modelId="{D964700B-9C2F-49C4-9BDD-53FAFFC64EDA}" type="presParOf" srcId="{10F07E68-A1EF-4DD5-9FB4-E154687F2A95}" destId="{0F5C05F6-5B23-4586-B3B0-2B940329C701}" srcOrd="0" destOrd="0" presId="urn:microsoft.com/office/officeart/2008/layout/CircularPictureCallout"/>
    <dgm:cxn modelId="{D2B3D283-01BF-4AC5-813A-0CA82E6FAB06}" type="presParOf" srcId="{3C40C984-86FE-4CC7-91F2-124DF7589524}" destId="{16B3CC2B-BD51-43AA-BA44-374AB33579AA}"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3AB05B-1BF2-4B4E-9F10-3C49A7369945}"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EE9C1633-766A-442B-B822-6317390CDA7F}">
      <dgm:prSet/>
      <dgm:spPr/>
      <dgm:t>
        <a:bodyPr/>
        <a:lstStyle/>
        <a:p>
          <a:endParaRPr lang="en-US" dirty="0"/>
        </a:p>
      </dgm:t>
    </dgm:pt>
    <dgm:pt modelId="{48F4E375-94B8-4003-9D9C-17B681D7ECF1}" type="parTrans" cxnId="{AED3FCDD-37B8-47B8-8648-B63368EB3371}">
      <dgm:prSet/>
      <dgm:spPr/>
      <dgm:t>
        <a:bodyPr/>
        <a:lstStyle/>
        <a:p>
          <a:endParaRPr lang="en-US"/>
        </a:p>
      </dgm:t>
    </dgm:pt>
    <dgm:pt modelId="{5E89788E-C888-4998-99B7-3B0C4FF84871}" type="sibTrans" cxnId="{AED3FCDD-37B8-47B8-8648-B63368EB337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2B54E5E4-E5C0-411B-9890-5534DB72A5D0}" type="pres">
      <dgm:prSet presAssocID="{423AB05B-1BF2-4B4E-9F10-3C49A7369945}" presName="Name0" presStyleCnt="0">
        <dgm:presLayoutVars>
          <dgm:chMax val="7"/>
          <dgm:chPref val="7"/>
          <dgm:dir/>
        </dgm:presLayoutVars>
      </dgm:prSet>
      <dgm:spPr/>
    </dgm:pt>
    <dgm:pt modelId="{3C40C984-86FE-4CC7-91F2-124DF7589524}" type="pres">
      <dgm:prSet presAssocID="{423AB05B-1BF2-4B4E-9F10-3C49A7369945}" presName="Name1" presStyleCnt="0"/>
      <dgm:spPr/>
    </dgm:pt>
    <dgm:pt modelId="{10F07E68-A1EF-4DD5-9FB4-E154687F2A95}" type="pres">
      <dgm:prSet presAssocID="{5E89788E-C888-4998-99B7-3B0C4FF84871}" presName="picture_1" presStyleCnt="0"/>
      <dgm:spPr/>
    </dgm:pt>
    <dgm:pt modelId="{0F5C05F6-5B23-4586-B3B0-2B940329C701}" type="pres">
      <dgm:prSet presAssocID="{5E89788E-C888-4998-99B7-3B0C4FF84871}" presName="pictureRepeatNode" presStyleLbl="alignImgPlace1" presStyleIdx="0" presStyleCnt="1" custScaleX="183447" custScaleY="183447"/>
      <dgm:spPr>
        <a:prstGeom prst="homePlate">
          <a:avLst/>
        </a:prstGeom>
      </dgm:spPr>
    </dgm:pt>
    <dgm:pt modelId="{16B3CC2B-BD51-43AA-BA44-374AB33579AA}" type="pres">
      <dgm:prSet presAssocID="{EE9C1633-766A-442B-B822-6317390CDA7F}" presName="text_1" presStyleLbl="node1" presStyleIdx="0" presStyleCnt="0">
        <dgm:presLayoutVars>
          <dgm:bulletEnabled val="1"/>
        </dgm:presLayoutVars>
      </dgm:prSet>
      <dgm:spPr/>
    </dgm:pt>
  </dgm:ptLst>
  <dgm:cxnLst>
    <dgm:cxn modelId="{B6745615-0BA4-4CDF-BC6F-EEFECA2DF5BD}" type="presOf" srcId="{423AB05B-1BF2-4B4E-9F10-3C49A7369945}" destId="{2B54E5E4-E5C0-411B-9890-5534DB72A5D0}" srcOrd="0" destOrd="0" presId="urn:microsoft.com/office/officeart/2008/layout/CircularPictureCallout"/>
    <dgm:cxn modelId="{57E133A0-6EBB-4F32-842A-2735B59C5932}" type="presOf" srcId="{EE9C1633-766A-442B-B822-6317390CDA7F}" destId="{16B3CC2B-BD51-43AA-BA44-374AB33579AA}" srcOrd="0" destOrd="0" presId="urn:microsoft.com/office/officeart/2008/layout/CircularPictureCallout"/>
    <dgm:cxn modelId="{A57F5CC6-97C5-49E5-9850-970BC35F5717}" type="presOf" srcId="{5E89788E-C888-4998-99B7-3B0C4FF84871}" destId="{0F5C05F6-5B23-4586-B3B0-2B940329C701}" srcOrd="0" destOrd="0" presId="urn:microsoft.com/office/officeart/2008/layout/CircularPictureCallout"/>
    <dgm:cxn modelId="{AED3FCDD-37B8-47B8-8648-B63368EB3371}" srcId="{423AB05B-1BF2-4B4E-9F10-3C49A7369945}" destId="{EE9C1633-766A-442B-B822-6317390CDA7F}" srcOrd="0" destOrd="0" parTransId="{48F4E375-94B8-4003-9D9C-17B681D7ECF1}" sibTransId="{5E89788E-C888-4998-99B7-3B0C4FF84871}"/>
    <dgm:cxn modelId="{8A53B6F0-F4BD-4E36-A2C8-F9656CB0A745}" type="presParOf" srcId="{2B54E5E4-E5C0-411B-9890-5534DB72A5D0}" destId="{3C40C984-86FE-4CC7-91F2-124DF7589524}" srcOrd="0" destOrd="0" presId="urn:microsoft.com/office/officeart/2008/layout/CircularPictureCallout"/>
    <dgm:cxn modelId="{F670EF88-4E72-4C84-8565-9F8555107D93}" type="presParOf" srcId="{3C40C984-86FE-4CC7-91F2-124DF7589524}" destId="{10F07E68-A1EF-4DD5-9FB4-E154687F2A95}" srcOrd="0" destOrd="0" presId="urn:microsoft.com/office/officeart/2008/layout/CircularPictureCallout"/>
    <dgm:cxn modelId="{D964700B-9C2F-49C4-9BDD-53FAFFC64EDA}" type="presParOf" srcId="{10F07E68-A1EF-4DD5-9FB4-E154687F2A95}" destId="{0F5C05F6-5B23-4586-B3B0-2B940329C701}" srcOrd="0" destOrd="0" presId="urn:microsoft.com/office/officeart/2008/layout/CircularPictureCallout"/>
    <dgm:cxn modelId="{D2B3D283-01BF-4AC5-813A-0CA82E6FAB06}" type="presParOf" srcId="{3C40C984-86FE-4CC7-91F2-124DF7589524}" destId="{16B3CC2B-BD51-43AA-BA44-374AB33579AA}"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3AB05B-1BF2-4B4E-9F10-3C49A7369945}"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EE9C1633-766A-442B-B822-6317390CDA7F}">
      <dgm:prSet/>
      <dgm:spPr/>
      <dgm:t>
        <a:bodyPr/>
        <a:lstStyle/>
        <a:p>
          <a:endParaRPr lang="en-US" dirty="0"/>
        </a:p>
      </dgm:t>
    </dgm:pt>
    <dgm:pt modelId="{48F4E375-94B8-4003-9D9C-17B681D7ECF1}" type="parTrans" cxnId="{AED3FCDD-37B8-47B8-8648-B63368EB3371}">
      <dgm:prSet/>
      <dgm:spPr/>
      <dgm:t>
        <a:bodyPr/>
        <a:lstStyle/>
        <a:p>
          <a:endParaRPr lang="en-US"/>
        </a:p>
      </dgm:t>
    </dgm:pt>
    <dgm:pt modelId="{5E89788E-C888-4998-99B7-3B0C4FF84871}" type="sibTrans" cxnId="{AED3FCDD-37B8-47B8-8648-B63368EB3371}">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39000" r="-39000"/>
          </a:stretch>
        </a:blipFill>
      </dgm:spPr>
      <dgm:t>
        <a:bodyPr/>
        <a:lstStyle/>
        <a:p>
          <a:endParaRPr lang="en-US"/>
        </a:p>
      </dgm:t>
    </dgm:pt>
    <dgm:pt modelId="{2B54E5E4-E5C0-411B-9890-5534DB72A5D0}" type="pres">
      <dgm:prSet presAssocID="{423AB05B-1BF2-4B4E-9F10-3C49A7369945}" presName="Name0" presStyleCnt="0">
        <dgm:presLayoutVars>
          <dgm:chMax val="7"/>
          <dgm:chPref val="7"/>
          <dgm:dir/>
        </dgm:presLayoutVars>
      </dgm:prSet>
      <dgm:spPr/>
    </dgm:pt>
    <dgm:pt modelId="{3C40C984-86FE-4CC7-91F2-124DF7589524}" type="pres">
      <dgm:prSet presAssocID="{423AB05B-1BF2-4B4E-9F10-3C49A7369945}" presName="Name1" presStyleCnt="0"/>
      <dgm:spPr/>
    </dgm:pt>
    <dgm:pt modelId="{10F07E68-A1EF-4DD5-9FB4-E154687F2A95}" type="pres">
      <dgm:prSet presAssocID="{5E89788E-C888-4998-99B7-3B0C4FF84871}" presName="picture_1" presStyleCnt="0"/>
      <dgm:spPr/>
    </dgm:pt>
    <dgm:pt modelId="{0F5C05F6-5B23-4586-B3B0-2B940329C701}" type="pres">
      <dgm:prSet presAssocID="{5E89788E-C888-4998-99B7-3B0C4FF84871}" presName="pictureRepeatNode" presStyleLbl="alignImgPlace1" presStyleIdx="0" presStyleCnt="1" custScaleX="183447" custScaleY="183447"/>
      <dgm:spPr>
        <a:prstGeom prst="homePlate">
          <a:avLst/>
        </a:prstGeom>
      </dgm:spPr>
    </dgm:pt>
    <dgm:pt modelId="{16B3CC2B-BD51-43AA-BA44-374AB33579AA}" type="pres">
      <dgm:prSet presAssocID="{EE9C1633-766A-442B-B822-6317390CDA7F}" presName="text_1" presStyleLbl="node1" presStyleIdx="0" presStyleCnt="0">
        <dgm:presLayoutVars>
          <dgm:bulletEnabled val="1"/>
        </dgm:presLayoutVars>
      </dgm:prSet>
      <dgm:spPr/>
    </dgm:pt>
  </dgm:ptLst>
  <dgm:cxnLst>
    <dgm:cxn modelId="{B6745615-0BA4-4CDF-BC6F-EEFECA2DF5BD}" type="presOf" srcId="{423AB05B-1BF2-4B4E-9F10-3C49A7369945}" destId="{2B54E5E4-E5C0-411B-9890-5534DB72A5D0}" srcOrd="0" destOrd="0" presId="urn:microsoft.com/office/officeart/2008/layout/CircularPictureCallout"/>
    <dgm:cxn modelId="{57E133A0-6EBB-4F32-842A-2735B59C5932}" type="presOf" srcId="{EE9C1633-766A-442B-B822-6317390CDA7F}" destId="{16B3CC2B-BD51-43AA-BA44-374AB33579AA}" srcOrd="0" destOrd="0" presId="urn:microsoft.com/office/officeart/2008/layout/CircularPictureCallout"/>
    <dgm:cxn modelId="{A57F5CC6-97C5-49E5-9850-970BC35F5717}" type="presOf" srcId="{5E89788E-C888-4998-99B7-3B0C4FF84871}" destId="{0F5C05F6-5B23-4586-B3B0-2B940329C701}" srcOrd="0" destOrd="0" presId="urn:microsoft.com/office/officeart/2008/layout/CircularPictureCallout"/>
    <dgm:cxn modelId="{AED3FCDD-37B8-47B8-8648-B63368EB3371}" srcId="{423AB05B-1BF2-4B4E-9F10-3C49A7369945}" destId="{EE9C1633-766A-442B-B822-6317390CDA7F}" srcOrd="0" destOrd="0" parTransId="{48F4E375-94B8-4003-9D9C-17B681D7ECF1}" sibTransId="{5E89788E-C888-4998-99B7-3B0C4FF84871}"/>
    <dgm:cxn modelId="{8A53B6F0-F4BD-4E36-A2C8-F9656CB0A745}" type="presParOf" srcId="{2B54E5E4-E5C0-411B-9890-5534DB72A5D0}" destId="{3C40C984-86FE-4CC7-91F2-124DF7589524}" srcOrd="0" destOrd="0" presId="urn:microsoft.com/office/officeart/2008/layout/CircularPictureCallout"/>
    <dgm:cxn modelId="{F670EF88-4E72-4C84-8565-9F8555107D93}" type="presParOf" srcId="{3C40C984-86FE-4CC7-91F2-124DF7589524}" destId="{10F07E68-A1EF-4DD5-9FB4-E154687F2A95}" srcOrd="0" destOrd="0" presId="urn:microsoft.com/office/officeart/2008/layout/CircularPictureCallout"/>
    <dgm:cxn modelId="{D964700B-9C2F-49C4-9BDD-53FAFFC64EDA}" type="presParOf" srcId="{10F07E68-A1EF-4DD5-9FB4-E154687F2A95}" destId="{0F5C05F6-5B23-4586-B3B0-2B940329C701}" srcOrd="0" destOrd="0" presId="urn:microsoft.com/office/officeart/2008/layout/CircularPictureCallout"/>
    <dgm:cxn modelId="{D2B3D283-01BF-4AC5-813A-0CA82E6FAB06}" type="presParOf" srcId="{3C40C984-86FE-4CC7-91F2-124DF7589524}" destId="{16B3CC2B-BD51-43AA-BA44-374AB33579AA}"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C1435A-0BFA-4C9D-87E5-BCA30E73CF1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9A89028-0C5C-4BFE-86F6-0FCB7E90CCF9}">
      <dgm:prSet phldrT="[Text]"/>
      <dgm:spPr/>
      <dgm:t>
        <a:bodyPr/>
        <a:lstStyle/>
        <a:p>
          <a:r>
            <a:rPr lang="en-US" dirty="0"/>
            <a:t>Partnership	</a:t>
          </a:r>
        </a:p>
      </dgm:t>
    </dgm:pt>
    <dgm:pt modelId="{1605528A-68BF-41CA-86F5-C5BFDF8562C4}" type="parTrans" cxnId="{DC7D88C3-D10C-49DE-863B-CFEB92F47B5F}">
      <dgm:prSet/>
      <dgm:spPr/>
      <dgm:t>
        <a:bodyPr/>
        <a:lstStyle/>
        <a:p>
          <a:endParaRPr lang="en-US"/>
        </a:p>
      </dgm:t>
    </dgm:pt>
    <dgm:pt modelId="{F29125D0-1962-4587-832A-D513A8C8F5C0}" type="sibTrans" cxnId="{DC7D88C3-D10C-49DE-863B-CFEB92F47B5F}">
      <dgm:prSet/>
      <dgm:spPr/>
      <dgm:t>
        <a:bodyPr/>
        <a:lstStyle/>
        <a:p>
          <a:endParaRPr lang="en-US"/>
        </a:p>
      </dgm:t>
    </dgm:pt>
    <dgm:pt modelId="{D4A06D0C-62F2-4B34-8AC9-F67394EFEFFD}">
      <dgm:prSet phldrT="[Text]"/>
      <dgm:spPr/>
      <dgm:t>
        <a:bodyPr/>
        <a:lstStyle/>
        <a:p>
          <a:r>
            <a:rPr lang="en-US" dirty="0"/>
            <a:t>Acceptance</a:t>
          </a:r>
        </a:p>
      </dgm:t>
    </dgm:pt>
    <dgm:pt modelId="{B4806E1A-F100-49E0-A3D5-B21C0F3DB98F}" type="parTrans" cxnId="{965F7F43-D21A-4B2E-B599-2F3D739BE79E}">
      <dgm:prSet/>
      <dgm:spPr/>
      <dgm:t>
        <a:bodyPr/>
        <a:lstStyle/>
        <a:p>
          <a:endParaRPr lang="en-US"/>
        </a:p>
      </dgm:t>
    </dgm:pt>
    <dgm:pt modelId="{0D69BB39-8F7A-43A4-8C7D-F11B0F3C2924}" type="sibTrans" cxnId="{965F7F43-D21A-4B2E-B599-2F3D739BE79E}">
      <dgm:prSet/>
      <dgm:spPr/>
      <dgm:t>
        <a:bodyPr/>
        <a:lstStyle/>
        <a:p>
          <a:endParaRPr lang="en-US"/>
        </a:p>
      </dgm:t>
    </dgm:pt>
    <dgm:pt modelId="{57D55BBF-EEDC-480F-AFE4-3C4773271A1B}">
      <dgm:prSet phldrT="[Text]"/>
      <dgm:spPr>
        <a:solidFill>
          <a:schemeClr val="accent3">
            <a:lumMod val="50000"/>
          </a:schemeClr>
        </a:solidFill>
      </dgm:spPr>
      <dgm:t>
        <a:bodyPr/>
        <a:lstStyle/>
        <a:p>
          <a:r>
            <a:rPr lang="en-US" dirty="0"/>
            <a:t>Compassion</a:t>
          </a:r>
        </a:p>
      </dgm:t>
    </dgm:pt>
    <dgm:pt modelId="{B0EF14D4-2203-4841-85DB-EFF6DF2E1860}" type="parTrans" cxnId="{371F1501-DC6F-450D-ADF4-F6C982CAF7D5}">
      <dgm:prSet/>
      <dgm:spPr/>
      <dgm:t>
        <a:bodyPr/>
        <a:lstStyle/>
        <a:p>
          <a:endParaRPr lang="en-US"/>
        </a:p>
      </dgm:t>
    </dgm:pt>
    <dgm:pt modelId="{F62C8855-5385-4931-8F01-16126268D3C8}" type="sibTrans" cxnId="{371F1501-DC6F-450D-ADF4-F6C982CAF7D5}">
      <dgm:prSet/>
      <dgm:spPr/>
      <dgm:t>
        <a:bodyPr/>
        <a:lstStyle/>
        <a:p>
          <a:endParaRPr lang="en-US"/>
        </a:p>
      </dgm:t>
    </dgm:pt>
    <dgm:pt modelId="{A16E267D-A22D-466E-B5BC-7BF2C8222410}">
      <dgm:prSet phldrT="[Text]"/>
      <dgm:spPr/>
      <dgm:t>
        <a:bodyPr/>
        <a:lstStyle/>
        <a:p>
          <a:r>
            <a:rPr lang="en-US" dirty="0"/>
            <a:t>Empowerment</a:t>
          </a:r>
        </a:p>
      </dgm:t>
    </dgm:pt>
    <dgm:pt modelId="{2E0F9372-A2DE-476D-88B7-53C554AD9F83}" type="parTrans" cxnId="{0CF3100E-8269-4DA5-9459-1C534A834B59}">
      <dgm:prSet/>
      <dgm:spPr/>
      <dgm:t>
        <a:bodyPr/>
        <a:lstStyle/>
        <a:p>
          <a:endParaRPr lang="en-US"/>
        </a:p>
      </dgm:t>
    </dgm:pt>
    <dgm:pt modelId="{B3DAF4CD-0F0C-41BF-A84A-644A69530739}" type="sibTrans" cxnId="{0CF3100E-8269-4DA5-9459-1C534A834B59}">
      <dgm:prSet/>
      <dgm:spPr/>
      <dgm:t>
        <a:bodyPr/>
        <a:lstStyle/>
        <a:p>
          <a:endParaRPr lang="en-US"/>
        </a:p>
      </dgm:t>
    </dgm:pt>
    <dgm:pt modelId="{511C5EAC-56EE-47E9-A718-C6D951E22A52}">
      <dgm:prSet phldrT="[Text]"/>
      <dgm:spPr/>
      <dgm:t>
        <a:bodyPr/>
        <a:lstStyle/>
        <a:p>
          <a:r>
            <a:rPr lang="en-US" dirty="0"/>
            <a:t>Context</a:t>
          </a:r>
        </a:p>
      </dgm:t>
    </dgm:pt>
    <dgm:pt modelId="{475E2EA8-E5DC-4E62-8817-CDE7EF00473E}" type="parTrans" cxnId="{662C336C-96C8-44D8-AA21-6CFC4821447A}">
      <dgm:prSet/>
      <dgm:spPr/>
      <dgm:t>
        <a:bodyPr/>
        <a:lstStyle/>
        <a:p>
          <a:endParaRPr lang="en-US"/>
        </a:p>
      </dgm:t>
    </dgm:pt>
    <dgm:pt modelId="{E011F8FF-4879-4A08-B44A-16240D89F3AC}" type="sibTrans" cxnId="{662C336C-96C8-44D8-AA21-6CFC4821447A}">
      <dgm:prSet/>
      <dgm:spPr/>
      <dgm:t>
        <a:bodyPr/>
        <a:lstStyle/>
        <a:p>
          <a:endParaRPr lang="en-US"/>
        </a:p>
      </dgm:t>
    </dgm:pt>
    <dgm:pt modelId="{7B5CDE1A-EC5E-4DD2-86C2-87250BB5CDA6}" type="pres">
      <dgm:prSet presAssocID="{5BC1435A-0BFA-4C9D-87E5-BCA30E73CF15}" presName="Name0" presStyleCnt="0">
        <dgm:presLayoutVars>
          <dgm:chMax val="7"/>
          <dgm:chPref val="7"/>
          <dgm:dir/>
        </dgm:presLayoutVars>
      </dgm:prSet>
      <dgm:spPr/>
    </dgm:pt>
    <dgm:pt modelId="{3BD6F124-40DA-4602-917B-4B16C0FC5ED4}" type="pres">
      <dgm:prSet presAssocID="{5BC1435A-0BFA-4C9D-87E5-BCA30E73CF15}" presName="Name1" presStyleCnt="0"/>
      <dgm:spPr/>
    </dgm:pt>
    <dgm:pt modelId="{597B35BC-272C-4BBD-97F4-2684B55CF0B4}" type="pres">
      <dgm:prSet presAssocID="{5BC1435A-0BFA-4C9D-87E5-BCA30E73CF15}" presName="cycle" presStyleCnt="0"/>
      <dgm:spPr/>
    </dgm:pt>
    <dgm:pt modelId="{8C142153-8925-4A28-904D-0404D71BB328}" type="pres">
      <dgm:prSet presAssocID="{5BC1435A-0BFA-4C9D-87E5-BCA30E73CF15}" presName="srcNode" presStyleLbl="node1" presStyleIdx="0" presStyleCnt="5"/>
      <dgm:spPr/>
    </dgm:pt>
    <dgm:pt modelId="{A3D097F9-AC03-4EC7-ADF4-37DF3D27A1AE}" type="pres">
      <dgm:prSet presAssocID="{5BC1435A-0BFA-4C9D-87E5-BCA30E73CF15}" presName="conn" presStyleLbl="parChTrans1D2" presStyleIdx="0" presStyleCnt="1"/>
      <dgm:spPr/>
    </dgm:pt>
    <dgm:pt modelId="{1814973E-0148-4158-9E8F-834C2AE9D2A7}" type="pres">
      <dgm:prSet presAssocID="{5BC1435A-0BFA-4C9D-87E5-BCA30E73CF15}" presName="extraNode" presStyleLbl="node1" presStyleIdx="0" presStyleCnt="5"/>
      <dgm:spPr/>
    </dgm:pt>
    <dgm:pt modelId="{648C58AD-6DBD-48FF-A231-28BE588EDFC2}" type="pres">
      <dgm:prSet presAssocID="{5BC1435A-0BFA-4C9D-87E5-BCA30E73CF15}" presName="dstNode" presStyleLbl="node1" presStyleIdx="0" presStyleCnt="5"/>
      <dgm:spPr/>
    </dgm:pt>
    <dgm:pt modelId="{1ED73787-4FB1-455D-8580-C13DEEFA8388}" type="pres">
      <dgm:prSet presAssocID="{D9A89028-0C5C-4BFE-86F6-0FCB7E90CCF9}" presName="text_1" presStyleLbl="node1" presStyleIdx="0" presStyleCnt="5">
        <dgm:presLayoutVars>
          <dgm:bulletEnabled val="1"/>
        </dgm:presLayoutVars>
      </dgm:prSet>
      <dgm:spPr/>
    </dgm:pt>
    <dgm:pt modelId="{45DCBFAE-060A-42E5-9A65-8747165FBDDE}" type="pres">
      <dgm:prSet presAssocID="{D9A89028-0C5C-4BFE-86F6-0FCB7E90CCF9}" presName="accent_1" presStyleCnt="0"/>
      <dgm:spPr/>
    </dgm:pt>
    <dgm:pt modelId="{4D5C770B-E595-47C1-9EEE-20EF273910A2}" type="pres">
      <dgm:prSet presAssocID="{D9A89028-0C5C-4BFE-86F6-0FCB7E90CCF9}" presName="accentRepeatNode" presStyleLbl="solidFgAcc1" presStyleIdx="0" presStyleCnt="5"/>
      <dgm:spPr/>
    </dgm:pt>
    <dgm:pt modelId="{D62EC7BB-93BC-42B3-8BD4-5D9491A2D373}" type="pres">
      <dgm:prSet presAssocID="{D4A06D0C-62F2-4B34-8AC9-F67394EFEFFD}" presName="text_2" presStyleLbl="node1" presStyleIdx="1" presStyleCnt="5">
        <dgm:presLayoutVars>
          <dgm:bulletEnabled val="1"/>
        </dgm:presLayoutVars>
      </dgm:prSet>
      <dgm:spPr/>
    </dgm:pt>
    <dgm:pt modelId="{48E3C64C-440D-4EF0-9E71-2FE3674A4C48}" type="pres">
      <dgm:prSet presAssocID="{D4A06D0C-62F2-4B34-8AC9-F67394EFEFFD}" presName="accent_2" presStyleCnt="0"/>
      <dgm:spPr/>
    </dgm:pt>
    <dgm:pt modelId="{54CE851C-0826-4B73-9B1C-48CE10B1CEB7}" type="pres">
      <dgm:prSet presAssocID="{D4A06D0C-62F2-4B34-8AC9-F67394EFEFFD}" presName="accentRepeatNode" presStyleLbl="solidFgAcc1" presStyleIdx="1" presStyleCnt="5"/>
      <dgm:spPr/>
    </dgm:pt>
    <dgm:pt modelId="{74A49DEF-188E-47E8-9334-8B5EA02FE721}" type="pres">
      <dgm:prSet presAssocID="{57D55BBF-EEDC-480F-AFE4-3C4773271A1B}" presName="text_3" presStyleLbl="node1" presStyleIdx="2" presStyleCnt="5">
        <dgm:presLayoutVars>
          <dgm:bulletEnabled val="1"/>
        </dgm:presLayoutVars>
      </dgm:prSet>
      <dgm:spPr/>
    </dgm:pt>
    <dgm:pt modelId="{1DAA26AA-84DB-4840-B22D-06353B12F32C}" type="pres">
      <dgm:prSet presAssocID="{57D55BBF-EEDC-480F-AFE4-3C4773271A1B}" presName="accent_3" presStyleCnt="0"/>
      <dgm:spPr/>
    </dgm:pt>
    <dgm:pt modelId="{5FDC477E-9C8A-442C-B795-FE0777ED2C2A}" type="pres">
      <dgm:prSet presAssocID="{57D55BBF-EEDC-480F-AFE4-3C4773271A1B}" presName="accentRepeatNode" presStyleLbl="solidFgAcc1" presStyleIdx="2" presStyleCnt="5"/>
      <dgm:spPr>
        <a:ln>
          <a:solidFill>
            <a:schemeClr val="accent3">
              <a:lumMod val="50000"/>
            </a:schemeClr>
          </a:solidFill>
        </a:ln>
      </dgm:spPr>
    </dgm:pt>
    <dgm:pt modelId="{BA69115D-27A9-4CCE-8D48-375A903EF53A}" type="pres">
      <dgm:prSet presAssocID="{A16E267D-A22D-466E-B5BC-7BF2C8222410}" presName="text_4" presStyleLbl="node1" presStyleIdx="3" presStyleCnt="5">
        <dgm:presLayoutVars>
          <dgm:bulletEnabled val="1"/>
        </dgm:presLayoutVars>
      </dgm:prSet>
      <dgm:spPr/>
    </dgm:pt>
    <dgm:pt modelId="{44C044B8-4EAF-4B07-BE3C-429AFA78D8C4}" type="pres">
      <dgm:prSet presAssocID="{A16E267D-A22D-466E-B5BC-7BF2C8222410}" presName="accent_4" presStyleCnt="0"/>
      <dgm:spPr/>
    </dgm:pt>
    <dgm:pt modelId="{129211AA-80B0-4AE1-AC0C-4B25AC12C050}" type="pres">
      <dgm:prSet presAssocID="{A16E267D-A22D-466E-B5BC-7BF2C8222410}" presName="accentRepeatNode" presStyleLbl="solidFgAcc1" presStyleIdx="3" presStyleCnt="5"/>
      <dgm:spPr/>
    </dgm:pt>
    <dgm:pt modelId="{3C02047A-CBC9-4026-B665-C094B50DC42F}" type="pres">
      <dgm:prSet presAssocID="{511C5EAC-56EE-47E9-A718-C6D951E22A52}" presName="text_5" presStyleLbl="node1" presStyleIdx="4" presStyleCnt="5">
        <dgm:presLayoutVars>
          <dgm:bulletEnabled val="1"/>
        </dgm:presLayoutVars>
      </dgm:prSet>
      <dgm:spPr/>
    </dgm:pt>
    <dgm:pt modelId="{0A844629-363F-40FE-9510-88EF4186E160}" type="pres">
      <dgm:prSet presAssocID="{511C5EAC-56EE-47E9-A718-C6D951E22A52}" presName="accent_5" presStyleCnt="0"/>
      <dgm:spPr/>
    </dgm:pt>
    <dgm:pt modelId="{E43CFB30-820A-432E-B902-A556602CB907}" type="pres">
      <dgm:prSet presAssocID="{511C5EAC-56EE-47E9-A718-C6D951E22A52}" presName="accentRepeatNode" presStyleLbl="solidFgAcc1" presStyleIdx="4" presStyleCnt="5"/>
      <dgm:spPr/>
    </dgm:pt>
  </dgm:ptLst>
  <dgm:cxnLst>
    <dgm:cxn modelId="{371F1501-DC6F-450D-ADF4-F6C982CAF7D5}" srcId="{5BC1435A-0BFA-4C9D-87E5-BCA30E73CF15}" destId="{57D55BBF-EEDC-480F-AFE4-3C4773271A1B}" srcOrd="2" destOrd="0" parTransId="{B0EF14D4-2203-4841-85DB-EFF6DF2E1860}" sibTransId="{F62C8855-5385-4931-8F01-16126268D3C8}"/>
    <dgm:cxn modelId="{0CF3100E-8269-4DA5-9459-1C534A834B59}" srcId="{5BC1435A-0BFA-4C9D-87E5-BCA30E73CF15}" destId="{A16E267D-A22D-466E-B5BC-7BF2C8222410}" srcOrd="3" destOrd="0" parTransId="{2E0F9372-A2DE-476D-88B7-53C554AD9F83}" sibTransId="{B3DAF4CD-0F0C-41BF-A84A-644A69530739}"/>
    <dgm:cxn modelId="{4A579F42-0057-460F-91C3-337674AFE24B}" type="presOf" srcId="{D4A06D0C-62F2-4B34-8AC9-F67394EFEFFD}" destId="{D62EC7BB-93BC-42B3-8BD4-5D9491A2D373}" srcOrd="0" destOrd="0" presId="urn:microsoft.com/office/officeart/2008/layout/VerticalCurvedList"/>
    <dgm:cxn modelId="{965F7F43-D21A-4B2E-B599-2F3D739BE79E}" srcId="{5BC1435A-0BFA-4C9D-87E5-BCA30E73CF15}" destId="{D4A06D0C-62F2-4B34-8AC9-F67394EFEFFD}" srcOrd="1" destOrd="0" parTransId="{B4806E1A-F100-49E0-A3D5-B21C0F3DB98F}" sibTransId="{0D69BB39-8F7A-43A4-8C7D-F11B0F3C2924}"/>
    <dgm:cxn modelId="{662C336C-96C8-44D8-AA21-6CFC4821447A}" srcId="{5BC1435A-0BFA-4C9D-87E5-BCA30E73CF15}" destId="{511C5EAC-56EE-47E9-A718-C6D951E22A52}" srcOrd="4" destOrd="0" parTransId="{475E2EA8-E5DC-4E62-8817-CDE7EF00473E}" sibTransId="{E011F8FF-4879-4A08-B44A-16240D89F3AC}"/>
    <dgm:cxn modelId="{9EDF0A6F-0C8E-4438-AF88-A6CF33375B96}" type="presOf" srcId="{511C5EAC-56EE-47E9-A718-C6D951E22A52}" destId="{3C02047A-CBC9-4026-B665-C094B50DC42F}" srcOrd="0" destOrd="0" presId="urn:microsoft.com/office/officeart/2008/layout/VerticalCurvedList"/>
    <dgm:cxn modelId="{BB64C076-D3B7-4380-9FCA-D69BEDD41682}" type="presOf" srcId="{5BC1435A-0BFA-4C9D-87E5-BCA30E73CF15}" destId="{7B5CDE1A-EC5E-4DD2-86C2-87250BB5CDA6}" srcOrd="0" destOrd="0" presId="urn:microsoft.com/office/officeart/2008/layout/VerticalCurvedList"/>
    <dgm:cxn modelId="{6343CE78-CC5C-4A87-9996-D1B058352B65}" type="presOf" srcId="{A16E267D-A22D-466E-B5BC-7BF2C8222410}" destId="{BA69115D-27A9-4CCE-8D48-375A903EF53A}" srcOrd="0" destOrd="0" presId="urn:microsoft.com/office/officeart/2008/layout/VerticalCurvedList"/>
    <dgm:cxn modelId="{3B1E027F-1B45-47B1-9126-B9AC1FBA657A}" type="presOf" srcId="{F29125D0-1962-4587-832A-D513A8C8F5C0}" destId="{A3D097F9-AC03-4EC7-ADF4-37DF3D27A1AE}" srcOrd="0" destOrd="0" presId="urn:microsoft.com/office/officeart/2008/layout/VerticalCurvedList"/>
    <dgm:cxn modelId="{CB41F093-D3FC-4001-99C5-B87E1AF32D42}" type="presOf" srcId="{57D55BBF-EEDC-480F-AFE4-3C4773271A1B}" destId="{74A49DEF-188E-47E8-9334-8B5EA02FE721}" srcOrd="0" destOrd="0" presId="urn:microsoft.com/office/officeart/2008/layout/VerticalCurvedList"/>
    <dgm:cxn modelId="{DC7D88C3-D10C-49DE-863B-CFEB92F47B5F}" srcId="{5BC1435A-0BFA-4C9D-87E5-BCA30E73CF15}" destId="{D9A89028-0C5C-4BFE-86F6-0FCB7E90CCF9}" srcOrd="0" destOrd="0" parTransId="{1605528A-68BF-41CA-86F5-C5BFDF8562C4}" sibTransId="{F29125D0-1962-4587-832A-D513A8C8F5C0}"/>
    <dgm:cxn modelId="{65AAC8D6-2D98-4848-929A-8F060E28D9A1}" type="presOf" srcId="{D9A89028-0C5C-4BFE-86F6-0FCB7E90CCF9}" destId="{1ED73787-4FB1-455D-8580-C13DEEFA8388}" srcOrd="0" destOrd="0" presId="urn:microsoft.com/office/officeart/2008/layout/VerticalCurvedList"/>
    <dgm:cxn modelId="{724BF1E5-F07F-49DD-AD89-AB9E72BFA1AD}" type="presParOf" srcId="{7B5CDE1A-EC5E-4DD2-86C2-87250BB5CDA6}" destId="{3BD6F124-40DA-4602-917B-4B16C0FC5ED4}" srcOrd="0" destOrd="0" presId="urn:microsoft.com/office/officeart/2008/layout/VerticalCurvedList"/>
    <dgm:cxn modelId="{0F3AEB9C-739E-41B9-9136-1ADF9A041C38}" type="presParOf" srcId="{3BD6F124-40DA-4602-917B-4B16C0FC5ED4}" destId="{597B35BC-272C-4BBD-97F4-2684B55CF0B4}" srcOrd="0" destOrd="0" presId="urn:microsoft.com/office/officeart/2008/layout/VerticalCurvedList"/>
    <dgm:cxn modelId="{5D1A8174-AA9F-4601-A0E7-126EE91A1909}" type="presParOf" srcId="{597B35BC-272C-4BBD-97F4-2684B55CF0B4}" destId="{8C142153-8925-4A28-904D-0404D71BB328}" srcOrd="0" destOrd="0" presId="urn:microsoft.com/office/officeart/2008/layout/VerticalCurvedList"/>
    <dgm:cxn modelId="{35A567C5-B8B9-4EA0-9EC0-02479965A996}" type="presParOf" srcId="{597B35BC-272C-4BBD-97F4-2684B55CF0B4}" destId="{A3D097F9-AC03-4EC7-ADF4-37DF3D27A1AE}" srcOrd="1" destOrd="0" presId="urn:microsoft.com/office/officeart/2008/layout/VerticalCurvedList"/>
    <dgm:cxn modelId="{17D641D0-9E1A-43B7-A03E-3E0AE429A931}" type="presParOf" srcId="{597B35BC-272C-4BBD-97F4-2684B55CF0B4}" destId="{1814973E-0148-4158-9E8F-834C2AE9D2A7}" srcOrd="2" destOrd="0" presId="urn:microsoft.com/office/officeart/2008/layout/VerticalCurvedList"/>
    <dgm:cxn modelId="{90CDAC0C-C4D0-4AD5-BE5D-E272CEFAB358}" type="presParOf" srcId="{597B35BC-272C-4BBD-97F4-2684B55CF0B4}" destId="{648C58AD-6DBD-48FF-A231-28BE588EDFC2}" srcOrd="3" destOrd="0" presId="urn:microsoft.com/office/officeart/2008/layout/VerticalCurvedList"/>
    <dgm:cxn modelId="{CD955834-5B0B-4F03-9311-482D0E7AC380}" type="presParOf" srcId="{3BD6F124-40DA-4602-917B-4B16C0FC5ED4}" destId="{1ED73787-4FB1-455D-8580-C13DEEFA8388}" srcOrd="1" destOrd="0" presId="urn:microsoft.com/office/officeart/2008/layout/VerticalCurvedList"/>
    <dgm:cxn modelId="{6F267649-F80E-4477-AEFE-CB90A26D5C8E}" type="presParOf" srcId="{3BD6F124-40DA-4602-917B-4B16C0FC5ED4}" destId="{45DCBFAE-060A-42E5-9A65-8747165FBDDE}" srcOrd="2" destOrd="0" presId="urn:microsoft.com/office/officeart/2008/layout/VerticalCurvedList"/>
    <dgm:cxn modelId="{AC7AB579-40C5-4C61-97D1-FF893665F15C}" type="presParOf" srcId="{45DCBFAE-060A-42E5-9A65-8747165FBDDE}" destId="{4D5C770B-E595-47C1-9EEE-20EF273910A2}" srcOrd="0" destOrd="0" presId="urn:microsoft.com/office/officeart/2008/layout/VerticalCurvedList"/>
    <dgm:cxn modelId="{C194014B-1773-4DEE-8287-E353A38B9F10}" type="presParOf" srcId="{3BD6F124-40DA-4602-917B-4B16C0FC5ED4}" destId="{D62EC7BB-93BC-42B3-8BD4-5D9491A2D373}" srcOrd="3" destOrd="0" presId="urn:microsoft.com/office/officeart/2008/layout/VerticalCurvedList"/>
    <dgm:cxn modelId="{CD77415B-F298-4882-ADCA-3FCE33E960DD}" type="presParOf" srcId="{3BD6F124-40DA-4602-917B-4B16C0FC5ED4}" destId="{48E3C64C-440D-4EF0-9E71-2FE3674A4C48}" srcOrd="4" destOrd="0" presId="urn:microsoft.com/office/officeart/2008/layout/VerticalCurvedList"/>
    <dgm:cxn modelId="{D35277ED-C6B5-492F-9CC7-C1316FA7DA8D}" type="presParOf" srcId="{48E3C64C-440D-4EF0-9E71-2FE3674A4C48}" destId="{54CE851C-0826-4B73-9B1C-48CE10B1CEB7}" srcOrd="0" destOrd="0" presId="urn:microsoft.com/office/officeart/2008/layout/VerticalCurvedList"/>
    <dgm:cxn modelId="{9206684B-6E92-4A0E-A392-35539ACE9A25}" type="presParOf" srcId="{3BD6F124-40DA-4602-917B-4B16C0FC5ED4}" destId="{74A49DEF-188E-47E8-9334-8B5EA02FE721}" srcOrd="5" destOrd="0" presId="urn:microsoft.com/office/officeart/2008/layout/VerticalCurvedList"/>
    <dgm:cxn modelId="{45B8AC28-1214-4322-AF22-D9218E4CA305}" type="presParOf" srcId="{3BD6F124-40DA-4602-917B-4B16C0FC5ED4}" destId="{1DAA26AA-84DB-4840-B22D-06353B12F32C}" srcOrd="6" destOrd="0" presId="urn:microsoft.com/office/officeart/2008/layout/VerticalCurvedList"/>
    <dgm:cxn modelId="{46D90F2A-527B-40FA-9216-08638A351C96}" type="presParOf" srcId="{1DAA26AA-84DB-4840-B22D-06353B12F32C}" destId="{5FDC477E-9C8A-442C-B795-FE0777ED2C2A}" srcOrd="0" destOrd="0" presId="urn:microsoft.com/office/officeart/2008/layout/VerticalCurvedList"/>
    <dgm:cxn modelId="{52C0517C-77F5-4991-8EC3-44BC615C77C4}" type="presParOf" srcId="{3BD6F124-40DA-4602-917B-4B16C0FC5ED4}" destId="{BA69115D-27A9-4CCE-8D48-375A903EF53A}" srcOrd="7" destOrd="0" presId="urn:microsoft.com/office/officeart/2008/layout/VerticalCurvedList"/>
    <dgm:cxn modelId="{A408CB15-0C2E-4399-BB55-9F136B19D77B}" type="presParOf" srcId="{3BD6F124-40DA-4602-917B-4B16C0FC5ED4}" destId="{44C044B8-4EAF-4B07-BE3C-429AFA78D8C4}" srcOrd="8" destOrd="0" presId="urn:microsoft.com/office/officeart/2008/layout/VerticalCurvedList"/>
    <dgm:cxn modelId="{E3216B18-AEA7-4BC1-A349-4B11CEC97AF3}" type="presParOf" srcId="{44C044B8-4EAF-4B07-BE3C-429AFA78D8C4}" destId="{129211AA-80B0-4AE1-AC0C-4B25AC12C050}" srcOrd="0" destOrd="0" presId="urn:microsoft.com/office/officeart/2008/layout/VerticalCurvedList"/>
    <dgm:cxn modelId="{4FBDF30F-1D30-4D99-A1D3-8606BCE5702B}" type="presParOf" srcId="{3BD6F124-40DA-4602-917B-4B16C0FC5ED4}" destId="{3C02047A-CBC9-4026-B665-C094B50DC42F}" srcOrd="9" destOrd="0" presId="urn:microsoft.com/office/officeart/2008/layout/VerticalCurvedList"/>
    <dgm:cxn modelId="{F45D4ABF-72A8-4B04-9897-E5A277D82CD7}" type="presParOf" srcId="{3BD6F124-40DA-4602-917B-4B16C0FC5ED4}" destId="{0A844629-363F-40FE-9510-88EF4186E160}" srcOrd="10" destOrd="0" presId="urn:microsoft.com/office/officeart/2008/layout/VerticalCurvedList"/>
    <dgm:cxn modelId="{01F474A4-6128-41B7-AC0F-F8AC154832B6}" type="presParOf" srcId="{0A844629-363F-40FE-9510-88EF4186E160}" destId="{E43CFB30-820A-432E-B902-A556602CB90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D128BC-7A45-44DF-A308-2F36D44276B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DF4287C-8139-4DF3-84A9-096E9F5562A4}">
      <dgm:prSet/>
      <dgm:spPr/>
      <dgm:t>
        <a:bodyPr/>
        <a:lstStyle/>
        <a:p>
          <a:r>
            <a:rPr lang="en-US" dirty="0"/>
            <a:t>Debating</a:t>
          </a:r>
        </a:p>
      </dgm:t>
    </dgm:pt>
    <dgm:pt modelId="{EEAB8BB1-97FE-48FA-8C87-E93B83828D2D}" type="parTrans" cxnId="{7E89515B-FD01-45AE-BF63-39A21CD9F9B7}">
      <dgm:prSet/>
      <dgm:spPr/>
      <dgm:t>
        <a:bodyPr/>
        <a:lstStyle/>
        <a:p>
          <a:endParaRPr lang="en-US"/>
        </a:p>
      </dgm:t>
    </dgm:pt>
    <dgm:pt modelId="{FF480B93-17E6-41C6-AD3D-BA53EFD79896}" type="sibTrans" cxnId="{7E89515B-FD01-45AE-BF63-39A21CD9F9B7}">
      <dgm:prSet/>
      <dgm:spPr/>
      <dgm:t>
        <a:bodyPr/>
        <a:lstStyle/>
        <a:p>
          <a:endParaRPr lang="en-US"/>
        </a:p>
      </dgm:t>
    </dgm:pt>
    <dgm:pt modelId="{92E78467-B4C1-4274-A8DB-16159C7422AC}">
      <dgm:prSet/>
      <dgm:spPr/>
      <dgm:t>
        <a:bodyPr/>
        <a:lstStyle/>
        <a:p>
          <a:r>
            <a:rPr lang="en-US" dirty="0"/>
            <a:t>Judging</a:t>
          </a:r>
        </a:p>
      </dgm:t>
    </dgm:pt>
    <dgm:pt modelId="{B8645817-5648-40F1-8A2B-B1059B84A380}" type="parTrans" cxnId="{FF9C7C38-7F93-4F5E-BC69-09AD6812B98B}">
      <dgm:prSet/>
      <dgm:spPr/>
      <dgm:t>
        <a:bodyPr/>
        <a:lstStyle/>
        <a:p>
          <a:endParaRPr lang="en-US"/>
        </a:p>
      </dgm:t>
    </dgm:pt>
    <dgm:pt modelId="{D56307A6-9119-4930-AF1B-5C5F6743D2DE}" type="sibTrans" cxnId="{FF9C7C38-7F93-4F5E-BC69-09AD6812B98B}">
      <dgm:prSet/>
      <dgm:spPr/>
      <dgm:t>
        <a:bodyPr/>
        <a:lstStyle/>
        <a:p>
          <a:endParaRPr lang="en-US"/>
        </a:p>
      </dgm:t>
    </dgm:pt>
    <dgm:pt modelId="{1BA1940D-E4DD-4DAB-B2E8-5902B1697268}">
      <dgm:prSet/>
      <dgm:spPr/>
      <dgm:t>
        <a:bodyPr/>
        <a:lstStyle/>
        <a:p>
          <a:r>
            <a:rPr lang="en-US" dirty="0"/>
            <a:t>Dumping information</a:t>
          </a:r>
        </a:p>
      </dgm:t>
    </dgm:pt>
    <dgm:pt modelId="{B13E428E-410A-4955-8C32-832774AB775F}" type="parTrans" cxnId="{B743673E-9803-4393-9286-984DE9A2E864}">
      <dgm:prSet/>
      <dgm:spPr/>
      <dgm:t>
        <a:bodyPr/>
        <a:lstStyle/>
        <a:p>
          <a:endParaRPr lang="en-US"/>
        </a:p>
      </dgm:t>
    </dgm:pt>
    <dgm:pt modelId="{E30AA563-C4BC-40F3-B7A5-8618FCF5F482}" type="sibTrans" cxnId="{B743673E-9803-4393-9286-984DE9A2E864}">
      <dgm:prSet/>
      <dgm:spPr/>
      <dgm:t>
        <a:bodyPr/>
        <a:lstStyle/>
        <a:p>
          <a:endParaRPr lang="en-US"/>
        </a:p>
      </dgm:t>
    </dgm:pt>
    <dgm:pt modelId="{0FB4586F-38A9-4342-9451-E76666DA2219}">
      <dgm:prSet/>
      <dgm:spPr/>
      <dgm:t>
        <a:bodyPr/>
        <a:lstStyle/>
        <a:p>
          <a:r>
            <a:rPr lang="en-US" dirty="0"/>
            <a:t>Dismissing</a:t>
          </a:r>
        </a:p>
      </dgm:t>
    </dgm:pt>
    <dgm:pt modelId="{4EDE1FFD-F924-4C2C-91C6-75A35DAADE8E}" type="parTrans" cxnId="{98B43190-D614-40B4-91D8-DB0DC57D1802}">
      <dgm:prSet/>
      <dgm:spPr/>
      <dgm:t>
        <a:bodyPr/>
        <a:lstStyle/>
        <a:p>
          <a:endParaRPr lang="en-US"/>
        </a:p>
      </dgm:t>
    </dgm:pt>
    <dgm:pt modelId="{9048E006-ABE0-4155-A2D2-BFFE00C9D30D}" type="sibTrans" cxnId="{98B43190-D614-40B4-91D8-DB0DC57D1802}">
      <dgm:prSet/>
      <dgm:spPr/>
      <dgm:t>
        <a:bodyPr/>
        <a:lstStyle/>
        <a:p>
          <a:endParaRPr lang="en-US"/>
        </a:p>
      </dgm:t>
    </dgm:pt>
    <dgm:pt modelId="{083409F8-A8F2-4629-80A3-8ED4FB670C9D}">
      <dgm:prSet/>
      <dgm:spPr/>
      <dgm:t>
        <a:bodyPr/>
        <a:lstStyle/>
        <a:p>
          <a:r>
            <a:rPr lang="en-US" dirty="0"/>
            <a:t>Pouncing</a:t>
          </a:r>
        </a:p>
      </dgm:t>
    </dgm:pt>
    <dgm:pt modelId="{1B4D775D-5D40-461F-B659-FF62AED6A98D}" type="parTrans" cxnId="{80CA60DF-E50F-4FCC-AE40-BA63097DF7A5}">
      <dgm:prSet/>
      <dgm:spPr/>
      <dgm:t>
        <a:bodyPr/>
        <a:lstStyle/>
        <a:p>
          <a:endParaRPr lang="en-US"/>
        </a:p>
      </dgm:t>
    </dgm:pt>
    <dgm:pt modelId="{E910B858-A4C0-48E1-87C8-EBEE7D9705B9}" type="sibTrans" cxnId="{80CA60DF-E50F-4FCC-AE40-BA63097DF7A5}">
      <dgm:prSet/>
      <dgm:spPr/>
      <dgm:t>
        <a:bodyPr/>
        <a:lstStyle/>
        <a:p>
          <a:endParaRPr lang="en-US"/>
        </a:p>
      </dgm:t>
    </dgm:pt>
    <dgm:pt modelId="{502DAFB1-3964-49A1-BD58-90AD9D28E45D}">
      <dgm:prSet/>
      <dgm:spPr/>
      <dgm:t>
        <a:bodyPr/>
        <a:lstStyle/>
        <a:p>
          <a:r>
            <a:rPr lang="en-US" dirty="0"/>
            <a:t>Confronting</a:t>
          </a:r>
        </a:p>
      </dgm:t>
    </dgm:pt>
    <dgm:pt modelId="{F4E4C9B0-27BC-4A1C-B89C-D0E7DF2DC8C3}" type="parTrans" cxnId="{BDDCF1FA-1518-4FA6-A425-C5B7F69BA87D}">
      <dgm:prSet/>
      <dgm:spPr/>
      <dgm:t>
        <a:bodyPr/>
        <a:lstStyle/>
        <a:p>
          <a:endParaRPr lang="en-US"/>
        </a:p>
      </dgm:t>
    </dgm:pt>
    <dgm:pt modelId="{92F371E6-2E49-4297-BCD4-265F823DED3B}" type="sibTrans" cxnId="{BDDCF1FA-1518-4FA6-A425-C5B7F69BA87D}">
      <dgm:prSet/>
      <dgm:spPr/>
      <dgm:t>
        <a:bodyPr/>
        <a:lstStyle/>
        <a:p>
          <a:endParaRPr lang="en-US"/>
        </a:p>
      </dgm:t>
    </dgm:pt>
    <dgm:pt modelId="{E28513A0-C63C-478A-8FFB-222FD2AB0F08}" type="pres">
      <dgm:prSet presAssocID="{6DD128BC-7A45-44DF-A308-2F36D44276BE}" presName="diagram" presStyleCnt="0">
        <dgm:presLayoutVars>
          <dgm:dir/>
          <dgm:resizeHandles val="exact"/>
        </dgm:presLayoutVars>
      </dgm:prSet>
      <dgm:spPr/>
    </dgm:pt>
    <dgm:pt modelId="{60890A0B-9002-44BE-ADC9-C2045BF73EA7}" type="pres">
      <dgm:prSet presAssocID="{5DF4287C-8139-4DF3-84A9-096E9F5562A4}" presName="node" presStyleLbl="node1" presStyleIdx="0" presStyleCnt="6">
        <dgm:presLayoutVars>
          <dgm:bulletEnabled val="1"/>
        </dgm:presLayoutVars>
      </dgm:prSet>
      <dgm:spPr/>
    </dgm:pt>
    <dgm:pt modelId="{0BC84CA8-093D-4766-A59B-A11A64ECE39E}" type="pres">
      <dgm:prSet presAssocID="{FF480B93-17E6-41C6-AD3D-BA53EFD79896}" presName="sibTrans" presStyleCnt="0"/>
      <dgm:spPr/>
    </dgm:pt>
    <dgm:pt modelId="{C7FB1787-16E4-44E6-8EC4-F292517A2578}" type="pres">
      <dgm:prSet presAssocID="{92E78467-B4C1-4274-A8DB-16159C7422AC}" presName="node" presStyleLbl="node1" presStyleIdx="1" presStyleCnt="6">
        <dgm:presLayoutVars>
          <dgm:bulletEnabled val="1"/>
        </dgm:presLayoutVars>
      </dgm:prSet>
      <dgm:spPr/>
    </dgm:pt>
    <dgm:pt modelId="{E32CB038-7856-42DC-80A5-21568D990043}" type="pres">
      <dgm:prSet presAssocID="{D56307A6-9119-4930-AF1B-5C5F6743D2DE}" presName="sibTrans" presStyleCnt="0"/>
      <dgm:spPr/>
    </dgm:pt>
    <dgm:pt modelId="{2D827BC0-535F-41A6-95E0-7428F94FF47E}" type="pres">
      <dgm:prSet presAssocID="{1BA1940D-E4DD-4DAB-B2E8-5902B1697268}" presName="node" presStyleLbl="node1" presStyleIdx="2" presStyleCnt="6">
        <dgm:presLayoutVars>
          <dgm:bulletEnabled val="1"/>
        </dgm:presLayoutVars>
      </dgm:prSet>
      <dgm:spPr/>
    </dgm:pt>
    <dgm:pt modelId="{A90EB4B3-F22E-41DD-8AF8-331D1CB3AA98}" type="pres">
      <dgm:prSet presAssocID="{E30AA563-C4BC-40F3-B7A5-8618FCF5F482}" presName="sibTrans" presStyleCnt="0"/>
      <dgm:spPr/>
    </dgm:pt>
    <dgm:pt modelId="{4A2BE8D3-B95D-4F64-A2C5-2B9872A00032}" type="pres">
      <dgm:prSet presAssocID="{0FB4586F-38A9-4342-9451-E76666DA2219}" presName="node" presStyleLbl="node1" presStyleIdx="3" presStyleCnt="6">
        <dgm:presLayoutVars>
          <dgm:bulletEnabled val="1"/>
        </dgm:presLayoutVars>
      </dgm:prSet>
      <dgm:spPr/>
    </dgm:pt>
    <dgm:pt modelId="{C6354931-157D-47A8-B372-54E3801B66C6}" type="pres">
      <dgm:prSet presAssocID="{9048E006-ABE0-4155-A2D2-BFFE00C9D30D}" presName="sibTrans" presStyleCnt="0"/>
      <dgm:spPr/>
    </dgm:pt>
    <dgm:pt modelId="{7D26A0B2-5137-4F7D-9F20-1BF2E94F4DEE}" type="pres">
      <dgm:prSet presAssocID="{083409F8-A8F2-4629-80A3-8ED4FB670C9D}" presName="node" presStyleLbl="node1" presStyleIdx="4" presStyleCnt="6">
        <dgm:presLayoutVars>
          <dgm:bulletEnabled val="1"/>
        </dgm:presLayoutVars>
      </dgm:prSet>
      <dgm:spPr/>
    </dgm:pt>
    <dgm:pt modelId="{7BDEC43F-69D4-47DF-8904-BCCC3F15B48B}" type="pres">
      <dgm:prSet presAssocID="{E910B858-A4C0-48E1-87C8-EBEE7D9705B9}" presName="sibTrans" presStyleCnt="0"/>
      <dgm:spPr/>
    </dgm:pt>
    <dgm:pt modelId="{41833E2C-4299-49AB-8575-BE7921125731}" type="pres">
      <dgm:prSet presAssocID="{502DAFB1-3964-49A1-BD58-90AD9D28E45D}" presName="node" presStyleLbl="node1" presStyleIdx="5" presStyleCnt="6">
        <dgm:presLayoutVars>
          <dgm:bulletEnabled val="1"/>
        </dgm:presLayoutVars>
      </dgm:prSet>
      <dgm:spPr/>
    </dgm:pt>
  </dgm:ptLst>
  <dgm:cxnLst>
    <dgm:cxn modelId="{B6A33105-A58B-4AED-B61F-4BF79465C780}" type="presOf" srcId="{5DF4287C-8139-4DF3-84A9-096E9F5562A4}" destId="{60890A0B-9002-44BE-ADC9-C2045BF73EA7}" srcOrd="0" destOrd="0" presId="urn:microsoft.com/office/officeart/2005/8/layout/default"/>
    <dgm:cxn modelId="{FF9C7C38-7F93-4F5E-BC69-09AD6812B98B}" srcId="{6DD128BC-7A45-44DF-A308-2F36D44276BE}" destId="{92E78467-B4C1-4274-A8DB-16159C7422AC}" srcOrd="1" destOrd="0" parTransId="{B8645817-5648-40F1-8A2B-B1059B84A380}" sibTransId="{D56307A6-9119-4930-AF1B-5C5F6743D2DE}"/>
    <dgm:cxn modelId="{B743673E-9803-4393-9286-984DE9A2E864}" srcId="{6DD128BC-7A45-44DF-A308-2F36D44276BE}" destId="{1BA1940D-E4DD-4DAB-B2E8-5902B1697268}" srcOrd="2" destOrd="0" parTransId="{B13E428E-410A-4955-8C32-832774AB775F}" sibTransId="{E30AA563-C4BC-40F3-B7A5-8618FCF5F482}"/>
    <dgm:cxn modelId="{7E89515B-FD01-45AE-BF63-39A21CD9F9B7}" srcId="{6DD128BC-7A45-44DF-A308-2F36D44276BE}" destId="{5DF4287C-8139-4DF3-84A9-096E9F5562A4}" srcOrd="0" destOrd="0" parTransId="{EEAB8BB1-97FE-48FA-8C87-E93B83828D2D}" sibTransId="{FF480B93-17E6-41C6-AD3D-BA53EFD79896}"/>
    <dgm:cxn modelId="{3B49514D-5625-47C0-A1C7-6F7CCC0833F7}" type="presOf" srcId="{0FB4586F-38A9-4342-9451-E76666DA2219}" destId="{4A2BE8D3-B95D-4F64-A2C5-2B9872A00032}" srcOrd="0" destOrd="0" presId="urn:microsoft.com/office/officeart/2005/8/layout/default"/>
    <dgm:cxn modelId="{B7ADA64D-7D92-48A9-94F6-E9FB85FFE901}" type="presOf" srcId="{083409F8-A8F2-4629-80A3-8ED4FB670C9D}" destId="{7D26A0B2-5137-4F7D-9F20-1BF2E94F4DEE}" srcOrd="0" destOrd="0" presId="urn:microsoft.com/office/officeart/2005/8/layout/default"/>
    <dgm:cxn modelId="{98B43190-D614-40B4-91D8-DB0DC57D1802}" srcId="{6DD128BC-7A45-44DF-A308-2F36D44276BE}" destId="{0FB4586F-38A9-4342-9451-E76666DA2219}" srcOrd="3" destOrd="0" parTransId="{4EDE1FFD-F924-4C2C-91C6-75A35DAADE8E}" sibTransId="{9048E006-ABE0-4155-A2D2-BFFE00C9D30D}"/>
    <dgm:cxn modelId="{527261B3-D14E-4976-9254-A751CD285242}" type="presOf" srcId="{1BA1940D-E4DD-4DAB-B2E8-5902B1697268}" destId="{2D827BC0-535F-41A6-95E0-7428F94FF47E}" srcOrd="0" destOrd="0" presId="urn:microsoft.com/office/officeart/2005/8/layout/default"/>
    <dgm:cxn modelId="{F1843ED8-6832-4383-A109-69C3423CDD36}" type="presOf" srcId="{92E78467-B4C1-4274-A8DB-16159C7422AC}" destId="{C7FB1787-16E4-44E6-8EC4-F292517A2578}" srcOrd="0" destOrd="0" presId="urn:microsoft.com/office/officeart/2005/8/layout/default"/>
    <dgm:cxn modelId="{B8F412DC-3073-4512-8D00-12DB646C6574}" type="presOf" srcId="{6DD128BC-7A45-44DF-A308-2F36D44276BE}" destId="{E28513A0-C63C-478A-8FFB-222FD2AB0F08}" srcOrd="0" destOrd="0" presId="urn:microsoft.com/office/officeart/2005/8/layout/default"/>
    <dgm:cxn modelId="{80CA60DF-E50F-4FCC-AE40-BA63097DF7A5}" srcId="{6DD128BC-7A45-44DF-A308-2F36D44276BE}" destId="{083409F8-A8F2-4629-80A3-8ED4FB670C9D}" srcOrd="4" destOrd="0" parTransId="{1B4D775D-5D40-461F-B659-FF62AED6A98D}" sibTransId="{E910B858-A4C0-48E1-87C8-EBEE7D9705B9}"/>
    <dgm:cxn modelId="{C8FE80F6-4EA6-4EBF-B83D-E54F099A3401}" type="presOf" srcId="{502DAFB1-3964-49A1-BD58-90AD9D28E45D}" destId="{41833E2C-4299-49AB-8575-BE7921125731}" srcOrd="0" destOrd="0" presId="urn:microsoft.com/office/officeart/2005/8/layout/default"/>
    <dgm:cxn modelId="{BDDCF1FA-1518-4FA6-A425-C5B7F69BA87D}" srcId="{6DD128BC-7A45-44DF-A308-2F36D44276BE}" destId="{502DAFB1-3964-49A1-BD58-90AD9D28E45D}" srcOrd="5" destOrd="0" parTransId="{F4E4C9B0-27BC-4A1C-B89C-D0E7DF2DC8C3}" sibTransId="{92F371E6-2E49-4297-BCD4-265F823DED3B}"/>
    <dgm:cxn modelId="{D16CC620-544D-42B2-BAB8-058ABB95784A}" type="presParOf" srcId="{E28513A0-C63C-478A-8FFB-222FD2AB0F08}" destId="{60890A0B-9002-44BE-ADC9-C2045BF73EA7}" srcOrd="0" destOrd="0" presId="urn:microsoft.com/office/officeart/2005/8/layout/default"/>
    <dgm:cxn modelId="{FDFB420E-AEB1-4B80-8F5B-D1EEC18FCCD3}" type="presParOf" srcId="{E28513A0-C63C-478A-8FFB-222FD2AB0F08}" destId="{0BC84CA8-093D-4766-A59B-A11A64ECE39E}" srcOrd="1" destOrd="0" presId="urn:microsoft.com/office/officeart/2005/8/layout/default"/>
    <dgm:cxn modelId="{8FA1EC91-608D-4D95-9945-B37BC3929C55}" type="presParOf" srcId="{E28513A0-C63C-478A-8FFB-222FD2AB0F08}" destId="{C7FB1787-16E4-44E6-8EC4-F292517A2578}" srcOrd="2" destOrd="0" presId="urn:microsoft.com/office/officeart/2005/8/layout/default"/>
    <dgm:cxn modelId="{C8EDA391-403E-45D6-8529-A91F654D3D7F}" type="presParOf" srcId="{E28513A0-C63C-478A-8FFB-222FD2AB0F08}" destId="{E32CB038-7856-42DC-80A5-21568D990043}" srcOrd="3" destOrd="0" presId="urn:microsoft.com/office/officeart/2005/8/layout/default"/>
    <dgm:cxn modelId="{7684D9A6-A1CB-4228-8070-2CEA3FD92B31}" type="presParOf" srcId="{E28513A0-C63C-478A-8FFB-222FD2AB0F08}" destId="{2D827BC0-535F-41A6-95E0-7428F94FF47E}" srcOrd="4" destOrd="0" presId="urn:microsoft.com/office/officeart/2005/8/layout/default"/>
    <dgm:cxn modelId="{7E83D6BE-A8F4-4D46-A9B2-B99B5D7418C0}" type="presParOf" srcId="{E28513A0-C63C-478A-8FFB-222FD2AB0F08}" destId="{A90EB4B3-F22E-41DD-8AF8-331D1CB3AA98}" srcOrd="5" destOrd="0" presId="urn:microsoft.com/office/officeart/2005/8/layout/default"/>
    <dgm:cxn modelId="{4D50E6B6-270B-441B-841F-E5AD57F88413}" type="presParOf" srcId="{E28513A0-C63C-478A-8FFB-222FD2AB0F08}" destId="{4A2BE8D3-B95D-4F64-A2C5-2B9872A00032}" srcOrd="6" destOrd="0" presId="urn:microsoft.com/office/officeart/2005/8/layout/default"/>
    <dgm:cxn modelId="{1E0A8D16-5AFF-4DF2-8F6A-D4EB756CDEB7}" type="presParOf" srcId="{E28513A0-C63C-478A-8FFB-222FD2AB0F08}" destId="{C6354931-157D-47A8-B372-54E3801B66C6}" srcOrd="7" destOrd="0" presId="urn:microsoft.com/office/officeart/2005/8/layout/default"/>
    <dgm:cxn modelId="{C946E428-472C-46E2-9BBF-6DB0D43451DE}" type="presParOf" srcId="{E28513A0-C63C-478A-8FFB-222FD2AB0F08}" destId="{7D26A0B2-5137-4F7D-9F20-1BF2E94F4DEE}" srcOrd="8" destOrd="0" presId="urn:microsoft.com/office/officeart/2005/8/layout/default"/>
    <dgm:cxn modelId="{ED0A5BA4-F332-4079-99BB-FCA1537BDD8C}" type="presParOf" srcId="{E28513A0-C63C-478A-8FFB-222FD2AB0F08}" destId="{7BDEC43F-69D4-47DF-8904-BCCC3F15B48B}" srcOrd="9" destOrd="0" presId="urn:microsoft.com/office/officeart/2005/8/layout/default"/>
    <dgm:cxn modelId="{3E27A94D-62D6-445E-8E98-0CC01D4DFCCA}" type="presParOf" srcId="{E28513A0-C63C-478A-8FFB-222FD2AB0F08}" destId="{41833E2C-4299-49AB-8575-BE792112573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C1435A-0BFA-4C9D-87E5-BCA30E73CF1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9A89028-0C5C-4BFE-86F6-0FCB7E90CCF9}">
      <dgm:prSet phldrT="[Text]"/>
      <dgm:spPr/>
      <dgm:t>
        <a:bodyPr/>
        <a:lstStyle/>
        <a:p>
          <a:r>
            <a:rPr lang="en-US" dirty="0"/>
            <a:t>Partnership	</a:t>
          </a:r>
        </a:p>
      </dgm:t>
    </dgm:pt>
    <dgm:pt modelId="{1605528A-68BF-41CA-86F5-C5BFDF8562C4}" type="parTrans" cxnId="{DC7D88C3-D10C-49DE-863B-CFEB92F47B5F}">
      <dgm:prSet/>
      <dgm:spPr/>
      <dgm:t>
        <a:bodyPr/>
        <a:lstStyle/>
        <a:p>
          <a:endParaRPr lang="en-US"/>
        </a:p>
      </dgm:t>
    </dgm:pt>
    <dgm:pt modelId="{F29125D0-1962-4587-832A-D513A8C8F5C0}" type="sibTrans" cxnId="{DC7D88C3-D10C-49DE-863B-CFEB92F47B5F}">
      <dgm:prSet/>
      <dgm:spPr/>
      <dgm:t>
        <a:bodyPr/>
        <a:lstStyle/>
        <a:p>
          <a:endParaRPr lang="en-US"/>
        </a:p>
      </dgm:t>
    </dgm:pt>
    <dgm:pt modelId="{D4A06D0C-62F2-4B34-8AC9-F67394EFEFFD}">
      <dgm:prSet phldrT="[Text]"/>
      <dgm:spPr/>
      <dgm:t>
        <a:bodyPr/>
        <a:lstStyle/>
        <a:p>
          <a:r>
            <a:rPr lang="en-US" dirty="0"/>
            <a:t>Acceptance</a:t>
          </a:r>
        </a:p>
      </dgm:t>
    </dgm:pt>
    <dgm:pt modelId="{B4806E1A-F100-49E0-A3D5-B21C0F3DB98F}" type="parTrans" cxnId="{965F7F43-D21A-4B2E-B599-2F3D739BE79E}">
      <dgm:prSet/>
      <dgm:spPr/>
      <dgm:t>
        <a:bodyPr/>
        <a:lstStyle/>
        <a:p>
          <a:endParaRPr lang="en-US"/>
        </a:p>
      </dgm:t>
    </dgm:pt>
    <dgm:pt modelId="{0D69BB39-8F7A-43A4-8C7D-F11B0F3C2924}" type="sibTrans" cxnId="{965F7F43-D21A-4B2E-B599-2F3D739BE79E}">
      <dgm:prSet/>
      <dgm:spPr/>
      <dgm:t>
        <a:bodyPr/>
        <a:lstStyle/>
        <a:p>
          <a:endParaRPr lang="en-US"/>
        </a:p>
      </dgm:t>
    </dgm:pt>
    <dgm:pt modelId="{57D55BBF-EEDC-480F-AFE4-3C4773271A1B}">
      <dgm:prSet phldrT="[Text]"/>
      <dgm:spPr>
        <a:solidFill>
          <a:schemeClr val="accent3">
            <a:lumMod val="50000"/>
          </a:schemeClr>
        </a:solidFill>
      </dgm:spPr>
      <dgm:t>
        <a:bodyPr/>
        <a:lstStyle/>
        <a:p>
          <a:r>
            <a:rPr lang="en-US" dirty="0"/>
            <a:t>Compassion</a:t>
          </a:r>
        </a:p>
      </dgm:t>
    </dgm:pt>
    <dgm:pt modelId="{B0EF14D4-2203-4841-85DB-EFF6DF2E1860}" type="parTrans" cxnId="{371F1501-DC6F-450D-ADF4-F6C982CAF7D5}">
      <dgm:prSet/>
      <dgm:spPr/>
      <dgm:t>
        <a:bodyPr/>
        <a:lstStyle/>
        <a:p>
          <a:endParaRPr lang="en-US"/>
        </a:p>
      </dgm:t>
    </dgm:pt>
    <dgm:pt modelId="{F62C8855-5385-4931-8F01-16126268D3C8}" type="sibTrans" cxnId="{371F1501-DC6F-450D-ADF4-F6C982CAF7D5}">
      <dgm:prSet/>
      <dgm:spPr/>
      <dgm:t>
        <a:bodyPr/>
        <a:lstStyle/>
        <a:p>
          <a:endParaRPr lang="en-US"/>
        </a:p>
      </dgm:t>
    </dgm:pt>
    <dgm:pt modelId="{A16E267D-A22D-466E-B5BC-7BF2C8222410}">
      <dgm:prSet phldrT="[Text]"/>
      <dgm:spPr/>
      <dgm:t>
        <a:bodyPr/>
        <a:lstStyle/>
        <a:p>
          <a:r>
            <a:rPr lang="en-US" dirty="0"/>
            <a:t>Empowerment</a:t>
          </a:r>
        </a:p>
      </dgm:t>
    </dgm:pt>
    <dgm:pt modelId="{2E0F9372-A2DE-476D-88B7-53C554AD9F83}" type="parTrans" cxnId="{0CF3100E-8269-4DA5-9459-1C534A834B59}">
      <dgm:prSet/>
      <dgm:spPr/>
      <dgm:t>
        <a:bodyPr/>
        <a:lstStyle/>
        <a:p>
          <a:endParaRPr lang="en-US"/>
        </a:p>
      </dgm:t>
    </dgm:pt>
    <dgm:pt modelId="{B3DAF4CD-0F0C-41BF-A84A-644A69530739}" type="sibTrans" cxnId="{0CF3100E-8269-4DA5-9459-1C534A834B59}">
      <dgm:prSet/>
      <dgm:spPr/>
      <dgm:t>
        <a:bodyPr/>
        <a:lstStyle/>
        <a:p>
          <a:endParaRPr lang="en-US"/>
        </a:p>
      </dgm:t>
    </dgm:pt>
    <dgm:pt modelId="{511C5EAC-56EE-47E9-A718-C6D951E22A52}">
      <dgm:prSet phldrT="[Text]"/>
      <dgm:spPr/>
      <dgm:t>
        <a:bodyPr/>
        <a:lstStyle/>
        <a:p>
          <a:r>
            <a:rPr lang="en-US" dirty="0"/>
            <a:t>Context</a:t>
          </a:r>
        </a:p>
      </dgm:t>
    </dgm:pt>
    <dgm:pt modelId="{475E2EA8-E5DC-4E62-8817-CDE7EF00473E}" type="parTrans" cxnId="{662C336C-96C8-44D8-AA21-6CFC4821447A}">
      <dgm:prSet/>
      <dgm:spPr/>
      <dgm:t>
        <a:bodyPr/>
        <a:lstStyle/>
        <a:p>
          <a:endParaRPr lang="en-US"/>
        </a:p>
      </dgm:t>
    </dgm:pt>
    <dgm:pt modelId="{E011F8FF-4879-4A08-B44A-16240D89F3AC}" type="sibTrans" cxnId="{662C336C-96C8-44D8-AA21-6CFC4821447A}">
      <dgm:prSet/>
      <dgm:spPr/>
      <dgm:t>
        <a:bodyPr/>
        <a:lstStyle/>
        <a:p>
          <a:endParaRPr lang="en-US"/>
        </a:p>
      </dgm:t>
    </dgm:pt>
    <dgm:pt modelId="{7B5CDE1A-EC5E-4DD2-86C2-87250BB5CDA6}" type="pres">
      <dgm:prSet presAssocID="{5BC1435A-0BFA-4C9D-87E5-BCA30E73CF15}" presName="Name0" presStyleCnt="0">
        <dgm:presLayoutVars>
          <dgm:chMax val="7"/>
          <dgm:chPref val="7"/>
          <dgm:dir/>
        </dgm:presLayoutVars>
      </dgm:prSet>
      <dgm:spPr/>
    </dgm:pt>
    <dgm:pt modelId="{3BD6F124-40DA-4602-917B-4B16C0FC5ED4}" type="pres">
      <dgm:prSet presAssocID="{5BC1435A-0BFA-4C9D-87E5-BCA30E73CF15}" presName="Name1" presStyleCnt="0"/>
      <dgm:spPr/>
    </dgm:pt>
    <dgm:pt modelId="{597B35BC-272C-4BBD-97F4-2684B55CF0B4}" type="pres">
      <dgm:prSet presAssocID="{5BC1435A-0BFA-4C9D-87E5-BCA30E73CF15}" presName="cycle" presStyleCnt="0"/>
      <dgm:spPr/>
    </dgm:pt>
    <dgm:pt modelId="{8C142153-8925-4A28-904D-0404D71BB328}" type="pres">
      <dgm:prSet presAssocID="{5BC1435A-0BFA-4C9D-87E5-BCA30E73CF15}" presName="srcNode" presStyleLbl="node1" presStyleIdx="0" presStyleCnt="5"/>
      <dgm:spPr/>
    </dgm:pt>
    <dgm:pt modelId="{A3D097F9-AC03-4EC7-ADF4-37DF3D27A1AE}" type="pres">
      <dgm:prSet presAssocID="{5BC1435A-0BFA-4C9D-87E5-BCA30E73CF15}" presName="conn" presStyleLbl="parChTrans1D2" presStyleIdx="0" presStyleCnt="1"/>
      <dgm:spPr/>
    </dgm:pt>
    <dgm:pt modelId="{1814973E-0148-4158-9E8F-834C2AE9D2A7}" type="pres">
      <dgm:prSet presAssocID="{5BC1435A-0BFA-4C9D-87E5-BCA30E73CF15}" presName="extraNode" presStyleLbl="node1" presStyleIdx="0" presStyleCnt="5"/>
      <dgm:spPr/>
    </dgm:pt>
    <dgm:pt modelId="{648C58AD-6DBD-48FF-A231-28BE588EDFC2}" type="pres">
      <dgm:prSet presAssocID="{5BC1435A-0BFA-4C9D-87E5-BCA30E73CF15}" presName="dstNode" presStyleLbl="node1" presStyleIdx="0" presStyleCnt="5"/>
      <dgm:spPr/>
    </dgm:pt>
    <dgm:pt modelId="{1ED73787-4FB1-455D-8580-C13DEEFA8388}" type="pres">
      <dgm:prSet presAssocID="{D9A89028-0C5C-4BFE-86F6-0FCB7E90CCF9}" presName="text_1" presStyleLbl="node1" presStyleIdx="0" presStyleCnt="5">
        <dgm:presLayoutVars>
          <dgm:bulletEnabled val="1"/>
        </dgm:presLayoutVars>
      </dgm:prSet>
      <dgm:spPr/>
    </dgm:pt>
    <dgm:pt modelId="{45DCBFAE-060A-42E5-9A65-8747165FBDDE}" type="pres">
      <dgm:prSet presAssocID="{D9A89028-0C5C-4BFE-86F6-0FCB7E90CCF9}" presName="accent_1" presStyleCnt="0"/>
      <dgm:spPr/>
    </dgm:pt>
    <dgm:pt modelId="{4D5C770B-E595-47C1-9EEE-20EF273910A2}" type="pres">
      <dgm:prSet presAssocID="{D9A89028-0C5C-4BFE-86F6-0FCB7E90CCF9}" presName="accentRepeatNode" presStyleLbl="solidFgAcc1" presStyleIdx="0" presStyleCnt="5"/>
      <dgm:spPr/>
    </dgm:pt>
    <dgm:pt modelId="{D62EC7BB-93BC-42B3-8BD4-5D9491A2D373}" type="pres">
      <dgm:prSet presAssocID="{D4A06D0C-62F2-4B34-8AC9-F67394EFEFFD}" presName="text_2" presStyleLbl="node1" presStyleIdx="1" presStyleCnt="5">
        <dgm:presLayoutVars>
          <dgm:bulletEnabled val="1"/>
        </dgm:presLayoutVars>
      </dgm:prSet>
      <dgm:spPr/>
    </dgm:pt>
    <dgm:pt modelId="{48E3C64C-440D-4EF0-9E71-2FE3674A4C48}" type="pres">
      <dgm:prSet presAssocID="{D4A06D0C-62F2-4B34-8AC9-F67394EFEFFD}" presName="accent_2" presStyleCnt="0"/>
      <dgm:spPr/>
    </dgm:pt>
    <dgm:pt modelId="{54CE851C-0826-4B73-9B1C-48CE10B1CEB7}" type="pres">
      <dgm:prSet presAssocID="{D4A06D0C-62F2-4B34-8AC9-F67394EFEFFD}" presName="accentRepeatNode" presStyleLbl="solidFgAcc1" presStyleIdx="1" presStyleCnt="5"/>
      <dgm:spPr/>
    </dgm:pt>
    <dgm:pt modelId="{74A49DEF-188E-47E8-9334-8B5EA02FE721}" type="pres">
      <dgm:prSet presAssocID="{57D55BBF-EEDC-480F-AFE4-3C4773271A1B}" presName="text_3" presStyleLbl="node1" presStyleIdx="2" presStyleCnt="5">
        <dgm:presLayoutVars>
          <dgm:bulletEnabled val="1"/>
        </dgm:presLayoutVars>
      </dgm:prSet>
      <dgm:spPr/>
    </dgm:pt>
    <dgm:pt modelId="{1DAA26AA-84DB-4840-B22D-06353B12F32C}" type="pres">
      <dgm:prSet presAssocID="{57D55BBF-EEDC-480F-AFE4-3C4773271A1B}" presName="accent_3" presStyleCnt="0"/>
      <dgm:spPr/>
    </dgm:pt>
    <dgm:pt modelId="{5FDC477E-9C8A-442C-B795-FE0777ED2C2A}" type="pres">
      <dgm:prSet presAssocID="{57D55BBF-EEDC-480F-AFE4-3C4773271A1B}" presName="accentRepeatNode" presStyleLbl="solidFgAcc1" presStyleIdx="2" presStyleCnt="5"/>
      <dgm:spPr>
        <a:ln>
          <a:solidFill>
            <a:schemeClr val="accent3">
              <a:lumMod val="50000"/>
            </a:schemeClr>
          </a:solidFill>
        </a:ln>
      </dgm:spPr>
    </dgm:pt>
    <dgm:pt modelId="{BA69115D-27A9-4CCE-8D48-375A903EF53A}" type="pres">
      <dgm:prSet presAssocID="{A16E267D-A22D-466E-B5BC-7BF2C8222410}" presName="text_4" presStyleLbl="node1" presStyleIdx="3" presStyleCnt="5">
        <dgm:presLayoutVars>
          <dgm:bulletEnabled val="1"/>
        </dgm:presLayoutVars>
      </dgm:prSet>
      <dgm:spPr/>
    </dgm:pt>
    <dgm:pt modelId="{44C044B8-4EAF-4B07-BE3C-429AFA78D8C4}" type="pres">
      <dgm:prSet presAssocID="{A16E267D-A22D-466E-B5BC-7BF2C8222410}" presName="accent_4" presStyleCnt="0"/>
      <dgm:spPr/>
    </dgm:pt>
    <dgm:pt modelId="{129211AA-80B0-4AE1-AC0C-4B25AC12C050}" type="pres">
      <dgm:prSet presAssocID="{A16E267D-A22D-466E-B5BC-7BF2C8222410}" presName="accentRepeatNode" presStyleLbl="solidFgAcc1" presStyleIdx="3" presStyleCnt="5"/>
      <dgm:spPr/>
    </dgm:pt>
    <dgm:pt modelId="{3C02047A-CBC9-4026-B665-C094B50DC42F}" type="pres">
      <dgm:prSet presAssocID="{511C5EAC-56EE-47E9-A718-C6D951E22A52}" presName="text_5" presStyleLbl="node1" presStyleIdx="4" presStyleCnt="5">
        <dgm:presLayoutVars>
          <dgm:bulletEnabled val="1"/>
        </dgm:presLayoutVars>
      </dgm:prSet>
      <dgm:spPr/>
    </dgm:pt>
    <dgm:pt modelId="{0A844629-363F-40FE-9510-88EF4186E160}" type="pres">
      <dgm:prSet presAssocID="{511C5EAC-56EE-47E9-A718-C6D951E22A52}" presName="accent_5" presStyleCnt="0"/>
      <dgm:spPr/>
    </dgm:pt>
    <dgm:pt modelId="{E43CFB30-820A-432E-B902-A556602CB907}" type="pres">
      <dgm:prSet presAssocID="{511C5EAC-56EE-47E9-A718-C6D951E22A52}" presName="accentRepeatNode" presStyleLbl="solidFgAcc1" presStyleIdx="4" presStyleCnt="5"/>
      <dgm:spPr/>
    </dgm:pt>
  </dgm:ptLst>
  <dgm:cxnLst>
    <dgm:cxn modelId="{371F1501-DC6F-450D-ADF4-F6C982CAF7D5}" srcId="{5BC1435A-0BFA-4C9D-87E5-BCA30E73CF15}" destId="{57D55BBF-EEDC-480F-AFE4-3C4773271A1B}" srcOrd="2" destOrd="0" parTransId="{B0EF14D4-2203-4841-85DB-EFF6DF2E1860}" sibTransId="{F62C8855-5385-4931-8F01-16126268D3C8}"/>
    <dgm:cxn modelId="{0CF3100E-8269-4DA5-9459-1C534A834B59}" srcId="{5BC1435A-0BFA-4C9D-87E5-BCA30E73CF15}" destId="{A16E267D-A22D-466E-B5BC-7BF2C8222410}" srcOrd="3" destOrd="0" parTransId="{2E0F9372-A2DE-476D-88B7-53C554AD9F83}" sibTransId="{B3DAF4CD-0F0C-41BF-A84A-644A69530739}"/>
    <dgm:cxn modelId="{4A579F42-0057-460F-91C3-337674AFE24B}" type="presOf" srcId="{D4A06D0C-62F2-4B34-8AC9-F67394EFEFFD}" destId="{D62EC7BB-93BC-42B3-8BD4-5D9491A2D373}" srcOrd="0" destOrd="0" presId="urn:microsoft.com/office/officeart/2008/layout/VerticalCurvedList"/>
    <dgm:cxn modelId="{965F7F43-D21A-4B2E-B599-2F3D739BE79E}" srcId="{5BC1435A-0BFA-4C9D-87E5-BCA30E73CF15}" destId="{D4A06D0C-62F2-4B34-8AC9-F67394EFEFFD}" srcOrd="1" destOrd="0" parTransId="{B4806E1A-F100-49E0-A3D5-B21C0F3DB98F}" sibTransId="{0D69BB39-8F7A-43A4-8C7D-F11B0F3C2924}"/>
    <dgm:cxn modelId="{662C336C-96C8-44D8-AA21-6CFC4821447A}" srcId="{5BC1435A-0BFA-4C9D-87E5-BCA30E73CF15}" destId="{511C5EAC-56EE-47E9-A718-C6D951E22A52}" srcOrd="4" destOrd="0" parTransId="{475E2EA8-E5DC-4E62-8817-CDE7EF00473E}" sibTransId="{E011F8FF-4879-4A08-B44A-16240D89F3AC}"/>
    <dgm:cxn modelId="{9EDF0A6F-0C8E-4438-AF88-A6CF33375B96}" type="presOf" srcId="{511C5EAC-56EE-47E9-A718-C6D951E22A52}" destId="{3C02047A-CBC9-4026-B665-C094B50DC42F}" srcOrd="0" destOrd="0" presId="urn:microsoft.com/office/officeart/2008/layout/VerticalCurvedList"/>
    <dgm:cxn modelId="{BB64C076-D3B7-4380-9FCA-D69BEDD41682}" type="presOf" srcId="{5BC1435A-0BFA-4C9D-87E5-BCA30E73CF15}" destId="{7B5CDE1A-EC5E-4DD2-86C2-87250BB5CDA6}" srcOrd="0" destOrd="0" presId="urn:microsoft.com/office/officeart/2008/layout/VerticalCurvedList"/>
    <dgm:cxn modelId="{6343CE78-CC5C-4A87-9996-D1B058352B65}" type="presOf" srcId="{A16E267D-A22D-466E-B5BC-7BF2C8222410}" destId="{BA69115D-27A9-4CCE-8D48-375A903EF53A}" srcOrd="0" destOrd="0" presId="urn:microsoft.com/office/officeart/2008/layout/VerticalCurvedList"/>
    <dgm:cxn modelId="{3B1E027F-1B45-47B1-9126-B9AC1FBA657A}" type="presOf" srcId="{F29125D0-1962-4587-832A-D513A8C8F5C0}" destId="{A3D097F9-AC03-4EC7-ADF4-37DF3D27A1AE}" srcOrd="0" destOrd="0" presId="urn:microsoft.com/office/officeart/2008/layout/VerticalCurvedList"/>
    <dgm:cxn modelId="{CB41F093-D3FC-4001-99C5-B87E1AF32D42}" type="presOf" srcId="{57D55BBF-EEDC-480F-AFE4-3C4773271A1B}" destId="{74A49DEF-188E-47E8-9334-8B5EA02FE721}" srcOrd="0" destOrd="0" presId="urn:microsoft.com/office/officeart/2008/layout/VerticalCurvedList"/>
    <dgm:cxn modelId="{DC7D88C3-D10C-49DE-863B-CFEB92F47B5F}" srcId="{5BC1435A-0BFA-4C9D-87E5-BCA30E73CF15}" destId="{D9A89028-0C5C-4BFE-86F6-0FCB7E90CCF9}" srcOrd="0" destOrd="0" parTransId="{1605528A-68BF-41CA-86F5-C5BFDF8562C4}" sibTransId="{F29125D0-1962-4587-832A-D513A8C8F5C0}"/>
    <dgm:cxn modelId="{65AAC8D6-2D98-4848-929A-8F060E28D9A1}" type="presOf" srcId="{D9A89028-0C5C-4BFE-86F6-0FCB7E90CCF9}" destId="{1ED73787-4FB1-455D-8580-C13DEEFA8388}" srcOrd="0" destOrd="0" presId="urn:microsoft.com/office/officeart/2008/layout/VerticalCurvedList"/>
    <dgm:cxn modelId="{724BF1E5-F07F-49DD-AD89-AB9E72BFA1AD}" type="presParOf" srcId="{7B5CDE1A-EC5E-4DD2-86C2-87250BB5CDA6}" destId="{3BD6F124-40DA-4602-917B-4B16C0FC5ED4}" srcOrd="0" destOrd="0" presId="urn:microsoft.com/office/officeart/2008/layout/VerticalCurvedList"/>
    <dgm:cxn modelId="{0F3AEB9C-739E-41B9-9136-1ADF9A041C38}" type="presParOf" srcId="{3BD6F124-40DA-4602-917B-4B16C0FC5ED4}" destId="{597B35BC-272C-4BBD-97F4-2684B55CF0B4}" srcOrd="0" destOrd="0" presId="urn:microsoft.com/office/officeart/2008/layout/VerticalCurvedList"/>
    <dgm:cxn modelId="{5D1A8174-AA9F-4601-A0E7-126EE91A1909}" type="presParOf" srcId="{597B35BC-272C-4BBD-97F4-2684B55CF0B4}" destId="{8C142153-8925-4A28-904D-0404D71BB328}" srcOrd="0" destOrd="0" presId="urn:microsoft.com/office/officeart/2008/layout/VerticalCurvedList"/>
    <dgm:cxn modelId="{35A567C5-B8B9-4EA0-9EC0-02479965A996}" type="presParOf" srcId="{597B35BC-272C-4BBD-97F4-2684B55CF0B4}" destId="{A3D097F9-AC03-4EC7-ADF4-37DF3D27A1AE}" srcOrd="1" destOrd="0" presId="urn:microsoft.com/office/officeart/2008/layout/VerticalCurvedList"/>
    <dgm:cxn modelId="{17D641D0-9E1A-43B7-A03E-3E0AE429A931}" type="presParOf" srcId="{597B35BC-272C-4BBD-97F4-2684B55CF0B4}" destId="{1814973E-0148-4158-9E8F-834C2AE9D2A7}" srcOrd="2" destOrd="0" presId="urn:microsoft.com/office/officeart/2008/layout/VerticalCurvedList"/>
    <dgm:cxn modelId="{90CDAC0C-C4D0-4AD5-BE5D-E272CEFAB358}" type="presParOf" srcId="{597B35BC-272C-4BBD-97F4-2684B55CF0B4}" destId="{648C58AD-6DBD-48FF-A231-28BE588EDFC2}" srcOrd="3" destOrd="0" presId="urn:microsoft.com/office/officeart/2008/layout/VerticalCurvedList"/>
    <dgm:cxn modelId="{CD955834-5B0B-4F03-9311-482D0E7AC380}" type="presParOf" srcId="{3BD6F124-40DA-4602-917B-4B16C0FC5ED4}" destId="{1ED73787-4FB1-455D-8580-C13DEEFA8388}" srcOrd="1" destOrd="0" presId="urn:microsoft.com/office/officeart/2008/layout/VerticalCurvedList"/>
    <dgm:cxn modelId="{6F267649-F80E-4477-AEFE-CB90A26D5C8E}" type="presParOf" srcId="{3BD6F124-40DA-4602-917B-4B16C0FC5ED4}" destId="{45DCBFAE-060A-42E5-9A65-8747165FBDDE}" srcOrd="2" destOrd="0" presId="urn:microsoft.com/office/officeart/2008/layout/VerticalCurvedList"/>
    <dgm:cxn modelId="{AC7AB579-40C5-4C61-97D1-FF893665F15C}" type="presParOf" srcId="{45DCBFAE-060A-42E5-9A65-8747165FBDDE}" destId="{4D5C770B-E595-47C1-9EEE-20EF273910A2}" srcOrd="0" destOrd="0" presId="urn:microsoft.com/office/officeart/2008/layout/VerticalCurvedList"/>
    <dgm:cxn modelId="{C194014B-1773-4DEE-8287-E353A38B9F10}" type="presParOf" srcId="{3BD6F124-40DA-4602-917B-4B16C0FC5ED4}" destId="{D62EC7BB-93BC-42B3-8BD4-5D9491A2D373}" srcOrd="3" destOrd="0" presId="urn:microsoft.com/office/officeart/2008/layout/VerticalCurvedList"/>
    <dgm:cxn modelId="{CD77415B-F298-4882-ADCA-3FCE33E960DD}" type="presParOf" srcId="{3BD6F124-40DA-4602-917B-4B16C0FC5ED4}" destId="{48E3C64C-440D-4EF0-9E71-2FE3674A4C48}" srcOrd="4" destOrd="0" presId="urn:microsoft.com/office/officeart/2008/layout/VerticalCurvedList"/>
    <dgm:cxn modelId="{D35277ED-C6B5-492F-9CC7-C1316FA7DA8D}" type="presParOf" srcId="{48E3C64C-440D-4EF0-9E71-2FE3674A4C48}" destId="{54CE851C-0826-4B73-9B1C-48CE10B1CEB7}" srcOrd="0" destOrd="0" presId="urn:microsoft.com/office/officeart/2008/layout/VerticalCurvedList"/>
    <dgm:cxn modelId="{9206684B-6E92-4A0E-A392-35539ACE9A25}" type="presParOf" srcId="{3BD6F124-40DA-4602-917B-4B16C0FC5ED4}" destId="{74A49DEF-188E-47E8-9334-8B5EA02FE721}" srcOrd="5" destOrd="0" presId="urn:microsoft.com/office/officeart/2008/layout/VerticalCurvedList"/>
    <dgm:cxn modelId="{45B8AC28-1214-4322-AF22-D9218E4CA305}" type="presParOf" srcId="{3BD6F124-40DA-4602-917B-4B16C0FC5ED4}" destId="{1DAA26AA-84DB-4840-B22D-06353B12F32C}" srcOrd="6" destOrd="0" presId="urn:microsoft.com/office/officeart/2008/layout/VerticalCurvedList"/>
    <dgm:cxn modelId="{46D90F2A-527B-40FA-9216-08638A351C96}" type="presParOf" srcId="{1DAA26AA-84DB-4840-B22D-06353B12F32C}" destId="{5FDC477E-9C8A-442C-B795-FE0777ED2C2A}" srcOrd="0" destOrd="0" presId="urn:microsoft.com/office/officeart/2008/layout/VerticalCurvedList"/>
    <dgm:cxn modelId="{52C0517C-77F5-4991-8EC3-44BC615C77C4}" type="presParOf" srcId="{3BD6F124-40DA-4602-917B-4B16C0FC5ED4}" destId="{BA69115D-27A9-4CCE-8D48-375A903EF53A}" srcOrd="7" destOrd="0" presId="urn:microsoft.com/office/officeart/2008/layout/VerticalCurvedList"/>
    <dgm:cxn modelId="{A408CB15-0C2E-4399-BB55-9F136B19D77B}" type="presParOf" srcId="{3BD6F124-40DA-4602-917B-4B16C0FC5ED4}" destId="{44C044B8-4EAF-4B07-BE3C-429AFA78D8C4}" srcOrd="8" destOrd="0" presId="urn:microsoft.com/office/officeart/2008/layout/VerticalCurvedList"/>
    <dgm:cxn modelId="{E3216B18-AEA7-4BC1-A349-4B11CEC97AF3}" type="presParOf" srcId="{44C044B8-4EAF-4B07-BE3C-429AFA78D8C4}" destId="{129211AA-80B0-4AE1-AC0C-4B25AC12C050}" srcOrd="0" destOrd="0" presId="urn:microsoft.com/office/officeart/2008/layout/VerticalCurvedList"/>
    <dgm:cxn modelId="{4FBDF30F-1D30-4D99-A1D3-8606BCE5702B}" type="presParOf" srcId="{3BD6F124-40DA-4602-917B-4B16C0FC5ED4}" destId="{3C02047A-CBC9-4026-B665-C094B50DC42F}" srcOrd="9" destOrd="0" presId="urn:microsoft.com/office/officeart/2008/layout/VerticalCurvedList"/>
    <dgm:cxn modelId="{F45D4ABF-72A8-4B04-9897-E5A277D82CD7}" type="presParOf" srcId="{3BD6F124-40DA-4602-917B-4B16C0FC5ED4}" destId="{0A844629-363F-40FE-9510-88EF4186E160}" srcOrd="10" destOrd="0" presId="urn:microsoft.com/office/officeart/2008/layout/VerticalCurvedList"/>
    <dgm:cxn modelId="{01F474A4-6128-41B7-AC0F-F8AC154832B6}" type="presParOf" srcId="{0A844629-363F-40FE-9510-88EF4186E160}" destId="{E43CFB30-820A-432E-B902-A556602CB90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B69C9F-3E6A-4AFB-BF05-BB933FBBD3E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D3CC1FD0-93CA-4E94-9E3D-924B714A9ABA}">
      <dgm:prSet phldrT="[Text]"/>
      <dgm:spPr/>
      <dgm:t>
        <a:bodyPr/>
        <a:lstStyle/>
        <a:p>
          <a:r>
            <a:rPr lang="en-US" b="1" dirty="0"/>
            <a:t>EXPLORE / REFLECT</a:t>
          </a:r>
        </a:p>
      </dgm:t>
    </dgm:pt>
    <dgm:pt modelId="{5E4D35F9-D24F-4DCE-89A4-2CE35A0AB14C}" type="parTrans" cxnId="{EABD1FF7-6102-41DB-A1BF-0AB38EACCDF1}">
      <dgm:prSet/>
      <dgm:spPr/>
      <dgm:t>
        <a:bodyPr/>
        <a:lstStyle/>
        <a:p>
          <a:endParaRPr lang="en-US"/>
        </a:p>
      </dgm:t>
    </dgm:pt>
    <dgm:pt modelId="{36514D95-C224-4F1E-B9D4-CC5F0A8956E5}" type="sibTrans" cxnId="{EABD1FF7-6102-41DB-A1BF-0AB38EACCDF1}">
      <dgm:prSet/>
      <dgm:spPr/>
      <dgm:t>
        <a:bodyPr/>
        <a:lstStyle/>
        <a:p>
          <a:endParaRPr lang="en-US"/>
        </a:p>
      </dgm:t>
    </dgm:pt>
    <dgm:pt modelId="{91945712-4F78-47E5-A6C5-4CCD6274B6FB}">
      <dgm:prSet phldrT="[Text]"/>
      <dgm:spPr/>
      <dgm:t>
        <a:bodyPr/>
        <a:lstStyle/>
        <a:p>
          <a:pPr>
            <a:buNone/>
          </a:pPr>
          <a:r>
            <a:rPr lang="en-US" dirty="0"/>
            <a:t>You wonder how much it would protect you. What have you been hearing about how it currently works?</a:t>
          </a:r>
        </a:p>
      </dgm:t>
    </dgm:pt>
    <dgm:pt modelId="{68B3FC16-EC1D-40B2-B535-18E0DF067EBF}" type="parTrans" cxnId="{3CBA2BF7-2B43-42D6-954B-1170CB7A4EDE}">
      <dgm:prSet/>
      <dgm:spPr/>
      <dgm:t>
        <a:bodyPr/>
        <a:lstStyle/>
        <a:p>
          <a:endParaRPr lang="en-US"/>
        </a:p>
      </dgm:t>
    </dgm:pt>
    <dgm:pt modelId="{2D80611B-6EDA-4286-BAC9-8F20006C0F36}" type="sibTrans" cxnId="{3CBA2BF7-2B43-42D6-954B-1170CB7A4EDE}">
      <dgm:prSet/>
      <dgm:spPr/>
      <dgm:t>
        <a:bodyPr/>
        <a:lstStyle/>
        <a:p>
          <a:endParaRPr lang="en-US"/>
        </a:p>
      </dgm:t>
    </dgm:pt>
    <dgm:pt modelId="{B59ADA74-5FC2-4775-AE65-C1F47AB9A85B}">
      <dgm:prSet phldrT="[Text]"/>
      <dgm:spPr/>
      <dgm:t>
        <a:bodyPr/>
        <a:lstStyle/>
        <a:p>
          <a:r>
            <a:rPr lang="en-US" b="1" dirty="0"/>
            <a:t>ASK PERMISSION</a:t>
          </a:r>
        </a:p>
      </dgm:t>
    </dgm:pt>
    <dgm:pt modelId="{D4143E4E-4C49-4DE9-AC1E-34AF18751319}" type="parTrans" cxnId="{4A4FC4FB-C22E-45AB-A92F-1994D5E87582}">
      <dgm:prSet/>
      <dgm:spPr/>
      <dgm:t>
        <a:bodyPr/>
        <a:lstStyle/>
        <a:p>
          <a:endParaRPr lang="en-US"/>
        </a:p>
      </dgm:t>
    </dgm:pt>
    <dgm:pt modelId="{833B5A34-1C71-4F77-8EC5-073CAF3ECEB6}" type="sibTrans" cxnId="{4A4FC4FB-C22E-45AB-A92F-1994D5E87582}">
      <dgm:prSet/>
      <dgm:spPr/>
      <dgm:t>
        <a:bodyPr/>
        <a:lstStyle/>
        <a:p>
          <a:endParaRPr lang="en-US"/>
        </a:p>
      </dgm:t>
    </dgm:pt>
    <dgm:pt modelId="{EEA7DDE2-01CF-4018-94CC-A0F9C3F67AB6}">
      <dgm:prSet phldrT="[Text]"/>
      <dgm:spPr/>
      <dgm:t>
        <a:bodyPr/>
        <a:lstStyle/>
        <a:p>
          <a:pPr>
            <a:buNone/>
          </a:pPr>
          <a:r>
            <a:rPr lang="en-US" dirty="0"/>
            <a:t>Could I share a bit about the latest research on the vaccine?</a:t>
          </a:r>
        </a:p>
      </dgm:t>
    </dgm:pt>
    <dgm:pt modelId="{B80BEB0D-58B3-4121-8088-CBC14CB36F2C}" type="parTrans" cxnId="{31AD6C9D-B63E-4717-A67B-54A08A9D1EC1}">
      <dgm:prSet/>
      <dgm:spPr/>
      <dgm:t>
        <a:bodyPr/>
        <a:lstStyle/>
        <a:p>
          <a:endParaRPr lang="en-US"/>
        </a:p>
      </dgm:t>
    </dgm:pt>
    <dgm:pt modelId="{3EB0BD69-D42A-424A-B11A-4E26DCDDEF6B}" type="sibTrans" cxnId="{31AD6C9D-B63E-4717-A67B-54A08A9D1EC1}">
      <dgm:prSet/>
      <dgm:spPr/>
      <dgm:t>
        <a:bodyPr/>
        <a:lstStyle/>
        <a:p>
          <a:endParaRPr lang="en-US"/>
        </a:p>
      </dgm:t>
    </dgm:pt>
    <dgm:pt modelId="{AD19893B-358E-4C00-AE4F-53D6F429FA19}">
      <dgm:prSet phldrT="[Text]" custT="1"/>
      <dgm:spPr>
        <a:solidFill>
          <a:srgbClr val="7A6855">
            <a:hueOff val="0"/>
            <a:satOff val="0"/>
            <a:lumOff val="0"/>
            <a:alphaOff val="0"/>
          </a:srgbClr>
        </a:solidFill>
        <a:ln w="25400" cap="flat" cmpd="sng" algn="ctr">
          <a:solidFill>
            <a:srgbClr val="7A6855">
              <a:hueOff val="0"/>
              <a:satOff val="0"/>
              <a:lumOff val="0"/>
              <a:alphaOff val="0"/>
            </a:srgbClr>
          </a:solidFill>
          <a:prstDash val="solid"/>
        </a:ln>
        <a:effectLst/>
      </dgm:spPr>
      <dgm:t>
        <a:bodyPr spcFirstLastPara="0" vert="horz" wrap="square" lIns="7620" tIns="7620" rIns="7620" bIns="7620" numCol="1" spcCol="1270" anchor="ctr" anchorCtr="0"/>
        <a:lstStyle/>
        <a:p>
          <a:pPr marL="0" lvl="0" indent="0" algn="ctr" defTabSz="533400">
            <a:lnSpc>
              <a:spcPct val="90000"/>
            </a:lnSpc>
            <a:spcBef>
              <a:spcPct val="0"/>
            </a:spcBef>
            <a:spcAft>
              <a:spcPct val="35000"/>
            </a:spcAft>
            <a:buNone/>
          </a:pPr>
          <a:r>
            <a:rPr lang="en-US" sz="1200" b="1" kern="1200" dirty="0">
              <a:solidFill>
                <a:srgbClr val="FFFFFF"/>
              </a:solidFill>
              <a:latin typeface="Calibri"/>
              <a:ea typeface="+mn-ea"/>
              <a:cs typeface="+mn-cs"/>
            </a:rPr>
            <a:t>OFFER</a:t>
          </a:r>
        </a:p>
      </dgm:t>
    </dgm:pt>
    <dgm:pt modelId="{5669D412-5AB4-482E-A374-8FAB36E0B159}" type="parTrans" cxnId="{B1DEDF75-4615-4684-830E-C7350C1FEFFC}">
      <dgm:prSet/>
      <dgm:spPr/>
      <dgm:t>
        <a:bodyPr/>
        <a:lstStyle/>
        <a:p>
          <a:endParaRPr lang="en-US"/>
        </a:p>
      </dgm:t>
    </dgm:pt>
    <dgm:pt modelId="{1DC6AC19-DAA1-4801-AD9D-9F500A605349}" type="sibTrans" cxnId="{B1DEDF75-4615-4684-830E-C7350C1FEFFC}">
      <dgm:prSet/>
      <dgm:spPr/>
      <dgm:t>
        <a:bodyPr/>
        <a:lstStyle/>
        <a:p>
          <a:endParaRPr lang="en-US"/>
        </a:p>
      </dgm:t>
    </dgm:pt>
    <dgm:pt modelId="{9503798B-B74B-41EF-906D-16FDE2E04802}">
      <dgm:prSet phldrT="[Text]"/>
      <dgm:spPr/>
      <dgm:t>
        <a:bodyPr/>
        <a:lstStyle/>
        <a:p>
          <a:pPr>
            <a:buNone/>
          </a:pPr>
          <a:r>
            <a:rPr lang="en-US" dirty="0"/>
            <a:t>We’re still finding that people who receive the most recent booster have a lower risk of hospitalization, and side effects are minimal.</a:t>
          </a:r>
        </a:p>
      </dgm:t>
    </dgm:pt>
    <dgm:pt modelId="{A40EA9A2-488E-446A-94A8-5D0886711A75}" type="parTrans" cxnId="{D4D6D050-E75A-4D57-9139-3197B0408677}">
      <dgm:prSet/>
      <dgm:spPr/>
      <dgm:t>
        <a:bodyPr/>
        <a:lstStyle/>
        <a:p>
          <a:endParaRPr lang="en-US"/>
        </a:p>
      </dgm:t>
    </dgm:pt>
    <dgm:pt modelId="{CA5E2D3D-4156-425C-A369-1D5163B9C449}" type="sibTrans" cxnId="{D4D6D050-E75A-4D57-9139-3197B0408677}">
      <dgm:prSet/>
      <dgm:spPr/>
      <dgm:t>
        <a:bodyPr/>
        <a:lstStyle/>
        <a:p>
          <a:endParaRPr lang="en-US"/>
        </a:p>
      </dgm:t>
    </dgm:pt>
    <dgm:pt modelId="{E9543B77-F649-479F-98EA-CD95576582F5}">
      <dgm:prSet phldrT="[Text]"/>
      <dgm:spPr/>
      <dgm:t>
        <a:bodyPr/>
        <a:lstStyle/>
        <a:p>
          <a:r>
            <a:rPr lang="en-US" b="1" dirty="0"/>
            <a:t>EXPLORE</a:t>
          </a:r>
        </a:p>
      </dgm:t>
    </dgm:pt>
    <dgm:pt modelId="{655A4440-E38B-4052-B0C1-E7D417E8E1D3}" type="parTrans" cxnId="{8D0288E4-B769-42B6-968A-69754E2814D9}">
      <dgm:prSet/>
      <dgm:spPr/>
      <dgm:t>
        <a:bodyPr/>
        <a:lstStyle/>
        <a:p>
          <a:endParaRPr lang="en-US"/>
        </a:p>
      </dgm:t>
    </dgm:pt>
    <dgm:pt modelId="{3FC1E5DA-45DA-42FF-B777-11FC34A15F24}" type="sibTrans" cxnId="{8D0288E4-B769-42B6-968A-69754E2814D9}">
      <dgm:prSet/>
      <dgm:spPr/>
      <dgm:t>
        <a:bodyPr/>
        <a:lstStyle/>
        <a:p>
          <a:endParaRPr lang="en-US"/>
        </a:p>
      </dgm:t>
    </dgm:pt>
    <dgm:pt modelId="{30A27071-C7AD-4FA6-A17A-0185079FA62E}">
      <dgm:prSet phldrT="[Text]"/>
      <dgm:spPr/>
      <dgm:t>
        <a:bodyPr/>
        <a:lstStyle/>
        <a:p>
          <a:pPr>
            <a:buNone/>
          </a:pPr>
          <a:r>
            <a:rPr lang="en-US" b="0" dirty="0"/>
            <a:t>What do you make of that?</a:t>
          </a:r>
        </a:p>
      </dgm:t>
    </dgm:pt>
    <dgm:pt modelId="{AC3BF81B-3C30-488D-A2F9-AACA95A17642}" type="parTrans" cxnId="{DCBDB1DA-B834-4305-90C8-09FA6E627316}">
      <dgm:prSet/>
      <dgm:spPr/>
      <dgm:t>
        <a:bodyPr/>
        <a:lstStyle/>
        <a:p>
          <a:endParaRPr lang="en-US"/>
        </a:p>
      </dgm:t>
    </dgm:pt>
    <dgm:pt modelId="{1BC693FC-44E9-4389-8E8A-C53F7D981518}" type="sibTrans" cxnId="{DCBDB1DA-B834-4305-90C8-09FA6E627316}">
      <dgm:prSet/>
      <dgm:spPr/>
      <dgm:t>
        <a:bodyPr/>
        <a:lstStyle/>
        <a:p>
          <a:endParaRPr lang="en-US"/>
        </a:p>
      </dgm:t>
    </dgm:pt>
    <dgm:pt modelId="{515C5E01-FA00-40FA-A2FA-4110BF70CE3B}" type="pres">
      <dgm:prSet presAssocID="{7BB69C9F-3E6A-4AFB-BF05-BB933FBBD3EA}" presName="linearFlow" presStyleCnt="0">
        <dgm:presLayoutVars>
          <dgm:dir/>
          <dgm:animLvl val="lvl"/>
          <dgm:resizeHandles val="exact"/>
        </dgm:presLayoutVars>
      </dgm:prSet>
      <dgm:spPr/>
    </dgm:pt>
    <dgm:pt modelId="{103858FD-1AF1-4DF0-BE2F-02941A71059D}" type="pres">
      <dgm:prSet presAssocID="{D3CC1FD0-93CA-4E94-9E3D-924B714A9ABA}" presName="composite" presStyleCnt="0"/>
      <dgm:spPr/>
    </dgm:pt>
    <dgm:pt modelId="{3273B221-3BD9-45D3-A8B9-1DD613FC2663}" type="pres">
      <dgm:prSet presAssocID="{D3CC1FD0-93CA-4E94-9E3D-924B714A9ABA}" presName="parentText" presStyleLbl="alignNode1" presStyleIdx="0" presStyleCnt="4">
        <dgm:presLayoutVars>
          <dgm:chMax val="1"/>
          <dgm:bulletEnabled val="1"/>
        </dgm:presLayoutVars>
      </dgm:prSet>
      <dgm:spPr/>
    </dgm:pt>
    <dgm:pt modelId="{82ACA47F-99DC-4D86-9609-109E8F9A505E}" type="pres">
      <dgm:prSet presAssocID="{D3CC1FD0-93CA-4E94-9E3D-924B714A9ABA}" presName="descendantText" presStyleLbl="alignAcc1" presStyleIdx="0" presStyleCnt="4">
        <dgm:presLayoutVars>
          <dgm:bulletEnabled val="1"/>
        </dgm:presLayoutVars>
      </dgm:prSet>
      <dgm:spPr/>
    </dgm:pt>
    <dgm:pt modelId="{D42C28B5-3FE6-44C9-B00D-D2C789EEC947}" type="pres">
      <dgm:prSet presAssocID="{36514D95-C224-4F1E-B9D4-CC5F0A8956E5}" presName="sp" presStyleCnt="0"/>
      <dgm:spPr/>
    </dgm:pt>
    <dgm:pt modelId="{54634689-AC41-4DAB-9A48-F18B580AE707}" type="pres">
      <dgm:prSet presAssocID="{B59ADA74-5FC2-4775-AE65-C1F47AB9A85B}" presName="composite" presStyleCnt="0"/>
      <dgm:spPr/>
    </dgm:pt>
    <dgm:pt modelId="{1C4977BE-489A-4703-AD97-980F7CD78521}" type="pres">
      <dgm:prSet presAssocID="{B59ADA74-5FC2-4775-AE65-C1F47AB9A85B}" presName="parentText" presStyleLbl="alignNode1" presStyleIdx="1" presStyleCnt="4">
        <dgm:presLayoutVars>
          <dgm:chMax val="1"/>
          <dgm:bulletEnabled val="1"/>
        </dgm:presLayoutVars>
      </dgm:prSet>
      <dgm:spPr/>
    </dgm:pt>
    <dgm:pt modelId="{3590732B-E07F-44A2-8C3C-602913CF85FF}" type="pres">
      <dgm:prSet presAssocID="{B59ADA74-5FC2-4775-AE65-C1F47AB9A85B}" presName="descendantText" presStyleLbl="alignAcc1" presStyleIdx="1" presStyleCnt="4">
        <dgm:presLayoutVars>
          <dgm:bulletEnabled val="1"/>
        </dgm:presLayoutVars>
      </dgm:prSet>
      <dgm:spPr/>
    </dgm:pt>
    <dgm:pt modelId="{49CDA858-6F43-4385-807B-1E1DEE99699E}" type="pres">
      <dgm:prSet presAssocID="{833B5A34-1C71-4F77-8EC5-073CAF3ECEB6}" presName="sp" presStyleCnt="0"/>
      <dgm:spPr/>
    </dgm:pt>
    <dgm:pt modelId="{1E7368AB-CB98-4CA4-BD70-B34C5C694D65}" type="pres">
      <dgm:prSet presAssocID="{AD19893B-358E-4C00-AE4F-53D6F429FA19}" presName="composite" presStyleCnt="0"/>
      <dgm:spPr/>
    </dgm:pt>
    <dgm:pt modelId="{4FCFA0EB-6CBD-44A1-9810-247EA402504B}" type="pres">
      <dgm:prSet presAssocID="{AD19893B-358E-4C00-AE4F-53D6F429FA19}" presName="parentText" presStyleLbl="alignNode1" presStyleIdx="2" presStyleCnt="4">
        <dgm:presLayoutVars>
          <dgm:chMax val="1"/>
          <dgm:bulletEnabled val="1"/>
        </dgm:presLayoutVars>
      </dgm:prSet>
      <dgm:spPr>
        <a:xfrm rot="5400000">
          <a:off x="-185966" y="2375579"/>
          <a:ext cx="1239777" cy="867844"/>
        </a:xfrm>
        <a:prstGeom prst="chevron">
          <a:avLst/>
        </a:prstGeom>
      </dgm:spPr>
    </dgm:pt>
    <dgm:pt modelId="{8A54CC81-DC84-4ED8-A56F-E0D9EE19F83E}" type="pres">
      <dgm:prSet presAssocID="{AD19893B-358E-4C00-AE4F-53D6F429FA19}" presName="descendantText" presStyleLbl="alignAcc1" presStyleIdx="2" presStyleCnt="4">
        <dgm:presLayoutVars>
          <dgm:bulletEnabled val="1"/>
        </dgm:presLayoutVars>
      </dgm:prSet>
      <dgm:spPr/>
    </dgm:pt>
    <dgm:pt modelId="{C7C58AB0-B124-4514-B0CA-744D61705174}" type="pres">
      <dgm:prSet presAssocID="{1DC6AC19-DAA1-4801-AD9D-9F500A605349}" presName="sp" presStyleCnt="0"/>
      <dgm:spPr/>
    </dgm:pt>
    <dgm:pt modelId="{58D75656-468D-42E9-9FF2-E45F5983D62C}" type="pres">
      <dgm:prSet presAssocID="{E9543B77-F649-479F-98EA-CD95576582F5}" presName="composite" presStyleCnt="0"/>
      <dgm:spPr/>
    </dgm:pt>
    <dgm:pt modelId="{00304112-BA50-43E4-8222-DA526AEBE2A0}" type="pres">
      <dgm:prSet presAssocID="{E9543B77-F649-479F-98EA-CD95576582F5}" presName="parentText" presStyleLbl="alignNode1" presStyleIdx="3" presStyleCnt="4">
        <dgm:presLayoutVars>
          <dgm:chMax val="1"/>
          <dgm:bulletEnabled val="1"/>
        </dgm:presLayoutVars>
      </dgm:prSet>
      <dgm:spPr/>
    </dgm:pt>
    <dgm:pt modelId="{96F29EB0-837A-4EAB-85E6-148460355183}" type="pres">
      <dgm:prSet presAssocID="{E9543B77-F649-479F-98EA-CD95576582F5}" presName="descendantText" presStyleLbl="alignAcc1" presStyleIdx="3" presStyleCnt="4">
        <dgm:presLayoutVars>
          <dgm:bulletEnabled val="1"/>
        </dgm:presLayoutVars>
      </dgm:prSet>
      <dgm:spPr/>
    </dgm:pt>
  </dgm:ptLst>
  <dgm:cxnLst>
    <dgm:cxn modelId="{B5E09418-C152-4B1B-84F6-552891B434D2}" type="presOf" srcId="{9503798B-B74B-41EF-906D-16FDE2E04802}" destId="{8A54CC81-DC84-4ED8-A56F-E0D9EE19F83E}" srcOrd="0" destOrd="0" presId="urn:microsoft.com/office/officeart/2005/8/layout/chevron2"/>
    <dgm:cxn modelId="{0245671A-D1A6-46C6-9647-8F04306AED42}" type="presOf" srcId="{AD19893B-358E-4C00-AE4F-53D6F429FA19}" destId="{4FCFA0EB-6CBD-44A1-9810-247EA402504B}" srcOrd="0" destOrd="0" presId="urn:microsoft.com/office/officeart/2005/8/layout/chevron2"/>
    <dgm:cxn modelId="{93BBD825-4F95-4469-98EB-5A5179CC9904}" type="presOf" srcId="{91945712-4F78-47E5-A6C5-4CCD6274B6FB}" destId="{82ACA47F-99DC-4D86-9609-109E8F9A505E}" srcOrd="0" destOrd="0" presId="urn:microsoft.com/office/officeart/2005/8/layout/chevron2"/>
    <dgm:cxn modelId="{CE1F3729-E1EB-4FB2-8092-0C2634758358}" type="presOf" srcId="{7BB69C9F-3E6A-4AFB-BF05-BB933FBBD3EA}" destId="{515C5E01-FA00-40FA-A2FA-4110BF70CE3B}" srcOrd="0" destOrd="0" presId="urn:microsoft.com/office/officeart/2005/8/layout/chevron2"/>
    <dgm:cxn modelId="{DD8D5E41-144F-43DF-AFD7-B2C63655442A}" type="presOf" srcId="{30A27071-C7AD-4FA6-A17A-0185079FA62E}" destId="{96F29EB0-837A-4EAB-85E6-148460355183}" srcOrd="0" destOrd="0" presId="urn:microsoft.com/office/officeart/2005/8/layout/chevron2"/>
    <dgm:cxn modelId="{D4D6D050-E75A-4D57-9139-3197B0408677}" srcId="{AD19893B-358E-4C00-AE4F-53D6F429FA19}" destId="{9503798B-B74B-41EF-906D-16FDE2E04802}" srcOrd="0" destOrd="0" parTransId="{A40EA9A2-488E-446A-94A8-5D0886711A75}" sibTransId="{CA5E2D3D-4156-425C-A369-1D5163B9C449}"/>
    <dgm:cxn modelId="{B1DEDF75-4615-4684-830E-C7350C1FEFFC}" srcId="{7BB69C9F-3E6A-4AFB-BF05-BB933FBBD3EA}" destId="{AD19893B-358E-4C00-AE4F-53D6F429FA19}" srcOrd="2" destOrd="0" parTransId="{5669D412-5AB4-482E-A374-8FAB36E0B159}" sibTransId="{1DC6AC19-DAA1-4801-AD9D-9F500A605349}"/>
    <dgm:cxn modelId="{C383DE56-4085-4F37-A83C-8DF3E875ED57}" type="presOf" srcId="{B59ADA74-5FC2-4775-AE65-C1F47AB9A85B}" destId="{1C4977BE-489A-4703-AD97-980F7CD78521}" srcOrd="0" destOrd="0" presId="urn:microsoft.com/office/officeart/2005/8/layout/chevron2"/>
    <dgm:cxn modelId="{F3066E94-4865-43FA-B34D-E2143446D023}" type="presOf" srcId="{E9543B77-F649-479F-98EA-CD95576582F5}" destId="{00304112-BA50-43E4-8222-DA526AEBE2A0}" srcOrd="0" destOrd="0" presId="urn:microsoft.com/office/officeart/2005/8/layout/chevron2"/>
    <dgm:cxn modelId="{31AD6C9D-B63E-4717-A67B-54A08A9D1EC1}" srcId="{B59ADA74-5FC2-4775-AE65-C1F47AB9A85B}" destId="{EEA7DDE2-01CF-4018-94CC-A0F9C3F67AB6}" srcOrd="0" destOrd="0" parTransId="{B80BEB0D-58B3-4121-8088-CBC14CB36F2C}" sibTransId="{3EB0BD69-D42A-424A-B11A-4E26DCDDEF6B}"/>
    <dgm:cxn modelId="{E4ED95AA-C578-4053-9415-EBD882EECC0F}" type="presOf" srcId="{D3CC1FD0-93CA-4E94-9E3D-924B714A9ABA}" destId="{3273B221-3BD9-45D3-A8B9-1DD613FC2663}" srcOrd="0" destOrd="0" presId="urn:microsoft.com/office/officeart/2005/8/layout/chevron2"/>
    <dgm:cxn modelId="{DCBDB1DA-B834-4305-90C8-09FA6E627316}" srcId="{E9543B77-F649-479F-98EA-CD95576582F5}" destId="{30A27071-C7AD-4FA6-A17A-0185079FA62E}" srcOrd="0" destOrd="0" parTransId="{AC3BF81B-3C30-488D-A2F9-AACA95A17642}" sibTransId="{1BC693FC-44E9-4389-8E8A-C53F7D981518}"/>
    <dgm:cxn modelId="{8D0288E4-B769-42B6-968A-69754E2814D9}" srcId="{7BB69C9F-3E6A-4AFB-BF05-BB933FBBD3EA}" destId="{E9543B77-F649-479F-98EA-CD95576582F5}" srcOrd="3" destOrd="0" parTransId="{655A4440-E38B-4052-B0C1-E7D417E8E1D3}" sibTransId="{3FC1E5DA-45DA-42FF-B777-11FC34A15F24}"/>
    <dgm:cxn modelId="{F88174ED-EF4C-4584-9BDB-BC4A172AF8DA}" type="presOf" srcId="{EEA7DDE2-01CF-4018-94CC-A0F9C3F67AB6}" destId="{3590732B-E07F-44A2-8C3C-602913CF85FF}" srcOrd="0" destOrd="0" presId="urn:microsoft.com/office/officeart/2005/8/layout/chevron2"/>
    <dgm:cxn modelId="{EABD1FF7-6102-41DB-A1BF-0AB38EACCDF1}" srcId="{7BB69C9F-3E6A-4AFB-BF05-BB933FBBD3EA}" destId="{D3CC1FD0-93CA-4E94-9E3D-924B714A9ABA}" srcOrd="0" destOrd="0" parTransId="{5E4D35F9-D24F-4DCE-89A4-2CE35A0AB14C}" sibTransId="{36514D95-C224-4F1E-B9D4-CC5F0A8956E5}"/>
    <dgm:cxn modelId="{3CBA2BF7-2B43-42D6-954B-1170CB7A4EDE}" srcId="{D3CC1FD0-93CA-4E94-9E3D-924B714A9ABA}" destId="{91945712-4F78-47E5-A6C5-4CCD6274B6FB}" srcOrd="0" destOrd="0" parTransId="{68B3FC16-EC1D-40B2-B535-18E0DF067EBF}" sibTransId="{2D80611B-6EDA-4286-BAC9-8F20006C0F36}"/>
    <dgm:cxn modelId="{4A4FC4FB-C22E-45AB-A92F-1994D5E87582}" srcId="{7BB69C9F-3E6A-4AFB-BF05-BB933FBBD3EA}" destId="{B59ADA74-5FC2-4775-AE65-C1F47AB9A85B}" srcOrd="1" destOrd="0" parTransId="{D4143E4E-4C49-4DE9-AC1E-34AF18751319}" sibTransId="{833B5A34-1C71-4F77-8EC5-073CAF3ECEB6}"/>
    <dgm:cxn modelId="{CE727E0A-0B4E-4705-8583-538E8132CE08}" type="presParOf" srcId="{515C5E01-FA00-40FA-A2FA-4110BF70CE3B}" destId="{103858FD-1AF1-4DF0-BE2F-02941A71059D}" srcOrd="0" destOrd="0" presId="urn:microsoft.com/office/officeart/2005/8/layout/chevron2"/>
    <dgm:cxn modelId="{169BD131-381D-4CD1-8CC0-FE313B308A97}" type="presParOf" srcId="{103858FD-1AF1-4DF0-BE2F-02941A71059D}" destId="{3273B221-3BD9-45D3-A8B9-1DD613FC2663}" srcOrd="0" destOrd="0" presId="urn:microsoft.com/office/officeart/2005/8/layout/chevron2"/>
    <dgm:cxn modelId="{EF009454-EECF-48EC-A3D1-8DBA48BD9C7E}" type="presParOf" srcId="{103858FD-1AF1-4DF0-BE2F-02941A71059D}" destId="{82ACA47F-99DC-4D86-9609-109E8F9A505E}" srcOrd="1" destOrd="0" presId="urn:microsoft.com/office/officeart/2005/8/layout/chevron2"/>
    <dgm:cxn modelId="{8EA8FECD-3111-454E-B87C-3D55C2F6D45F}" type="presParOf" srcId="{515C5E01-FA00-40FA-A2FA-4110BF70CE3B}" destId="{D42C28B5-3FE6-44C9-B00D-D2C789EEC947}" srcOrd="1" destOrd="0" presId="urn:microsoft.com/office/officeart/2005/8/layout/chevron2"/>
    <dgm:cxn modelId="{66993026-CA96-43B5-89C4-758DC5994797}" type="presParOf" srcId="{515C5E01-FA00-40FA-A2FA-4110BF70CE3B}" destId="{54634689-AC41-4DAB-9A48-F18B580AE707}" srcOrd="2" destOrd="0" presId="urn:microsoft.com/office/officeart/2005/8/layout/chevron2"/>
    <dgm:cxn modelId="{7A2936E4-51F5-4071-9DCA-238598B3FC50}" type="presParOf" srcId="{54634689-AC41-4DAB-9A48-F18B580AE707}" destId="{1C4977BE-489A-4703-AD97-980F7CD78521}" srcOrd="0" destOrd="0" presId="urn:microsoft.com/office/officeart/2005/8/layout/chevron2"/>
    <dgm:cxn modelId="{69FFF08F-65BC-47B3-88D0-3728A4D7BDCE}" type="presParOf" srcId="{54634689-AC41-4DAB-9A48-F18B580AE707}" destId="{3590732B-E07F-44A2-8C3C-602913CF85FF}" srcOrd="1" destOrd="0" presId="urn:microsoft.com/office/officeart/2005/8/layout/chevron2"/>
    <dgm:cxn modelId="{84407221-B0F8-42C2-A314-E17240614ED0}" type="presParOf" srcId="{515C5E01-FA00-40FA-A2FA-4110BF70CE3B}" destId="{49CDA858-6F43-4385-807B-1E1DEE99699E}" srcOrd="3" destOrd="0" presId="urn:microsoft.com/office/officeart/2005/8/layout/chevron2"/>
    <dgm:cxn modelId="{F5B8D225-715B-43AD-BB56-4CC1C139BE6D}" type="presParOf" srcId="{515C5E01-FA00-40FA-A2FA-4110BF70CE3B}" destId="{1E7368AB-CB98-4CA4-BD70-B34C5C694D65}" srcOrd="4" destOrd="0" presId="urn:microsoft.com/office/officeart/2005/8/layout/chevron2"/>
    <dgm:cxn modelId="{C6775983-2D16-4E48-81C0-F982A49F6E9E}" type="presParOf" srcId="{1E7368AB-CB98-4CA4-BD70-B34C5C694D65}" destId="{4FCFA0EB-6CBD-44A1-9810-247EA402504B}" srcOrd="0" destOrd="0" presId="urn:microsoft.com/office/officeart/2005/8/layout/chevron2"/>
    <dgm:cxn modelId="{19A9ACB4-E1CE-4CF3-BF41-54FA33EB1718}" type="presParOf" srcId="{1E7368AB-CB98-4CA4-BD70-B34C5C694D65}" destId="{8A54CC81-DC84-4ED8-A56F-E0D9EE19F83E}" srcOrd="1" destOrd="0" presId="urn:microsoft.com/office/officeart/2005/8/layout/chevron2"/>
    <dgm:cxn modelId="{4AC1ADF6-6184-44D1-8376-DBB34BD8F035}" type="presParOf" srcId="{515C5E01-FA00-40FA-A2FA-4110BF70CE3B}" destId="{C7C58AB0-B124-4514-B0CA-744D61705174}" srcOrd="5" destOrd="0" presId="urn:microsoft.com/office/officeart/2005/8/layout/chevron2"/>
    <dgm:cxn modelId="{DAAEAA3E-213F-4909-AD7D-C5B8A5D2A80C}" type="presParOf" srcId="{515C5E01-FA00-40FA-A2FA-4110BF70CE3B}" destId="{58D75656-468D-42E9-9FF2-E45F5983D62C}" srcOrd="6" destOrd="0" presId="urn:microsoft.com/office/officeart/2005/8/layout/chevron2"/>
    <dgm:cxn modelId="{8F15DED5-65C3-48AC-90BD-070BA0E9DEE2}" type="presParOf" srcId="{58D75656-468D-42E9-9FF2-E45F5983D62C}" destId="{00304112-BA50-43E4-8222-DA526AEBE2A0}" srcOrd="0" destOrd="0" presId="urn:microsoft.com/office/officeart/2005/8/layout/chevron2"/>
    <dgm:cxn modelId="{6421A929-7E20-4A67-8304-52652DFAA01F}" type="presParOf" srcId="{58D75656-468D-42E9-9FF2-E45F5983D62C}" destId="{96F29EB0-837A-4EAB-85E6-14846035518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191B30-0BB5-405C-9F6C-5AFA9FF353F1}"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BA35828A-2490-44A8-B491-9E4349CBA7E1}">
      <dgm:prSet phldrT="[Text]"/>
      <dgm:spPr/>
      <dgm:t>
        <a:bodyPr/>
        <a:lstStyle/>
        <a:p>
          <a:endParaRPr lang="en-US" dirty="0">
            <a:solidFill>
              <a:schemeClr val="tx2"/>
            </a:solidFill>
          </a:endParaRPr>
        </a:p>
      </dgm:t>
    </dgm:pt>
    <dgm:pt modelId="{7D0BF5F6-37F1-433E-8BD3-BC9A1357C12C}" type="parTrans" cxnId="{61DFD6D2-6791-459A-83EA-944E1A7076C1}">
      <dgm:prSet/>
      <dgm:spPr/>
      <dgm:t>
        <a:bodyPr/>
        <a:lstStyle/>
        <a:p>
          <a:endParaRPr lang="en-US"/>
        </a:p>
      </dgm:t>
    </dgm:pt>
    <dgm:pt modelId="{C66099E8-7233-413E-A5AE-69F71B9EB52D}" type="sibTrans" cxnId="{61DFD6D2-6791-459A-83EA-944E1A7076C1}">
      <dgm:prSet/>
      <dgm:spPr/>
      <dgm:t>
        <a:bodyPr/>
        <a:lstStyle/>
        <a:p>
          <a:endParaRPr lang="en-US"/>
        </a:p>
      </dgm:t>
    </dgm:pt>
    <dgm:pt modelId="{4A05C6FD-849B-4A29-9C06-207191C86192}">
      <dgm:prSet phldrT="[Text]"/>
      <dgm:spPr/>
      <dgm:t>
        <a:bodyPr/>
        <a:lstStyle/>
        <a:p>
          <a:r>
            <a:rPr lang="en" b="1" dirty="0">
              <a:latin typeface="Arial" panose="020B0604020202020204" pitchFamily="34" charset="0"/>
              <a:ea typeface="Libre Franklin"/>
              <a:cs typeface="Arial" panose="020B0604020202020204" pitchFamily="34" charset="0"/>
              <a:sym typeface="Libre Franklin"/>
            </a:rPr>
            <a:t>20-minute MI-based conversation </a:t>
          </a:r>
          <a:endParaRPr lang="en-US" dirty="0"/>
        </a:p>
      </dgm:t>
    </dgm:pt>
    <dgm:pt modelId="{2B784709-FF2D-48E0-99FB-4D420CD7BF21}" type="parTrans" cxnId="{0B2464A0-9C21-4998-B669-653C97238162}">
      <dgm:prSet/>
      <dgm:spPr/>
      <dgm:t>
        <a:bodyPr/>
        <a:lstStyle/>
        <a:p>
          <a:endParaRPr lang="en-US"/>
        </a:p>
      </dgm:t>
    </dgm:pt>
    <dgm:pt modelId="{592FA084-4991-4791-BBC0-0FDC222F3853}" type="sibTrans" cxnId="{0B2464A0-9C21-4998-B669-653C97238162}">
      <dgm:prSet/>
      <dgm:spPr/>
      <dgm:t>
        <a:bodyPr/>
        <a:lstStyle/>
        <a:p>
          <a:endParaRPr lang="en-US"/>
        </a:p>
      </dgm:t>
    </dgm:pt>
    <dgm:pt modelId="{11F9A2BC-7D1C-45A5-9B35-A968AF6F7F7F}">
      <dgm:prSet phldrT="[Text]"/>
      <dgm:spPr/>
      <dgm:t>
        <a:bodyPr/>
        <a:lstStyle/>
        <a:p>
          <a:endParaRPr lang="en-US" dirty="0">
            <a:solidFill>
              <a:schemeClr val="tx2"/>
            </a:solidFill>
          </a:endParaRPr>
        </a:p>
      </dgm:t>
    </dgm:pt>
    <dgm:pt modelId="{E56BB469-A120-48DC-9160-9179ABB7E018}" type="parTrans" cxnId="{1D63B760-6008-4699-909D-AC96077FB9FD}">
      <dgm:prSet/>
      <dgm:spPr/>
      <dgm:t>
        <a:bodyPr/>
        <a:lstStyle/>
        <a:p>
          <a:endParaRPr lang="en-US"/>
        </a:p>
      </dgm:t>
    </dgm:pt>
    <dgm:pt modelId="{2E5B0F60-3DA2-4891-9A52-9C2E4B695CC3}" type="sibTrans" cxnId="{1D63B760-6008-4699-909D-AC96077FB9FD}">
      <dgm:prSet/>
      <dgm:spPr/>
      <dgm:t>
        <a:bodyPr/>
        <a:lstStyle/>
        <a:p>
          <a:endParaRPr lang="en-US"/>
        </a:p>
      </dgm:t>
    </dgm:pt>
    <dgm:pt modelId="{9C67A2CF-8E7E-4D38-A5E5-DEE4CD9467D4}">
      <dgm:prSet phldrT="[Text]"/>
      <dgm:spPr/>
      <dgm:t>
        <a:bodyPr/>
        <a:lstStyle/>
        <a:p>
          <a:pPr>
            <a:buClr>
              <a:srgbClr val="887C67"/>
            </a:buClr>
            <a:buSzPts val="2200"/>
            <a:buFont typeface="Libre Franklin"/>
            <a:buChar char="●"/>
          </a:pPr>
          <a:r>
            <a:rPr lang="en-US" b="1" dirty="0">
              <a:latin typeface="Arial" panose="020B0604020202020204" pitchFamily="34" charset="0"/>
              <a:ea typeface="Libre Franklin"/>
              <a:cs typeface="Arial" panose="020B0604020202020204" pitchFamily="34" charset="0"/>
              <a:sym typeface="Libre Franklin"/>
            </a:rPr>
            <a:t>Intent to vaccinate increased from 78% to 90%</a:t>
          </a:r>
          <a:endParaRPr lang="en-US" dirty="0"/>
        </a:p>
      </dgm:t>
    </dgm:pt>
    <dgm:pt modelId="{B9022EFB-EA0E-4225-857F-68436BFC524A}" type="parTrans" cxnId="{913FFA51-A185-45B8-8988-2D9E3CA5839F}">
      <dgm:prSet/>
      <dgm:spPr/>
      <dgm:t>
        <a:bodyPr/>
        <a:lstStyle/>
        <a:p>
          <a:endParaRPr lang="en-US"/>
        </a:p>
      </dgm:t>
    </dgm:pt>
    <dgm:pt modelId="{96984D1B-B8DB-4B01-A0F5-72F0825371A2}" type="sibTrans" cxnId="{913FFA51-A185-45B8-8988-2D9E3CA5839F}">
      <dgm:prSet/>
      <dgm:spPr/>
      <dgm:t>
        <a:bodyPr/>
        <a:lstStyle/>
        <a:p>
          <a:endParaRPr lang="en-US"/>
        </a:p>
      </dgm:t>
    </dgm:pt>
    <dgm:pt modelId="{34F6A56D-FAAD-49BD-B457-947C2F3C24EE}">
      <dgm:prSet phldrT="[Text]"/>
      <dgm:spPr/>
      <dgm:t>
        <a:bodyPr/>
        <a:lstStyle/>
        <a:p>
          <a:endParaRPr lang="en-US" dirty="0">
            <a:solidFill>
              <a:schemeClr val="tx2"/>
            </a:solidFill>
          </a:endParaRPr>
        </a:p>
      </dgm:t>
    </dgm:pt>
    <dgm:pt modelId="{610B50E6-673B-4CBD-94E8-29CA192B7EA3}" type="parTrans" cxnId="{40992F1D-E6C6-4ED6-8EAD-3785AF00B7AA}">
      <dgm:prSet/>
      <dgm:spPr/>
      <dgm:t>
        <a:bodyPr/>
        <a:lstStyle/>
        <a:p>
          <a:endParaRPr lang="en-US"/>
        </a:p>
      </dgm:t>
    </dgm:pt>
    <dgm:pt modelId="{99264498-07C8-4413-9A13-8A4E587FFC03}" type="sibTrans" cxnId="{40992F1D-E6C6-4ED6-8EAD-3785AF00B7AA}">
      <dgm:prSet/>
      <dgm:spPr/>
      <dgm:t>
        <a:bodyPr/>
        <a:lstStyle/>
        <a:p>
          <a:endParaRPr lang="en-US"/>
        </a:p>
      </dgm:t>
    </dgm:pt>
    <dgm:pt modelId="{EAFBC36E-4F03-4435-951E-345945D81BBE}">
      <dgm:prSet phldrT="[Text]"/>
      <dgm:spPr/>
      <dgm:t>
        <a:bodyPr/>
        <a:lstStyle/>
        <a:p>
          <a:r>
            <a:rPr lang="en" b="1">
              <a:latin typeface="Arial" panose="020B0604020202020204" pitchFamily="34" charset="0"/>
              <a:ea typeface="Libre Franklin"/>
              <a:cs typeface="Arial" panose="020B0604020202020204" pitchFamily="34" charset="0"/>
              <a:sym typeface="Libre Franklin"/>
            </a:rPr>
            <a:t>Quebec is integrating Vaccine Counselors in maternity wards across the province. </a:t>
          </a:r>
          <a:endParaRPr lang="en-US" dirty="0"/>
        </a:p>
      </dgm:t>
    </dgm:pt>
    <dgm:pt modelId="{9D88F105-1133-4BCF-8EC7-DB4A65C3E816}" type="parTrans" cxnId="{35AA8473-65FF-4840-ACDB-3A6A34F94EDA}">
      <dgm:prSet/>
      <dgm:spPr/>
      <dgm:t>
        <a:bodyPr/>
        <a:lstStyle/>
        <a:p>
          <a:endParaRPr lang="en-US"/>
        </a:p>
      </dgm:t>
    </dgm:pt>
    <dgm:pt modelId="{BE0D4F2C-DA92-49F2-9B09-37F0B2C85393}" type="sibTrans" cxnId="{35AA8473-65FF-4840-ACDB-3A6A34F94EDA}">
      <dgm:prSet/>
      <dgm:spPr/>
      <dgm:t>
        <a:bodyPr/>
        <a:lstStyle/>
        <a:p>
          <a:endParaRPr lang="en-US"/>
        </a:p>
      </dgm:t>
    </dgm:pt>
    <dgm:pt modelId="{D0251C17-4A38-46FB-A641-E361DD79CAB2}">
      <dgm:prSet/>
      <dgm:spPr/>
      <dgm:t>
        <a:bodyPr/>
        <a:lstStyle/>
        <a:p>
          <a:endParaRPr lang="en" b="1" dirty="0">
            <a:solidFill>
              <a:schemeClr val="tx2"/>
            </a:solidFill>
            <a:latin typeface="Arial" panose="020B0604020202020204" pitchFamily="34" charset="0"/>
            <a:ea typeface="Libre Franklin"/>
            <a:cs typeface="Arial" panose="020B0604020202020204" pitchFamily="34" charset="0"/>
            <a:sym typeface="Libre Franklin"/>
          </a:endParaRPr>
        </a:p>
      </dgm:t>
    </dgm:pt>
    <dgm:pt modelId="{719DAAE0-AED2-4CC1-A4A0-C89061CDAD65}" type="parTrans" cxnId="{803B5D57-3CD4-4CEF-A2DE-CC5C7DAEFFF5}">
      <dgm:prSet/>
      <dgm:spPr/>
      <dgm:t>
        <a:bodyPr/>
        <a:lstStyle/>
        <a:p>
          <a:endParaRPr lang="en-US"/>
        </a:p>
      </dgm:t>
    </dgm:pt>
    <dgm:pt modelId="{8862124F-8489-4CE0-9D4B-BC795E3E1C74}" type="sibTrans" cxnId="{803B5D57-3CD4-4CEF-A2DE-CC5C7DAEFFF5}">
      <dgm:prSet/>
      <dgm:spPr/>
      <dgm:t>
        <a:bodyPr/>
        <a:lstStyle/>
        <a:p>
          <a:endParaRPr lang="en-US"/>
        </a:p>
      </dgm:t>
    </dgm:pt>
    <dgm:pt modelId="{0C9CD7A0-41F4-44C5-B77C-D561BF35DF37}">
      <dgm:prSet/>
      <dgm:spPr/>
      <dgm:t>
        <a:bodyPr/>
        <a:lstStyle/>
        <a:p>
          <a:r>
            <a:rPr lang="en" b="1" dirty="0">
              <a:latin typeface="Arial" panose="020B0604020202020204" pitchFamily="34" charset="0"/>
              <a:ea typeface="Libre Franklin"/>
              <a:cs typeface="Arial" panose="020B0604020202020204" pitchFamily="34" charset="0"/>
              <a:sym typeface="Libre Franklin"/>
            </a:rPr>
            <a:t>24-48 hours after delivery</a:t>
          </a:r>
          <a:endParaRPr lang="en-US" b="1" dirty="0">
            <a:latin typeface="Arial" panose="020B0604020202020204" pitchFamily="34" charset="0"/>
            <a:cs typeface="Arial" panose="020B0604020202020204" pitchFamily="34" charset="0"/>
          </a:endParaRPr>
        </a:p>
      </dgm:t>
    </dgm:pt>
    <dgm:pt modelId="{558C0F87-28D5-4913-BFEA-3BCA9958FD2D}" type="parTrans" cxnId="{80C4B537-5DFD-42B2-92FC-CA49149905F8}">
      <dgm:prSet/>
      <dgm:spPr/>
      <dgm:t>
        <a:bodyPr/>
        <a:lstStyle/>
        <a:p>
          <a:endParaRPr lang="en-US"/>
        </a:p>
      </dgm:t>
    </dgm:pt>
    <dgm:pt modelId="{7BBA503E-25A4-4C3A-8145-29B3BF028AC9}" type="sibTrans" cxnId="{80C4B537-5DFD-42B2-92FC-CA49149905F8}">
      <dgm:prSet/>
      <dgm:spPr/>
      <dgm:t>
        <a:bodyPr/>
        <a:lstStyle/>
        <a:p>
          <a:endParaRPr lang="en-US"/>
        </a:p>
      </dgm:t>
    </dgm:pt>
    <dgm:pt modelId="{B4E30EFD-6645-4866-BBE7-2153F91FB1DD}">
      <dgm:prSet/>
      <dgm:spPr/>
      <dgm:t>
        <a:bodyPr/>
        <a:lstStyle/>
        <a:p>
          <a:r>
            <a:rPr lang="en-US" b="1" dirty="0">
              <a:latin typeface="Arial" panose="020B0604020202020204" pitchFamily="34" charset="0"/>
              <a:ea typeface="Libre Franklin"/>
              <a:cs typeface="Arial" panose="020B0604020202020204" pitchFamily="34" charset="0"/>
              <a:sym typeface="Libre Franklin"/>
            </a:rPr>
            <a:t>7% increase in vaccination rates at 7 months</a:t>
          </a:r>
        </a:p>
      </dgm:t>
    </dgm:pt>
    <dgm:pt modelId="{0B7230C3-1A09-48FB-B1D8-270866AFD28F}" type="parTrans" cxnId="{480395FB-005A-48C9-A4AA-893E1177F9BD}">
      <dgm:prSet/>
      <dgm:spPr/>
      <dgm:t>
        <a:bodyPr/>
        <a:lstStyle/>
        <a:p>
          <a:endParaRPr lang="en-US"/>
        </a:p>
      </dgm:t>
    </dgm:pt>
    <dgm:pt modelId="{1924B510-5A88-4E45-9B61-E5BC22F0A3C7}" type="sibTrans" cxnId="{480395FB-005A-48C9-A4AA-893E1177F9BD}">
      <dgm:prSet/>
      <dgm:spPr/>
      <dgm:t>
        <a:bodyPr/>
        <a:lstStyle/>
        <a:p>
          <a:endParaRPr lang="en-US"/>
        </a:p>
      </dgm:t>
    </dgm:pt>
    <dgm:pt modelId="{1FA4CA2A-F48E-4924-A262-32C65C26AA6D}">
      <dgm:prSet/>
      <dgm:spPr/>
      <dgm:t>
        <a:bodyPr/>
        <a:lstStyle/>
        <a:p>
          <a:r>
            <a:rPr lang="en-US" b="1" dirty="0">
              <a:latin typeface="Arial" panose="020B0604020202020204" pitchFamily="34" charset="0"/>
              <a:ea typeface="Libre Franklin"/>
              <a:cs typeface="Arial" panose="020B0604020202020204" pitchFamily="34" charset="0"/>
              <a:sym typeface="Libre Franklin"/>
            </a:rPr>
            <a:t>9% increase in complete immunization by age 2 years</a:t>
          </a:r>
        </a:p>
      </dgm:t>
    </dgm:pt>
    <dgm:pt modelId="{E4DEC5F7-4A62-4D47-B959-3910F912A6A5}" type="parTrans" cxnId="{670D4211-2C88-43BB-B384-840F7EAF3B08}">
      <dgm:prSet/>
      <dgm:spPr/>
      <dgm:t>
        <a:bodyPr/>
        <a:lstStyle/>
        <a:p>
          <a:endParaRPr lang="en-US"/>
        </a:p>
      </dgm:t>
    </dgm:pt>
    <dgm:pt modelId="{EA873200-78C3-4671-85C4-9AFB3E5C3553}" type="sibTrans" cxnId="{670D4211-2C88-43BB-B384-840F7EAF3B08}">
      <dgm:prSet/>
      <dgm:spPr/>
      <dgm:t>
        <a:bodyPr/>
        <a:lstStyle/>
        <a:p>
          <a:endParaRPr lang="en-US"/>
        </a:p>
      </dgm:t>
    </dgm:pt>
    <dgm:pt modelId="{7CE9E8FD-C0FD-4055-BFEC-623A09245687}" type="pres">
      <dgm:prSet presAssocID="{F9191B30-0BB5-405C-9F6C-5AFA9FF353F1}" presName="Name0" presStyleCnt="0">
        <dgm:presLayoutVars>
          <dgm:dir/>
          <dgm:animLvl val="lvl"/>
          <dgm:resizeHandles val="exact"/>
        </dgm:presLayoutVars>
      </dgm:prSet>
      <dgm:spPr/>
    </dgm:pt>
    <dgm:pt modelId="{889EE0CD-698F-4A95-B978-B098C7CA197F}" type="pres">
      <dgm:prSet presAssocID="{BA35828A-2490-44A8-B491-9E4349CBA7E1}" presName="compositeNode" presStyleCnt="0">
        <dgm:presLayoutVars>
          <dgm:bulletEnabled val="1"/>
        </dgm:presLayoutVars>
      </dgm:prSet>
      <dgm:spPr/>
    </dgm:pt>
    <dgm:pt modelId="{42F210E6-36E6-42C5-BAED-554080443A5D}" type="pres">
      <dgm:prSet presAssocID="{BA35828A-2490-44A8-B491-9E4349CBA7E1}" presName="bgRect" presStyleLbl="node1" presStyleIdx="0" presStyleCnt="3"/>
      <dgm:spPr/>
    </dgm:pt>
    <dgm:pt modelId="{BE2BA847-E1A3-4DC8-9697-3B00F0D6BF60}" type="pres">
      <dgm:prSet presAssocID="{BA35828A-2490-44A8-B491-9E4349CBA7E1}" presName="parentNode" presStyleLbl="node1" presStyleIdx="0" presStyleCnt="3">
        <dgm:presLayoutVars>
          <dgm:chMax val="0"/>
          <dgm:bulletEnabled val="1"/>
        </dgm:presLayoutVars>
      </dgm:prSet>
      <dgm:spPr/>
    </dgm:pt>
    <dgm:pt modelId="{8661A1AB-549F-456A-975C-51F6DEE4BB0F}" type="pres">
      <dgm:prSet presAssocID="{BA35828A-2490-44A8-B491-9E4349CBA7E1}" presName="childNode" presStyleLbl="node1" presStyleIdx="0" presStyleCnt="3">
        <dgm:presLayoutVars>
          <dgm:bulletEnabled val="1"/>
        </dgm:presLayoutVars>
      </dgm:prSet>
      <dgm:spPr/>
    </dgm:pt>
    <dgm:pt modelId="{83C28C02-4743-4B34-A62A-7A030369F848}" type="pres">
      <dgm:prSet presAssocID="{C66099E8-7233-413E-A5AE-69F71B9EB52D}" presName="hSp" presStyleCnt="0"/>
      <dgm:spPr/>
    </dgm:pt>
    <dgm:pt modelId="{43CCBC43-96BC-43D8-A185-35EAD0D846ED}" type="pres">
      <dgm:prSet presAssocID="{C66099E8-7233-413E-A5AE-69F71B9EB52D}" presName="vProcSp" presStyleCnt="0"/>
      <dgm:spPr/>
    </dgm:pt>
    <dgm:pt modelId="{25E5C692-2C30-4584-8233-16A6B807848F}" type="pres">
      <dgm:prSet presAssocID="{C66099E8-7233-413E-A5AE-69F71B9EB52D}" presName="vSp1" presStyleCnt="0"/>
      <dgm:spPr/>
    </dgm:pt>
    <dgm:pt modelId="{9C015291-19E1-42E9-BAA4-BD7A8EE5EAF1}" type="pres">
      <dgm:prSet presAssocID="{C66099E8-7233-413E-A5AE-69F71B9EB52D}" presName="simulatedConn" presStyleLbl="solidFgAcc1" presStyleIdx="0" presStyleCnt="2"/>
      <dgm:spPr/>
    </dgm:pt>
    <dgm:pt modelId="{DBC3943B-C6F9-4D39-9C7F-56A4407396E5}" type="pres">
      <dgm:prSet presAssocID="{C66099E8-7233-413E-A5AE-69F71B9EB52D}" presName="vSp2" presStyleCnt="0"/>
      <dgm:spPr/>
    </dgm:pt>
    <dgm:pt modelId="{D1D76E47-ECCA-4DBC-9D40-C67EC6D3AFE4}" type="pres">
      <dgm:prSet presAssocID="{C66099E8-7233-413E-A5AE-69F71B9EB52D}" presName="sibTrans" presStyleCnt="0"/>
      <dgm:spPr/>
    </dgm:pt>
    <dgm:pt modelId="{A30B654E-CFDD-4449-AB6C-A3CDF1245DF7}" type="pres">
      <dgm:prSet presAssocID="{11F9A2BC-7D1C-45A5-9B35-A968AF6F7F7F}" presName="compositeNode" presStyleCnt="0">
        <dgm:presLayoutVars>
          <dgm:bulletEnabled val="1"/>
        </dgm:presLayoutVars>
      </dgm:prSet>
      <dgm:spPr/>
    </dgm:pt>
    <dgm:pt modelId="{C5523DA5-B479-47A1-B50C-D629B46F9696}" type="pres">
      <dgm:prSet presAssocID="{11F9A2BC-7D1C-45A5-9B35-A968AF6F7F7F}" presName="bgRect" presStyleLbl="node1" presStyleIdx="1" presStyleCnt="3"/>
      <dgm:spPr/>
    </dgm:pt>
    <dgm:pt modelId="{F8A3DFC5-AA71-4FA9-B8BC-DDDD7D929118}" type="pres">
      <dgm:prSet presAssocID="{11F9A2BC-7D1C-45A5-9B35-A968AF6F7F7F}" presName="parentNode" presStyleLbl="node1" presStyleIdx="1" presStyleCnt="3">
        <dgm:presLayoutVars>
          <dgm:chMax val="0"/>
          <dgm:bulletEnabled val="1"/>
        </dgm:presLayoutVars>
      </dgm:prSet>
      <dgm:spPr/>
    </dgm:pt>
    <dgm:pt modelId="{B5CDFACC-81FB-4F46-A18B-CC420D4C3F7F}" type="pres">
      <dgm:prSet presAssocID="{11F9A2BC-7D1C-45A5-9B35-A968AF6F7F7F}" presName="childNode" presStyleLbl="node1" presStyleIdx="1" presStyleCnt="3">
        <dgm:presLayoutVars>
          <dgm:bulletEnabled val="1"/>
        </dgm:presLayoutVars>
      </dgm:prSet>
      <dgm:spPr/>
    </dgm:pt>
    <dgm:pt modelId="{6C1F5C0E-199D-4C62-A2CF-79840972D584}" type="pres">
      <dgm:prSet presAssocID="{2E5B0F60-3DA2-4891-9A52-9C2E4B695CC3}" presName="hSp" presStyleCnt="0"/>
      <dgm:spPr/>
    </dgm:pt>
    <dgm:pt modelId="{043B1EB0-ACD3-40A4-939E-064321935E9A}" type="pres">
      <dgm:prSet presAssocID="{2E5B0F60-3DA2-4891-9A52-9C2E4B695CC3}" presName="vProcSp" presStyleCnt="0"/>
      <dgm:spPr/>
    </dgm:pt>
    <dgm:pt modelId="{7E02E628-A5D9-4D9C-9640-B649F2AA5B47}" type="pres">
      <dgm:prSet presAssocID="{2E5B0F60-3DA2-4891-9A52-9C2E4B695CC3}" presName="vSp1" presStyleCnt="0"/>
      <dgm:spPr/>
    </dgm:pt>
    <dgm:pt modelId="{257A24EE-05E6-48ED-ADC8-630681BBB474}" type="pres">
      <dgm:prSet presAssocID="{2E5B0F60-3DA2-4891-9A52-9C2E4B695CC3}" presName="simulatedConn" presStyleLbl="solidFgAcc1" presStyleIdx="1" presStyleCnt="2"/>
      <dgm:spPr/>
    </dgm:pt>
    <dgm:pt modelId="{FCB341DB-5483-4479-9E23-2A207C4FBBAA}" type="pres">
      <dgm:prSet presAssocID="{2E5B0F60-3DA2-4891-9A52-9C2E4B695CC3}" presName="vSp2" presStyleCnt="0"/>
      <dgm:spPr/>
    </dgm:pt>
    <dgm:pt modelId="{816B0908-B13A-4185-B75E-F9E388380F5B}" type="pres">
      <dgm:prSet presAssocID="{2E5B0F60-3DA2-4891-9A52-9C2E4B695CC3}" presName="sibTrans" presStyleCnt="0"/>
      <dgm:spPr/>
    </dgm:pt>
    <dgm:pt modelId="{1349D7FB-9D41-4F57-B248-21C3F4D7E7A2}" type="pres">
      <dgm:prSet presAssocID="{34F6A56D-FAAD-49BD-B457-947C2F3C24EE}" presName="compositeNode" presStyleCnt="0">
        <dgm:presLayoutVars>
          <dgm:bulletEnabled val="1"/>
        </dgm:presLayoutVars>
      </dgm:prSet>
      <dgm:spPr/>
    </dgm:pt>
    <dgm:pt modelId="{87B347F6-2239-44B6-B29B-39FA1806EBA6}" type="pres">
      <dgm:prSet presAssocID="{34F6A56D-FAAD-49BD-B457-947C2F3C24EE}" presName="bgRect" presStyleLbl="node1" presStyleIdx="2" presStyleCnt="3"/>
      <dgm:spPr/>
    </dgm:pt>
    <dgm:pt modelId="{D8CC75D5-FB66-4F4B-9F07-6C07EC9B28C2}" type="pres">
      <dgm:prSet presAssocID="{34F6A56D-FAAD-49BD-B457-947C2F3C24EE}" presName="parentNode" presStyleLbl="node1" presStyleIdx="2" presStyleCnt="3">
        <dgm:presLayoutVars>
          <dgm:chMax val="0"/>
          <dgm:bulletEnabled val="1"/>
        </dgm:presLayoutVars>
      </dgm:prSet>
      <dgm:spPr/>
    </dgm:pt>
    <dgm:pt modelId="{55EB3BF1-6187-410E-ADAA-5C0321E891F3}" type="pres">
      <dgm:prSet presAssocID="{34F6A56D-FAAD-49BD-B457-947C2F3C24EE}" presName="childNode" presStyleLbl="node1" presStyleIdx="2" presStyleCnt="3">
        <dgm:presLayoutVars>
          <dgm:bulletEnabled val="1"/>
        </dgm:presLayoutVars>
      </dgm:prSet>
      <dgm:spPr/>
    </dgm:pt>
  </dgm:ptLst>
  <dgm:cxnLst>
    <dgm:cxn modelId="{08A9F200-3979-4BB2-91D7-F5DA02000087}" type="presOf" srcId="{4A05C6FD-849B-4A29-9C06-207191C86192}" destId="{8661A1AB-549F-456A-975C-51F6DEE4BB0F}" srcOrd="0" destOrd="0" presId="urn:microsoft.com/office/officeart/2005/8/layout/hProcess7"/>
    <dgm:cxn modelId="{670D4211-2C88-43BB-B384-840F7EAF3B08}" srcId="{11F9A2BC-7D1C-45A5-9B35-A968AF6F7F7F}" destId="{1FA4CA2A-F48E-4924-A262-32C65C26AA6D}" srcOrd="2" destOrd="0" parTransId="{E4DEC5F7-4A62-4D47-B959-3910F912A6A5}" sibTransId="{EA873200-78C3-4671-85C4-9AFB3E5C3553}"/>
    <dgm:cxn modelId="{C171B612-1979-4F3B-A4C0-F7D879FF7F4F}" type="presOf" srcId="{D0251C17-4A38-46FB-A641-E361DD79CAB2}" destId="{8661A1AB-549F-456A-975C-51F6DEE4BB0F}" srcOrd="0" destOrd="1" presId="urn:microsoft.com/office/officeart/2005/8/layout/hProcess7"/>
    <dgm:cxn modelId="{40992F1D-E6C6-4ED6-8EAD-3785AF00B7AA}" srcId="{F9191B30-0BB5-405C-9F6C-5AFA9FF353F1}" destId="{34F6A56D-FAAD-49BD-B457-947C2F3C24EE}" srcOrd="2" destOrd="0" parTransId="{610B50E6-673B-4CBD-94E8-29CA192B7EA3}" sibTransId="{99264498-07C8-4413-9A13-8A4E587FFC03}"/>
    <dgm:cxn modelId="{4F727A30-8795-435F-B1C9-4AAAB081F546}" type="presOf" srcId="{EAFBC36E-4F03-4435-951E-345945D81BBE}" destId="{55EB3BF1-6187-410E-ADAA-5C0321E891F3}" srcOrd="0" destOrd="0" presId="urn:microsoft.com/office/officeart/2005/8/layout/hProcess7"/>
    <dgm:cxn modelId="{A9B29E30-CE04-4B11-8FF5-7366077E4667}" type="presOf" srcId="{34F6A56D-FAAD-49BD-B457-947C2F3C24EE}" destId="{D8CC75D5-FB66-4F4B-9F07-6C07EC9B28C2}" srcOrd="1" destOrd="0" presId="urn:microsoft.com/office/officeart/2005/8/layout/hProcess7"/>
    <dgm:cxn modelId="{7D30FF35-415D-4498-89A3-4C5545721C45}" type="presOf" srcId="{11F9A2BC-7D1C-45A5-9B35-A968AF6F7F7F}" destId="{C5523DA5-B479-47A1-B50C-D629B46F9696}" srcOrd="0" destOrd="0" presId="urn:microsoft.com/office/officeart/2005/8/layout/hProcess7"/>
    <dgm:cxn modelId="{80C4B537-5DFD-42B2-92FC-CA49149905F8}" srcId="{BA35828A-2490-44A8-B491-9E4349CBA7E1}" destId="{0C9CD7A0-41F4-44C5-B77C-D561BF35DF37}" srcOrd="2" destOrd="0" parTransId="{558C0F87-28D5-4913-BFEA-3BCA9958FD2D}" sibTransId="{7BBA503E-25A4-4C3A-8145-29B3BF028AC9}"/>
    <dgm:cxn modelId="{1D63B760-6008-4699-909D-AC96077FB9FD}" srcId="{F9191B30-0BB5-405C-9F6C-5AFA9FF353F1}" destId="{11F9A2BC-7D1C-45A5-9B35-A968AF6F7F7F}" srcOrd="1" destOrd="0" parTransId="{E56BB469-A120-48DC-9160-9179ABB7E018}" sibTransId="{2E5B0F60-3DA2-4891-9A52-9C2E4B695CC3}"/>
    <dgm:cxn modelId="{C9365861-E509-4753-9C8E-865DE2D2BB77}" type="presOf" srcId="{BA35828A-2490-44A8-B491-9E4349CBA7E1}" destId="{42F210E6-36E6-42C5-BAED-554080443A5D}" srcOrd="0" destOrd="0" presId="urn:microsoft.com/office/officeart/2005/8/layout/hProcess7"/>
    <dgm:cxn modelId="{C3AE3E71-79EC-4678-8F91-8A888215899C}" type="presOf" srcId="{0C9CD7A0-41F4-44C5-B77C-D561BF35DF37}" destId="{8661A1AB-549F-456A-975C-51F6DEE4BB0F}" srcOrd="0" destOrd="2" presId="urn:microsoft.com/office/officeart/2005/8/layout/hProcess7"/>
    <dgm:cxn modelId="{913FFA51-A185-45B8-8988-2D9E3CA5839F}" srcId="{11F9A2BC-7D1C-45A5-9B35-A968AF6F7F7F}" destId="{9C67A2CF-8E7E-4D38-A5E5-DEE4CD9467D4}" srcOrd="0" destOrd="0" parTransId="{B9022EFB-EA0E-4225-857F-68436BFC524A}" sibTransId="{96984D1B-B8DB-4B01-A0F5-72F0825371A2}"/>
    <dgm:cxn modelId="{35AA8473-65FF-4840-ACDB-3A6A34F94EDA}" srcId="{34F6A56D-FAAD-49BD-B457-947C2F3C24EE}" destId="{EAFBC36E-4F03-4435-951E-345945D81BBE}" srcOrd="0" destOrd="0" parTransId="{9D88F105-1133-4BCF-8EC7-DB4A65C3E816}" sibTransId="{BE0D4F2C-DA92-49F2-9B09-37F0B2C85393}"/>
    <dgm:cxn modelId="{D9595B54-6112-4DEC-87C3-40B6C40D16CD}" type="presOf" srcId="{9C67A2CF-8E7E-4D38-A5E5-DEE4CD9467D4}" destId="{B5CDFACC-81FB-4F46-A18B-CC420D4C3F7F}" srcOrd="0" destOrd="0" presId="urn:microsoft.com/office/officeart/2005/8/layout/hProcess7"/>
    <dgm:cxn modelId="{803B5D57-3CD4-4CEF-A2DE-CC5C7DAEFFF5}" srcId="{BA35828A-2490-44A8-B491-9E4349CBA7E1}" destId="{D0251C17-4A38-46FB-A641-E361DD79CAB2}" srcOrd="1" destOrd="0" parTransId="{719DAAE0-AED2-4CC1-A4A0-C89061CDAD65}" sibTransId="{8862124F-8489-4CE0-9D4B-BC795E3E1C74}"/>
    <dgm:cxn modelId="{CFE6D882-680E-46A7-920B-30E11EB8F1D5}" type="presOf" srcId="{BA35828A-2490-44A8-B491-9E4349CBA7E1}" destId="{BE2BA847-E1A3-4DC8-9697-3B00F0D6BF60}" srcOrd="1" destOrd="0" presId="urn:microsoft.com/office/officeart/2005/8/layout/hProcess7"/>
    <dgm:cxn modelId="{87599287-3546-4258-9233-659123D80ED5}" type="presOf" srcId="{1FA4CA2A-F48E-4924-A262-32C65C26AA6D}" destId="{B5CDFACC-81FB-4F46-A18B-CC420D4C3F7F}" srcOrd="0" destOrd="2" presId="urn:microsoft.com/office/officeart/2005/8/layout/hProcess7"/>
    <dgm:cxn modelId="{0B2464A0-9C21-4998-B669-653C97238162}" srcId="{BA35828A-2490-44A8-B491-9E4349CBA7E1}" destId="{4A05C6FD-849B-4A29-9C06-207191C86192}" srcOrd="0" destOrd="0" parTransId="{2B784709-FF2D-48E0-99FB-4D420CD7BF21}" sibTransId="{592FA084-4991-4791-BBC0-0FDC222F3853}"/>
    <dgm:cxn modelId="{A1477AC8-A550-4E96-BEA9-B85CFE968020}" type="presOf" srcId="{F9191B30-0BB5-405C-9F6C-5AFA9FF353F1}" destId="{7CE9E8FD-C0FD-4055-BFEC-623A09245687}" srcOrd="0" destOrd="0" presId="urn:microsoft.com/office/officeart/2005/8/layout/hProcess7"/>
    <dgm:cxn modelId="{61DFD6D2-6791-459A-83EA-944E1A7076C1}" srcId="{F9191B30-0BB5-405C-9F6C-5AFA9FF353F1}" destId="{BA35828A-2490-44A8-B491-9E4349CBA7E1}" srcOrd="0" destOrd="0" parTransId="{7D0BF5F6-37F1-433E-8BD3-BC9A1357C12C}" sibTransId="{C66099E8-7233-413E-A5AE-69F71B9EB52D}"/>
    <dgm:cxn modelId="{BA419CE3-FB25-4E58-A6FA-67CD69181D4A}" type="presOf" srcId="{11F9A2BC-7D1C-45A5-9B35-A968AF6F7F7F}" destId="{F8A3DFC5-AA71-4FA9-B8BC-DDDD7D929118}" srcOrd="1" destOrd="0" presId="urn:microsoft.com/office/officeart/2005/8/layout/hProcess7"/>
    <dgm:cxn modelId="{398A75ED-B0F2-4587-A83C-4698EEEF4647}" type="presOf" srcId="{34F6A56D-FAAD-49BD-B457-947C2F3C24EE}" destId="{87B347F6-2239-44B6-B29B-39FA1806EBA6}" srcOrd="0" destOrd="0" presId="urn:microsoft.com/office/officeart/2005/8/layout/hProcess7"/>
    <dgm:cxn modelId="{663EBCF1-B006-42C0-BAEF-6A69BB9DAEBE}" type="presOf" srcId="{B4E30EFD-6645-4866-BBE7-2153F91FB1DD}" destId="{B5CDFACC-81FB-4F46-A18B-CC420D4C3F7F}" srcOrd="0" destOrd="1" presId="urn:microsoft.com/office/officeart/2005/8/layout/hProcess7"/>
    <dgm:cxn modelId="{480395FB-005A-48C9-A4AA-893E1177F9BD}" srcId="{11F9A2BC-7D1C-45A5-9B35-A968AF6F7F7F}" destId="{B4E30EFD-6645-4866-BBE7-2153F91FB1DD}" srcOrd="1" destOrd="0" parTransId="{0B7230C3-1A09-48FB-B1D8-270866AFD28F}" sibTransId="{1924B510-5A88-4E45-9B61-E5BC22F0A3C7}"/>
    <dgm:cxn modelId="{0598DE34-A2B0-4C15-8DC1-1CF91FF1003E}" type="presParOf" srcId="{7CE9E8FD-C0FD-4055-BFEC-623A09245687}" destId="{889EE0CD-698F-4A95-B978-B098C7CA197F}" srcOrd="0" destOrd="0" presId="urn:microsoft.com/office/officeart/2005/8/layout/hProcess7"/>
    <dgm:cxn modelId="{828B1E60-BD45-4280-AD6F-995F3F02B135}" type="presParOf" srcId="{889EE0CD-698F-4A95-B978-B098C7CA197F}" destId="{42F210E6-36E6-42C5-BAED-554080443A5D}" srcOrd="0" destOrd="0" presId="urn:microsoft.com/office/officeart/2005/8/layout/hProcess7"/>
    <dgm:cxn modelId="{49B48E83-5C19-4F30-9791-8FF38E35ADD2}" type="presParOf" srcId="{889EE0CD-698F-4A95-B978-B098C7CA197F}" destId="{BE2BA847-E1A3-4DC8-9697-3B00F0D6BF60}" srcOrd="1" destOrd="0" presId="urn:microsoft.com/office/officeart/2005/8/layout/hProcess7"/>
    <dgm:cxn modelId="{ECAD961F-BE5D-43C4-92F1-A8A96E4B733A}" type="presParOf" srcId="{889EE0CD-698F-4A95-B978-B098C7CA197F}" destId="{8661A1AB-549F-456A-975C-51F6DEE4BB0F}" srcOrd="2" destOrd="0" presId="urn:microsoft.com/office/officeart/2005/8/layout/hProcess7"/>
    <dgm:cxn modelId="{C03B4F77-421B-4A57-935E-F0EC3E5689CC}" type="presParOf" srcId="{7CE9E8FD-C0FD-4055-BFEC-623A09245687}" destId="{83C28C02-4743-4B34-A62A-7A030369F848}" srcOrd="1" destOrd="0" presId="urn:microsoft.com/office/officeart/2005/8/layout/hProcess7"/>
    <dgm:cxn modelId="{2FD04B66-3FB7-4965-A851-2418BBDF2EDA}" type="presParOf" srcId="{7CE9E8FD-C0FD-4055-BFEC-623A09245687}" destId="{43CCBC43-96BC-43D8-A185-35EAD0D846ED}" srcOrd="2" destOrd="0" presId="urn:microsoft.com/office/officeart/2005/8/layout/hProcess7"/>
    <dgm:cxn modelId="{B65F43BD-A0D6-4D0D-8FFE-2FCF728B94C5}" type="presParOf" srcId="{43CCBC43-96BC-43D8-A185-35EAD0D846ED}" destId="{25E5C692-2C30-4584-8233-16A6B807848F}" srcOrd="0" destOrd="0" presId="urn:microsoft.com/office/officeart/2005/8/layout/hProcess7"/>
    <dgm:cxn modelId="{02EC78AF-6F70-4454-93C0-6490CB788C69}" type="presParOf" srcId="{43CCBC43-96BC-43D8-A185-35EAD0D846ED}" destId="{9C015291-19E1-42E9-BAA4-BD7A8EE5EAF1}" srcOrd="1" destOrd="0" presId="urn:microsoft.com/office/officeart/2005/8/layout/hProcess7"/>
    <dgm:cxn modelId="{5C3FE804-F639-41AD-BF40-2CBACAB774B7}" type="presParOf" srcId="{43CCBC43-96BC-43D8-A185-35EAD0D846ED}" destId="{DBC3943B-C6F9-4D39-9C7F-56A4407396E5}" srcOrd="2" destOrd="0" presId="urn:microsoft.com/office/officeart/2005/8/layout/hProcess7"/>
    <dgm:cxn modelId="{B019257B-3ECB-472F-A631-FB5297633010}" type="presParOf" srcId="{7CE9E8FD-C0FD-4055-BFEC-623A09245687}" destId="{D1D76E47-ECCA-4DBC-9D40-C67EC6D3AFE4}" srcOrd="3" destOrd="0" presId="urn:microsoft.com/office/officeart/2005/8/layout/hProcess7"/>
    <dgm:cxn modelId="{F35479DF-30DD-4010-A749-E26F9FC97739}" type="presParOf" srcId="{7CE9E8FD-C0FD-4055-BFEC-623A09245687}" destId="{A30B654E-CFDD-4449-AB6C-A3CDF1245DF7}" srcOrd="4" destOrd="0" presId="urn:microsoft.com/office/officeart/2005/8/layout/hProcess7"/>
    <dgm:cxn modelId="{9E9CC88B-0011-4C82-A08A-B5B9D3772F5F}" type="presParOf" srcId="{A30B654E-CFDD-4449-AB6C-A3CDF1245DF7}" destId="{C5523DA5-B479-47A1-B50C-D629B46F9696}" srcOrd="0" destOrd="0" presId="urn:microsoft.com/office/officeart/2005/8/layout/hProcess7"/>
    <dgm:cxn modelId="{AB8586AC-397C-4AE3-9E7C-CA1F38BC3CEC}" type="presParOf" srcId="{A30B654E-CFDD-4449-AB6C-A3CDF1245DF7}" destId="{F8A3DFC5-AA71-4FA9-B8BC-DDDD7D929118}" srcOrd="1" destOrd="0" presId="urn:microsoft.com/office/officeart/2005/8/layout/hProcess7"/>
    <dgm:cxn modelId="{15D17193-B99F-40A3-8147-F888AD396143}" type="presParOf" srcId="{A30B654E-CFDD-4449-AB6C-A3CDF1245DF7}" destId="{B5CDFACC-81FB-4F46-A18B-CC420D4C3F7F}" srcOrd="2" destOrd="0" presId="urn:microsoft.com/office/officeart/2005/8/layout/hProcess7"/>
    <dgm:cxn modelId="{FEC9FA4C-6369-4B39-ACBA-3588758B9EBB}" type="presParOf" srcId="{7CE9E8FD-C0FD-4055-BFEC-623A09245687}" destId="{6C1F5C0E-199D-4C62-A2CF-79840972D584}" srcOrd="5" destOrd="0" presId="urn:microsoft.com/office/officeart/2005/8/layout/hProcess7"/>
    <dgm:cxn modelId="{59AAE0A5-19AB-47C2-8D5C-3B18643F54B4}" type="presParOf" srcId="{7CE9E8FD-C0FD-4055-BFEC-623A09245687}" destId="{043B1EB0-ACD3-40A4-939E-064321935E9A}" srcOrd="6" destOrd="0" presId="urn:microsoft.com/office/officeart/2005/8/layout/hProcess7"/>
    <dgm:cxn modelId="{A3B602EA-B1FF-4141-BAD1-2C79D2C92FCC}" type="presParOf" srcId="{043B1EB0-ACD3-40A4-939E-064321935E9A}" destId="{7E02E628-A5D9-4D9C-9640-B649F2AA5B47}" srcOrd="0" destOrd="0" presId="urn:microsoft.com/office/officeart/2005/8/layout/hProcess7"/>
    <dgm:cxn modelId="{75E85BE8-B398-410A-AE58-50058C06EE36}" type="presParOf" srcId="{043B1EB0-ACD3-40A4-939E-064321935E9A}" destId="{257A24EE-05E6-48ED-ADC8-630681BBB474}" srcOrd="1" destOrd="0" presId="urn:microsoft.com/office/officeart/2005/8/layout/hProcess7"/>
    <dgm:cxn modelId="{9987713A-9211-41EC-B446-454801E89116}" type="presParOf" srcId="{043B1EB0-ACD3-40A4-939E-064321935E9A}" destId="{FCB341DB-5483-4479-9E23-2A207C4FBBAA}" srcOrd="2" destOrd="0" presId="urn:microsoft.com/office/officeart/2005/8/layout/hProcess7"/>
    <dgm:cxn modelId="{25367DDD-BBDA-4AB3-9FCF-E782380350DC}" type="presParOf" srcId="{7CE9E8FD-C0FD-4055-BFEC-623A09245687}" destId="{816B0908-B13A-4185-B75E-F9E388380F5B}" srcOrd="7" destOrd="0" presId="urn:microsoft.com/office/officeart/2005/8/layout/hProcess7"/>
    <dgm:cxn modelId="{499E0FAC-3553-47AC-82A6-6D7DBBAFE38C}" type="presParOf" srcId="{7CE9E8FD-C0FD-4055-BFEC-623A09245687}" destId="{1349D7FB-9D41-4F57-B248-21C3F4D7E7A2}" srcOrd="8" destOrd="0" presId="urn:microsoft.com/office/officeart/2005/8/layout/hProcess7"/>
    <dgm:cxn modelId="{D487558B-8AB0-4AED-BC2D-5926ADBE2239}" type="presParOf" srcId="{1349D7FB-9D41-4F57-B248-21C3F4D7E7A2}" destId="{87B347F6-2239-44B6-B29B-39FA1806EBA6}" srcOrd="0" destOrd="0" presId="urn:microsoft.com/office/officeart/2005/8/layout/hProcess7"/>
    <dgm:cxn modelId="{35CCDCA4-AD04-4FCF-97D5-2BFB49A6199E}" type="presParOf" srcId="{1349D7FB-9D41-4F57-B248-21C3F4D7E7A2}" destId="{D8CC75D5-FB66-4F4B-9F07-6C07EC9B28C2}" srcOrd="1" destOrd="0" presId="urn:microsoft.com/office/officeart/2005/8/layout/hProcess7"/>
    <dgm:cxn modelId="{699D3C06-E743-4CE2-B499-9CE152B406C8}" type="presParOf" srcId="{1349D7FB-9D41-4F57-B248-21C3F4D7E7A2}" destId="{55EB3BF1-6187-410E-ADAA-5C0321E891F3}"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B69C9F-3E6A-4AFB-BF05-BB933FBBD3E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D3CC1FD0-93CA-4E94-9E3D-924B714A9ABA}">
      <dgm:prSet phldrT="[Text]"/>
      <dgm:spPr/>
      <dgm:t>
        <a:bodyPr/>
        <a:lstStyle/>
        <a:p>
          <a:r>
            <a:rPr lang="en-US" b="1" dirty="0"/>
            <a:t>EXPLORE / REFLECT</a:t>
          </a:r>
        </a:p>
      </dgm:t>
    </dgm:pt>
    <dgm:pt modelId="{5E4D35F9-D24F-4DCE-89A4-2CE35A0AB14C}" type="parTrans" cxnId="{EABD1FF7-6102-41DB-A1BF-0AB38EACCDF1}">
      <dgm:prSet/>
      <dgm:spPr/>
      <dgm:t>
        <a:bodyPr/>
        <a:lstStyle/>
        <a:p>
          <a:endParaRPr lang="en-US"/>
        </a:p>
      </dgm:t>
    </dgm:pt>
    <dgm:pt modelId="{36514D95-C224-4F1E-B9D4-CC5F0A8956E5}" type="sibTrans" cxnId="{EABD1FF7-6102-41DB-A1BF-0AB38EACCDF1}">
      <dgm:prSet/>
      <dgm:spPr/>
      <dgm:t>
        <a:bodyPr/>
        <a:lstStyle/>
        <a:p>
          <a:endParaRPr lang="en-US"/>
        </a:p>
      </dgm:t>
    </dgm:pt>
    <dgm:pt modelId="{91945712-4F78-47E5-A6C5-4CCD6274B6FB}">
      <dgm:prSet phldrT="[Text]" custT="1"/>
      <dgm:spPr/>
      <dgm:t>
        <a:bodyPr/>
        <a:lstStyle/>
        <a:p>
          <a:r>
            <a:rPr lang="en-US" sz="2000" dirty="0"/>
            <a:t>You’re not sure she needs it. What have you heard about the HPV shot?</a:t>
          </a:r>
        </a:p>
      </dgm:t>
    </dgm:pt>
    <dgm:pt modelId="{68B3FC16-EC1D-40B2-B535-18E0DF067EBF}" type="parTrans" cxnId="{3CBA2BF7-2B43-42D6-954B-1170CB7A4EDE}">
      <dgm:prSet/>
      <dgm:spPr/>
      <dgm:t>
        <a:bodyPr/>
        <a:lstStyle/>
        <a:p>
          <a:endParaRPr lang="en-US"/>
        </a:p>
      </dgm:t>
    </dgm:pt>
    <dgm:pt modelId="{2D80611B-6EDA-4286-BAC9-8F20006C0F36}" type="sibTrans" cxnId="{3CBA2BF7-2B43-42D6-954B-1170CB7A4EDE}">
      <dgm:prSet/>
      <dgm:spPr/>
      <dgm:t>
        <a:bodyPr/>
        <a:lstStyle/>
        <a:p>
          <a:endParaRPr lang="en-US"/>
        </a:p>
      </dgm:t>
    </dgm:pt>
    <dgm:pt modelId="{B59ADA74-5FC2-4775-AE65-C1F47AB9A85B}">
      <dgm:prSet phldrT="[Text]"/>
      <dgm:spPr/>
      <dgm:t>
        <a:bodyPr/>
        <a:lstStyle/>
        <a:p>
          <a:r>
            <a:rPr lang="en-US" b="1" dirty="0"/>
            <a:t>ASK PERMISSION</a:t>
          </a:r>
        </a:p>
      </dgm:t>
    </dgm:pt>
    <dgm:pt modelId="{D4143E4E-4C49-4DE9-AC1E-34AF18751319}" type="parTrans" cxnId="{4A4FC4FB-C22E-45AB-A92F-1994D5E87582}">
      <dgm:prSet/>
      <dgm:spPr/>
      <dgm:t>
        <a:bodyPr/>
        <a:lstStyle/>
        <a:p>
          <a:endParaRPr lang="en-US"/>
        </a:p>
      </dgm:t>
    </dgm:pt>
    <dgm:pt modelId="{833B5A34-1C71-4F77-8EC5-073CAF3ECEB6}" type="sibTrans" cxnId="{4A4FC4FB-C22E-45AB-A92F-1994D5E87582}">
      <dgm:prSet/>
      <dgm:spPr/>
      <dgm:t>
        <a:bodyPr/>
        <a:lstStyle/>
        <a:p>
          <a:endParaRPr lang="en-US"/>
        </a:p>
      </dgm:t>
    </dgm:pt>
    <dgm:pt modelId="{EEA7DDE2-01CF-4018-94CC-A0F9C3F67AB6}">
      <dgm:prSet phldrT="[Text]" custT="1"/>
      <dgm:spPr/>
      <dgm:t>
        <a:bodyPr/>
        <a:lstStyle/>
        <a:p>
          <a:r>
            <a:rPr lang="en-US" sz="2000" dirty="0"/>
            <a:t>Could I share a bit about why we recommend it at this age.?</a:t>
          </a:r>
        </a:p>
      </dgm:t>
    </dgm:pt>
    <dgm:pt modelId="{B80BEB0D-58B3-4121-8088-CBC14CB36F2C}" type="parTrans" cxnId="{31AD6C9D-B63E-4717-A67B-54A08A9D1EC1}">
      <dgm:prSet/>
      <dgm:spPr/>
      <dgm:t>
        <a:bodyPr/>
        <a:lstStyle/>
        <a:p>
          <a:endParaRPr lang="en-US"/>
        </a:p>
      </dgm:t>
    </dgm:pt>
    <dgm:pt modelId="{3EB0BD69-D42A-424A-B11A-4E26DCDDEF6B}" type="sibTrans" cxnId="{31AD6C9D-B63E-4717-A67B-54A08A9D1EC1}">
      <dgm:prSet/>
      <dgm:spPr/>
      <dgm:t>
        <a:bodyPr/>
        <a:lstStyle/>
        <a:p>
          <a:endParaRPr lang="en-US"/>
        </a:p>
      </dgm:t>
    </dgm:pt>
    <dgm:pt modelId="{AD19893B-358E-4C00-AE4F-53D6F429FA19}">
      <dgm:prSet phldrT="[Text]"/>
      <dgm:spPr>
        <a:solidFill>
          <a:schemeClr val="accent6"/>
        </a:solidFill>
        <a:ln>
          <a:solidFill>
            <a:schemeClr val="accent6"/>
          </a:solidFill>
        </a:ln>
      </dgm:spPr>
      <dgm:t>
        <a:bodyPr/>
        <a:lstStyle/>
        <a:p>
          <a:r>
            <a:rPr lang="en-US" b="1" dirty="0"/>
            <a:t>OFFER</a:t>
          </a:r>
        </a:p>
      </dgm:t>
    </dgm:pt>
    <dgm:pt modelId="{5669D412-5AB4-482E-A374-8FAB36E0B159}" type="parTrans" cxnId="{B1DEDF75-4615-4684-830E-C7350C1FEFFC}">
      <dgm:prSet/>
      <dgm:spPr/>
      <dgm:t>
        <a:bodyPr/>
        <a:lstStyle/>
        <a:p>
          <a:endParaRPr lang="en-US"/>
        </a:p>
      </dgm:t>
    </dgm:pt>
    <dgm:pt modelId="{1DC6AC19-DAA1-4801-AD9D-9F500A605349}" type="sibTrans" cxnId="{B1DEDF75-4615-4684-830E-C7350C1FEFFC}">
      <dgm:prSet/>
      <dgm:spPr/>
      <dgm:t>
        <a:bodyPr/>
        <a:lstStyle/>
        <a:p>
          <a:endParaRPr lang="en-US"/>
        </a:p>
      </dgm:t>
    </dgm:pt>
    <dgm:pt modelId="{9503798B-B74B-41EF-906D-16FDE2E04802}">
      <dgm:prSet phldrT="[Text]" custT="1"/>
      <dgm:spPr/>
      <dgm:t>
        <a:bodyPr/>
        <a:lstStyle/>
        <a:p>
          <a:r>
            <a:rPr lang="en-US" sz="2000" dirty="0"/>
            <a:t>Vaccines work best if they’re received well before someone could be exposed, and this one is very effective at preventing several types of cancers. She can get the vaccine when she’s older, but then she would need 3 shots instead of only 2 if she starts now. </a:t>
          </a:r>
        </a:p>
      </dgm:t>
    </dgm:pt>
    <dgm:pt modelId="{A40EA9A2-488E-446A-94A8-5D0886711A75}" type="parTrans" cxnId="{D4D6D050-E75A-4D57-9139-3197B0408677}">
      <dgm:prSet/>
      <dgm:spPr/>
      <dgm:t>
        <a:bodyPr/>
        <a:lstStyle/>
        <a:p>
          <a:endParaRPr lang="en-US"/>
        </a:p>
      </dgm:t>
    </dgm:pt>
    <dgm:pt modelId="{CA5E2D3D-4156-425C-A369-1D5163B9C449}" type="sibTrans" cxnId="{D4D6D050-E75A-4D57-9139-3197B0408677}">
      <dgm:prSet/>
      <dgm:spPr/>
      <dgm:t>
        <a:bodyPr/>
        <a:lstStyle/>
        <a:p>
          <a:endParaRPr lang="en-US"/>
        </a:p>
      </dgm:t>
    </dgm:pt>
    <dgm:pt modelId="{E9543B77-F649-479F-98EA-CD95576582F5}">
      <dgm:prSet phldrT="[Text]"/>
      <dgm:spPr/>
      <dgm:t>
        <a:bodyPr/>
        <a:lstStyle/>
        <a:p>
          <a:r>
            <a:rPr lang="en-US" b="1" dirty="0"/>
            <a:t>EXPLORE</a:t>
          </a:r>
        </a:p>
      </dgm:t>
    </dgm:pt>
    <dgm:pt modelId="{655A4440-E38B-4052-B0C1-E7D417E8E1D3}" type="parTrans" cxnId="{8D0288E4-B769-42B6-968A-69754E2814D9}">
      <dgm:prSet/>
      <dgm:spPr/>
      <dgm:t>
        <a:bodyPr/>
        <a:lstStyle/>
        <a:p>
          <a:endParaRPr lang="en-US"/>
        </a:p>
      </dgm:t>
    </dgm:pt>
    <dgm:pt modelId="{3FC1E5DA-45DA-42FF-B777-11FC34A15F24}" type="sibTrans" cxnId="{8D0288E4-B769-42B6-968A-69754E2814D9}">
      <dgm:prSet/>
      <dgm:spPr/>
      <dgm:t>
        <a:bodyPr/>
        <a:lstStyle/>
        <a:p>
          <a:endParaRPr lang="en-US"/>
        </a:p>
      </dgm:t>
    </dgm:pt>
    <dgm:pt modelId="{30A27071-C7AD-4FA6-A17A-0185079FA62E}">
      <dgm:prSet phldrT="[Text]" custT="1"/>
      <dgm:spPr/>
      <dgm:t>
        <a:bodyPr/>
        <a:lstStyle/>
        <a:p>
          <a:r>
            <a:rPr lang="en-US" sz="2000" b="0" dirty="0"/>
            <a:t>Does that information help? We do recommend it at this visit for the greatest protection, and you are of course welcome to think more about it. </a:t>
          </a:r>
        </a:p>
      </dgm:t>
    </dgm:pt>
    <dgm:pt modelId="{AC3BF81B-3C30-488D-A2F9-AACA95A17642}" type="parTrans" cxnId="{DCBDB1DA-B834-4305-90C8-09FA6E627316}">
      <dgm:prSet/>
      <dgm:spPr/>
      <dgm:t>
        <a:bodyPr/>
        <a:lstStyle/>
        <a:p>
          <a:endParaRPr lang="en-US"/>
        </a:p>
      </dgm:t>
    </dgm:pt>
    <dgm:pt modelId="{1BC693FC-44E9-4389-8E8A-C53F7D981518}" type="sibTrans" cxnId="{DCBDB1DA-B834-4305-90C8-09FA6E627316}">
      <dgm:prSet/>
      <dgm:spPr/>
      <dgm:t>
        <a:bodyPr/>
        <a:lstStyle/>
        <a:p>
          <a:endParaRPr lang="en-US"/>
        </a:p>
      </dgm:t>
    </dgm:pt>
    <dgm:pt modelId="{515C5E01-FA00-40FA-A2FA-4110BF70CE3B}" type="pres">
      <dgm:prSet presAssocID="{7BB69C9F-3E6A-4AFB-BF05-BB933FBBD3EA}" presName="linearFlow" presStyleCnt="0">
        <dgm:presLayoutVars>
          <dgm:dir/>
          <dgm:animLvl val="lvl"/>
          <dgm:resizeHandles val="exact"/>
        </dgm:presLayoutVars>
      </dgm:prSet>
      <dgm:spPr/>
    </dgm:pt>
    <dgm:pt modelId="{103858FD-1AF1-4DF0-BE2F-02941A71059D}" type="pres">
      <dgm:prSet presAssocID="{D3CC1FD0-93CA-4E94-9E3D-924B714A9ABA}" presName="composite" presStyleCnt="0"/>
      <dgm:spPr/>
    </dgm:pt>
    <dgm:pt modelId="{3273B221-3BD9-45D3-A8B9-1DD613FC2663}" type="pres">
      <dgm:prSet presAssocID="{D3CC1FD0-93CA-4E94-9E3D-924B714A9ABA}" presName="parentText" presStyleLbl="alignNode1" presStyleIdx="0" presStyleCnt="4">
        <dgm:presLayoutVars>
          <dgm:chMax val="1"/>
          <dgm:bulletEnabled val="1"/>
        </dgm:presLayoutVars>
      </dgm:prSet>
      <dgm:spPr/>
    </dgm:pt>
    <dgm:pt modelId="{82ACA47F-99DC-4D86-9609-109E8F9A505E}" type="pres">
      <dgm:prSet presAssocID="{D3CC1FD0-93CA-4E94-9E3D-924B714A9ABA}" presName="descendantText" presStyleLbl="alignAcc1" presStyleIdx="0" presStyleCnt="4">
        <dgm:presLayoutVars>
          <dgm:bulletEnabled val="1"/>
        </dgm:presLayoutVars>
      </dgm:prSet>
      <dgm:spPr/>
    </dgm:pt>
    <dgm:pt modelId="{D42C28B5-3FE6-44C9-B00D-D2C789EEC947}" type="pres">
      <dgm:prSet presAssocID="{36514D95-C224-4F1E-B9D4-CC5F0A8956E5}" presName="sp" presStyleCnt="0"/>
      <dgm:spPr/>
    </dgm:pt>
    <dgm:pt modelId="{54634689-AC41-4DAB-9A48-F18B580AE707}" type="pres">
      <dgm:prSet presAssocID="{B59ADA74-5FC2-4775-AE65-C1F47AB9A85B}" presName="composite" presStyleCnt="0"/>
      <dgm:spPr/>
    </dgm:pt>
    <dgm:pt modelId="{1C4977BE-489A-4703-AD97-980F7CD78521}" type="pres">
      <dgm:prSet presAssocID="{B59ADA74-5FC2-4775-AE65-C1F47AB9A85B}" presName="parentText" presStyleLbl="alignNode1" presStyleIdx="1" presStyleCnt="4">
        <dgm:presLayoutVars>
          <dgm:chMax val="1"/>
          <dgm:bulletEnabled val="1"/>
        </dgm:presLayoutVars>
      </dgm:prSet>
      <dgm:spPr/>
    </dgm:pt>
    <dgm:pt modelId="{3590732B-E07F-44A2-8C3C-602913CF85FF}" type="pres">
      <dgm:prSet presAssocID="{B59ADA74-5FC2-4775-AE65-C1F47AB9A85B}" presName="descendantText" presStyleLbl="alignAcc1" presStyleIdx="1" presStyleCnt="4">
        <dgm:presLayoutVars>
          <dgm:bulletEnabled val="1"/>
        </dgm:presLayoutVars>
      </dgm:prSet>
      <dgm:spPr/>
    </dgm:pt>
    <dgm:pt modelId="{49CDA858-6F43-4385-807B-1E1DEE99699E}" type="pres">
      <dgm:prSet presAssocID="{833B5A34-1C71-4F77-8EC5-073CAF3ECEB6}" presName="sp" presStyleCnt="0"/>
      <dgm:spPr/>
    </dgm:pt>
    <dgm:pt modelId="{1E7368AB-CB98-4CA4-BD70-B34C5C694D65}" type="pres">
      <dgm:prSet presAssocID="{AD19893B-358E-4C00-AE4F-53D6F429FA19}" presName="composite" presStyleCnt="0"/>
      <dgm:spPr/>
    </dgm:pt>
    <dgm:pt modelId="{4FCFA0EB-6CBD-44A1-9810-247EA402504B}" type="pres">
      <dgm:prSet presAssocID="{AD19893B-358E-4C00-AE4F-53D6F429FA19}" presName="parentText" presStyleLbl="alignNode1" presStyleIdx="2" presStyleCnt="4">
        <dgm:presLayoutVars>
          <dgm:chMax val="1"/>
          <dgm:bulletEnabled val="1"/>
        </dgm:presLayoutVars>
      </dgm:prSet>
      <dgm:spPr/>
    </dgm:pt>
    <dgm:pt modelId="{8A54CC81-DC84-4ED8-A56F-E0D9EE19F83E}" type="pres">
      <dgm:prSet presAssocID="{AD19893B-358E-4C00-AE4F-53D6F429FA19}" presName="descendantText" presStyleLbl="alignAcc1" presStyleIdx="2" presStyleCnt="4" custScaleY="160288">
        <dgm:presLayoutVars>
          <dgm:bulletEnabled val="1"/>
        </dgm:presLayoutVars>
      </dgm:prSet>
      <dgm:spPr/>
    </dgm:pt>
    <dgm:pt modelId="{C7C58AB0-B124-4514-B0CA-744D61705174}" type="pres">
      <dgm:prSet presAssocID="{1DC6AC19-DAA1-4801-AD9D-9F500A605349}" presName="sp" presStyleCnt="0"/>
      <dgm:spPr/>
    </dgm:pt>
    <dgm:pt modelId="{58D75656-468D-42E9-9FF2-E45F5983D62C}" type="pres">
      <dgm:prSet presAssocID="{E9543B77-F649-479F-98EA-CD95576582F5}" presName="composite" presStyleCnt="0"/>
      <dgm:spPr/>
    </dgm:pt>
    <dgm:pt modelId="{00304112-BA50-43E4-8222-DA526AEBE2A0}" type="pres">
      <dgm:prSet presAssocID="{E9543B77-F649-479F-98EA-CD95576582F5}" presName="parentText" presStyleLbl="alignNode1" presStyleIdx="3" presStyleCnt="4">
        <dgm:presLayoutVars>
          <dgm:chMax val="1"/>
          <dgm:bulletEnabled val="1"/>
        </dgm:presLayoutVars>
      </dgm:prSet>
      <dgm:spPr/>
    </dgm:pt>
    <dgm:pt modelId="{96F29EB0-837A-4EAB-85E6-148460355183}" type="pres">
      <dgm:prSet presAssocID="{E9543B77-F649-479F-98EA-CD95576582F5}" presName="descendantText" presStyleLbl="alignAcc1" presStyleIdx="3" presStyleCnt="4">
        <dgm:presLayoutVars>
          <dgm:bulletEnabled val="1"/>
        </dgm:presLayoutVars>
      </dgm:prSet>
      <dgm:spPr/>
    </dgm:pt>
  </dgm:ptLst>
  <dgm:cxnLst>
    <dgm:cxn modelId="{B5E09418-C152-4B1B-84F6-552891B434D2}" type="presOf" srcId="{9503798B-B74B-41EF-906D-16FDE2E04802}" destId="{8A54CC81-DC84-4ED8-A56F-E0D9EE19F83E}" srcOrd="0" destOrd="0" presId="urn:microsoft.com/office/officeart/2005/8/layout/chevron2"/>
    <dgm:cxn modelId="{0245671A-D1A6-46C6-9647-8F04306AED42}" type="presOf" srcId="{AD19893B-358E-4C00-AE4F-53D6F429FA19}" destId="{4FCFA0EB-6CBD-44A1-9810-247EA402504B}" srcOrd="0" destOrd="0" presId="urn:microsoft.com/office/officeart/2005/8/layout/chevron2"/>
    <dgm:cxn modelId="{93BBD825-4F95-4469-98EB-5A5179CC9904}" type="presOf" srcId="{91945712-4F78-47E5-A6C5-4CCD6274B6FB}" destId="{82ACA47F-99DC-4D86-9609-109E8F9A505E}" srcOrd="0" destOrd="0" presId="urn:microsoft.com/office/officeart/2005/8/layout/chevron2"/>
    <dgm:cxn modelId="{CE1F3729-E1EB-4FB2-8092-0C2634758358}" type="presOf" srcId="{7BB69C9F-3E6A-4AFB-BF05-BB933FBBD3EA}" destId="{515C5E01-FA00-40FA-A2FA-4110BF70CE3B}" srcOrd="0" destOrd="0" presId="urn:microsoft.com/office/officeart/2005/8/layout/chevron2"/>
    <dgm:cxn modelId="{DD8D5E41-144F-43DF-AFD7-B2C63655442A}" type="presOf" srcId="{30A27071-C7AD-4FA6-A17A-0185079FA62E}" destId="{96F29EB0-837A-4EAB-85E6-148460355183}" srcOrd="0" destOrd="0" presId="urn:microsoft.com/office/officeart/2005/8/layout/chevron2"/>
    <dgm:cxn modelId="{D4D6D050-E75A-4D57-9139-3197B0408677}" srcId="{AD19893B-358E-4C00-AE4F-53D6F429FA19}" destId="{9503798B-B74B-41EF-906D-16FDE2E04802}" srcOrd="0" destOrd="0" parTransId="{A40EA9A2-488E-446A-94A8-5D0886711A75}" sibTransId="{CA5E2D3D-4156-425C-A369-1D5163B9C449}"/>
    <dgm:cxn modelId="{B1DEDF75-4615-4684-830E-C7350C1FEFFC}" srcId="{7BB69C9F-3E6A-4AFB-BF05-BB933FBBD3EA}" destId="{AD19893B-358E-4C00-AE4F-53D6F429FA19}" srcOrd="2" destOrd="0" parTransId="{5669D412-5AB4-482E-A374-8FAB36E0B159}" sibTransId="{1DC6AC19-DAA1-4801-AD9D-9F500A605349}"/>
    <dgm:cxn modelId="{C383DE56-4085-4F37-A83C-8DF3E875ED57}" type="presOf" srcId="{B59ADA74-5FC2-4775-AE65-C1F47AB9A85B}" destId="{1C4977BE-489A-4703-AD97-980F7CD78521}" srcOrd="0" destOrd="0" presId="urn:microsoft.com/office/officeart/2005/8/layout/chevron2"/>
    <dgm:cxn modelId="{F3066E94-4865-43FA-B34D-E2143446D023}" type="presOf" srcId="{E9543B77-F649-479F-98EA-CD95576582F5}" destId="{00304112-BA50-43E4-8222-DA526AEBE2A0}" srcOrd="0" destOrd="0" presId="urn:microsoft.com/office/officeart/2005/8/layout/chevron2"/>
    <dgm:cxn modelId="{31AD6C9D-B63E-4717-A67B-54A08A9D1EC1}" srcId="{B59ADA74-5FC2-4775-AE65-C1F47AB9A85B}" destId="{EEA7DDE2-01CF-4018-94CC-A0F9C3F67AB6}" srcOrd="0" destOrd="0" parTransId="{B80BEB0D-58B3-4121-8088-CBC14CB36F2C}" sibTransId="{3EB0BD69-D42A-424A-B11A-4E26DCDDEF6B}"/>
    <dgm:cxn modelId="{E4ED95AA-C578-4053-9415-EBD882EECC0F}" type="presOf" srcId="{D3CC1FD0-93CA-4E94-9E3D-924B714A9ABA}" destId="{3273B221-3BD9-45D3-A8B9-1DD613FC2663}" srcOrd="0" destOrd="0" presId="urn:microsoft.com/office/officeart/2005/8/layout/chevron2"/>
    <dgm:cxn modelId="{DCBDB1DA-B834-4305-90C8-09FA6E627316}" srcId="{E9543B77-F649-479F-98EA-CD95576582F5}" destId="{30A27071-C7AD-4FA6-A17A-0185079FA62E}" srcOrd="0" destOrd="0" parTransId="{AC3BF81B-3C30-488D-A2F9-AACA95A17642}" sibTransId="{1BC693FC-44E9-4389-8E8A-C53F7D981518}"/>
    <dgm:cxn modelId="{8D0288E4-B769-42B6-968A-69754E2814D9}" srcId="{7BB69C9F-3E6A-4AFB-BF05-BB933FBBD3EA}" destId="{E9543B77-F649-479F-98EA-CD95576582F5}" srcOrd="3" destOrd="0" parTransId="{655A4440-E38B-4052-B0C1-E7D417E8E1D3}" sibTransId="{3FC1E5DA-45DA-42FF-B777-11FC34A15F24}"/>
    <dgm:cxn modelId="{F88174ED-EF4C-4584-9BDB-BC4A172AF8DA}" type="presOf" srcId="{EEA7DDE2-01CF-4018-94CC-A0F9C3F67AB6}" destId="{3590732B-E07F-44A2-8C3C-602913CF85FF}" srcOrd="0" destOrd="0" presId="urn:microsoft.com/office/officeart/2005/8/layout/chevron2"/>
    <dgm:cxn modelId="{EABD1FF7-6102-41DB-A1BF-0AB38EACCDF1}" srcId="{7BB69C9F-3E6A-4AFB-BF05-BB933FBBD3EA}" destId="{D3CC1FD0-93CA-4E94-9E3D-924B714A9ABA}" srcOrd="0" destOrd="0" parTransId="{5E4D35F9-D24F-4DCE-89A4-2CE35A0AB14C}" sibTransId="{36514D95-C224-4F1E-B9D4-CC5F0A8956E5}"/>
    <dgm:cxn modelId="{3CBA2BF7-2B43-42D6-954B-1170CB7A4EDE}" srcId="{D3CC1FD0-93CA-4E94-9E3D-924B714A9ABA}" destId="{91945712-4F78-47E5-A6C5-4CCD6274B6FB}" srcOrd="0" destOrd="0" parTransId="{68B3FC16-EC1D-40B2-B535-18E0DF067EBF}" sibTransId="{2D80611B-6EDA-4286-BAC9-8F20006C0F36}"/>
    <dgm:cxn modelId="{4A4FC4FB-C22E-45AB-A92F-1994D5E87582}" srcId="{7BB69C9F-3E6A-4AFB-BF05-BB933FBBD3EA}" destId="{B59ADA74-5FC2-4775-AE65-C1F47AB9A85B}" srcOrd="1" destOrd="0" parTransId="{D4143E4E-4C49-4DE9-AC1E-34AF18751319}" sibTransId="{833B5A34-1C71-4F77-8EC5-073CAF3ECEB6}"/>
    <dgm:cxn modelId="{CE727E0A-0B4E-4705-8583-538E8132CE08}" type="presParOf" srcId="{515C5E01-FA00-40FA-A2FA-4110BF70CE3B}" destId="{103858FD-1AF1-4DF0-BE2F-02941A71059D}" srcOrd="0" destOrd="0" presId="urn:microsoft.com/office/officeart/2005/8/layout/chevron2"/>
    <dgm:cxn modelId="{169BD131-381D-4CD1-8CC0-FE313B308A97}" type="presParOf" srcId="{103858FD-1AF1-4DF0-BE2F-02941A71059D}" destId="{3273B221-3BD9-45D3-A8B9-1DD613FC2663}" srcOrd="0" destOrd="0" presId="urn:microsoft.com/office/officeart/2005/8/layout/chevron2"/>
    <dgm:cxn modelId="{EF009454-EECF-48EC-A3D1-8DBA48BD9C7E}" type="presParOf" srcId="{103858FD-1AF1-4DF0-BE2F-02941A71059D}" destId="{82ACA47F-99DC-4D86-9609-109E8F9A505E}" srcOrd="1" destOrd="0" presId="urn:microsoft.com/office/officeart/2005/8/layout/chevron2"/>
    <dgm:cxn modelId="{8EA8FECD-3111-454E-B87C-3D55C2F6D45F}" type="presParOf" srcId="{515C5E01-FA00-40FA-A2FA-4110BF70CE3B}" destId="{D42C28B5-3FE6-44C9-B00D-D2C789EEC947}" srcOrd="1" destOrd="0" presId="urn:microsoft.com/office/officeart/2005/8/layout/chevron2"/>
    <dgm:cxn modelId="{66993026-CA96-43B5-89C4-758DC5994797}" type="presParOf" srcId="{515C5E01-FA00-40FA-A2FA-4110BF70CE3B}" destId="{54634689-AC41-4DAB-9A48-F18B580AE707}" srcOrd="2" destOrd="0" presId="urn:microsoft.com/office/officeart/2005/8/layout/chevron2"/>
    <dgm:cxn modelId="{7A2936E4-51F5-4071-9DCA-238598B3FC50}" type="presParOf" srcId="{54634689-AC41-4DAB-9A48-F18B580AE707}" destId="{1C4977BE-489A-4703-AD97-980F7CD78521}" srcOrd="0" destOrd="0" presId="urn:microsoft.com/office/officeart/2005/8/layout/chevron2"/>
    <dgm:cxn modelId="{69FFF08F-65BC-47B3-88D0-3728A4D7BDCE}" type="presParOf" srcId="{54634689-AC41-4DAB-9A48-F18B580AE707}" destId="{3590732B-E07F-44A2-8C3C-602913CF85FF}" srcOrd="1" destOrd="0" presId="urn:microsoft.com/office/officeart/2005/8/layout/chevron2"/>
    <dgm:cxn modelId="{84407221-B0F8-42C2-A314-E17240614ED0}" type="presParOf" srcId="{515C5E01-FA00-40FA-A2FA-4110BF70CE3B}" destId="{49CDA858-6F43-4385-807B-1E1DEE99699E}" srcOrd="3" destOrd="0" presId="urn:microsoft.com/office/officeart/2005/8/layout/chevron2"/>
    <dgm:cxn modelId="{F5B8D225-715B-43AD-BB56-4CC1C139BE6D}" type="presParOf" srcId="{515C5E01-FA00-40FA-A2FA-4110BF70CE3B}" destId="{1E7368AB-CB98-4CA4-BD70-B34C5C694D65}" srcOrd="4" destOrd="0" presId="urn:microsoft.com/office/officeart/2005/8/layout/chevron2"/>
    <dgm:cxn modelId="{C6775983-2D16-4E48-81C0-F982A49F6E9E}" type="presParOf" srcId="{1E7368AB-CB98-4CA4-BD70-B34C5C694D65}" destId="{4FCFA0EB-6CBD-44A1-9810-247EA402504B}" srcOrd="0" destOrd="0" presId="urn:microsoft.com/office/officeart/2005/8/layout/chevron2"/>
    <dgm:cxn modelId="{19A9ACB4-E1CE-4CF3-BF41-54FA33EB1718}" type="presParOf" srcId="{1E7368AB-CB98-4CA4-BD70-B34C5C694D65}" destId="{8A54CC81-DC84-4ED8-A56F-E0D9EE19F83E}" srcOrd="1" destOrd="0" presId="urn:microsoft.com/office/officeart/2005/8/layout/chevron2"/>
    <dgm:cxn modelId="{4AC1ADF6-6184-44D1-8376-DBB34BD8F035}" type="presParOf" srcId="{515C5E01-FA00-40FA-A2FA-4110BF70CE3B}" destId="{C7C58AB0-B124-4514-B0CA-744D61705174}" srcOrd="5" destOrd="0" presId="urn:microsoft.com/office/officeart/2005/8/layout/chevron2"/>
    <dgm:cxn modelId="{DAAEAA3E-213F-4909-AD7D-C5B8A5D2A80C}" type="presParOf" srcId="{515C5E01-FA00-40FA-A2FA-4110BF70CE3B}" destId="{58D75656-468D-42E9-9FF2-E45F5983D62C}" srcOrd="6" destOrd="0" presId="urn:microsoft.com/office/officeart/2005/8/layout/chevron2"/>
    <dgm:cxn modelId="{8F15DED5-65C3-48AC-90BD-070BA0E9DEE2}" type="presParOf" srcId="{58D75656-468D-42E9-9FF2-E45F5983D62C}" destId="{00304112-BA50-43E4-8222-DA526AEBE2A0}" srcOrd="0" destOrd="0" presId="urn:microsoft.com/office/officeart/2005/8/layout/chevron2"/>
    <dgm:cxn modelId="{6421A929-7E20-4A67-8304-52652DFAA01F}" type="presParOf" srcId="{58D75656-468D-42E9-9FF2-E45F5983D62C}" destId="{96F29EB0-837A-4EAB-85E6-14846035518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C05F6-5B23-4586-B3B0-2B940329C701}">
      <dsp:nvSpPr>
        <dsp:cNvPr id="0" name=""/>
        <dsp:cNvSpPr/>
      </dsp:nvSpPr>
      <dsp:spPr>
        <a:xfrm>
          <a:off x="60629" y="52037"/>
          <a:ext cx="1343844" cy="1343844"/>
        </a:xfrm>
        <a:prstGeom prst="homePlat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3CC2B-BD51-43AA-BA44-374AB33579AA}">
      <dsp:nvSpPr>
        <dsp:cNvPr id="0" name=""/>
        <dsp:cNvSpPr/>
      </dsp:nvSpPr>
      <dsp:spPr>
        <a:xfrm>
          <a:off x="498135" y="746669"/>
          <a:ext cx="468833" cy="2417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755650">
            <a:lnSpc>
              <a:spcPct val="90000"/>
            </a:lnSpc>
            <a:spcBef>
              <a:spcPct val="0"/>
            </a:spcBef>
            <a:spcAft>
              <a:spcPct val="35000"/>
            </a:spcAft>
            <a:buNone/>
          </a:pPr>
          <a:endParaRPr lang="en-US" sz="1700" kern="1200" dirty="0"/>
        </a:p>
      </dsp:txBody>
      <dsp:txXfrm>
        <a:off x="498135" y="746669"/>
        <a:ext cx="468833" cy="241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C05F6-5B23-4586-B3B0-2B940329C701}">
      <dsp:nvSpPr>
        <dsp:cNvPr id="0" name=""/>
        <dsp:cNvSpPr/>
      </dsp:nvSpPr>
      <dsp:spPr>
        <a:xfrm>
          <a:off x="60629" y="52037"/>
          <a:ext cx="1343844" cy="1343844"/>
        </a:xfrm>
        <a:prstGeom prst="homePlat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3CC2B-BD51-43AA-BA44-374AB33579AA}">
      <dsp:nvSpPr>
        <dsp:cNvPr id="0" name=""/>
        <dsp:cNvSpPr/>
      </dsp:nvSpPr>
      <dsp:spPr>
        <a:xfrm>
          <a:off x="498135" y="746669"/>
          <a:ext cx="468833" cy="2417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755650">
            <a:lnSpc>
              <a:spcPct val="90000"/>
            </a:lnSpc>
            <a:spcBef>
              <a:spcPct val="0"/>
            </a:spcBef>
            <a:spcAft>
              <a:spcPct val="35000"/>
            </a:spcAft>
            <a:buNone/>
          </a:pPr>
          <a:endParaRPr lang="en-US" sz="1700" kern="1200" dirty="0"/>
        </a:p>
      </dsp:txBody>
      <dsp:txXfrm>
        <a:off x="498135" y="746669"/>
        <a:ext cx="468833" cy="241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C05F6-5B23-4586-B3B0-2B940329C701}">
      <dsp:nvSpPr>
        <dsp:cNvPr id="0" name=""/>
        <dsp:cNvSpPr/>
      </dsp:nvSpPr>
      <dsp:spPr>
        <a:xfrm>
          <a:off x="60629" y="52037"/>
          <a:ext cx="1343844" cy="1343844"/>
        </a:xfrm>
        <a:prstGeom prst="homePlat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B3CC2B-BD51-43AA-BA44-374AB33579AA}">
      <dsp:nvSpPr>
        <dsp:cNvPr id="0" name=""/>
        <dsp:cNvSpPr/>
      </dsp:nvSpPr>
      <dsp:spPr>
        <a:xfrm>
          <a:off x="498135" y="746669"/>
          <a:ext cx="468833" cy="2417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755650">
            <a:lnSpc>
              <a:spcPct val="90000"/>
            </a:lnSpc>
            <a:spcBef>
              <a:spcPct val="0"/>
            </a:spcBef>
            <a:spcAft>
              <a:spcPct val="35000"/>
            </a:spcAft>
            <a:buNone/>
          </a:pPr>
          <a:endParaRPr lang="en-US" sz="1700" kern="1200" dirty="0"/>
        </a:p>
      </dsp:txBody>
      <dsp:txXfrm>
        <a:off x="498135" y="746669"/>
        <a:ext cx="468833" cy="241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97F9-AC03-4EC7-ADF4-37DF3D27A1AE}">
      <dsp:nvSpPr>
        <dsp:cNvPr id="0" name=""/>
        <dsp:cNvSpPr/>
      </dsp:nvSpPr>
      <dsp:spPr>
        <a:xfrm>
          <a:off x="-5432500" y="-831831"/>
          <a:ext cx="6468495" cy="6468495"/>
        </a:xfrm>
        <a:prstGeom prst="blockArc">
          <a:avLst>
            <a:gd name="adj1" fmla="val 18900000"/>
            <a:gd name="adj2" fmla="val 2700000"/>
            <a:gd name="adj3" fmla="val 33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73787-4FB1-455D-8580-C13DEEFA8388}">
      <dsp:nvSpPr>
        <dsp:cNvPr id="0" name=""/>
        <dsp:cNvSpPr/>
      </dsp:nvSpPr>
      <dsp:spPr>
        <a:xfrm>
          <a:off x="452995" y="300205"/>
          <a:ext cx="6249217" cy="60079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8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Partnership	</a:t>
          </a:r>
        </a:p>
      </dsp:txBody>
      <dsp:txXfrm>
        <a:off x="452995" y="300205"/>
        <a:ext cx="6249217" cy="600796"/>
      </dsp:txXfrm>
    </dsp:sp>
    <dsp:sp modelId="{4D5C770B-E595-47C1-9EEE-20EF273910A2}">
      <dsp:nvSpPr>
        <dsp:cNvPr id="0" name=""/>
        <dsp:cNvSpPr/>
      </dsp:nvSpPr>
      <dsp:spPr>
        <a:xfrm>
          <a:off x="77497" y="225106"/>
          <a:ext cx="750995" cy="75099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EC7BB-93BC-42B3-8BD4-5D9491A2D373}">
      <dsp:nvSpPr>
        <dsp:cNvPr id="0" name=""/>
        <dsp:cNvSpPr/>
      </dsp:nvSpPr>
      <dsp:spPr>
        <a:xfrm>
          <a:off x="883508" y="1201112"/>
          <a:ext cx="5818704" cy="6007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8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Acceptance</a:t>
          </a:r>
        </a:p>
      </dsp:txBody>
      <dsp:txXfrm>
        <a:off x="883508" y="1201112"/>
        <a:ext cx="5818704" cy="600796"/>
      </dsp:txXfrm>
    </dsp:sp>
    <dsp:sp modelId="{54CE851C-0826-4B73-9B1C-48CE10B1CEB7}">
      <dsp:nvSpPr>
        <dsp:cNvPr id="0" name=""/>
        <dsp:cNvSpPr/>
      </dsp:nvSpPr>
      <dsp:spPr>
        <a:xfrm>
          <a:off x="508011" y="1126012"/>
          <a:ext cx="750995" cy="7509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49DEF-188E-47E8-9334-8B5EA02FE721}">
      <dsp:nvSpPr>
        <dsp:cNvPr id="0" name=""/>
        <dsp:cNvSpPr/>
      </dsp:nvSpPr>
      <dsp:spPr>
        <a:xfrm>
          <a:off x="1015641" y="2102018"/>
          <a:ext cx="5686571" cy="600796"/>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8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Compassion</a:t>
          </a:r>
        </a:p>
      </dsp:txBody>
      <dsp:txXfrm>
        <a:off x="1015641" y="2102018"/>
        <a:ext cx="5686571" cy="600796"/>
      </dsp:txXfrm>
    </dsp:sp>
    <dsp:sp modelId="{5FDC477E-9C8A-442C-B795-FE0777ED2C2A}">
      <dsp:nvSpPr>
        <dsp:cNvPr id="0" name=""/>
        <dsp:cNvSpPr/>
      </dsp:nvSpPr>
      <dsp:spPr>
        <a:xfrm>
          <a:off x="640143" y="2026918"/>
          <a:ext cx="750995" cy="750995"/>
        </a:xfrm>
        <a:prstGeom prst="ellipse">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BA69115D-27A9-4CCE-8D48-375A903EF53A}">
      <dsp:nvSpPr>
        <dsp:cNvPr id="0" name=""/>
        <dsp:cNvSpPr/>
      </dsp:nvSpPr>
      <dsp:spPr>
        <a:xfrm>
          <a:off x="883508" y="3002924"/>
          <a:ext cx="5818704" cy="6007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8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Empowerment</a:t>
          </a:r>
        </a:p>
      </dsp:txBody>
      <dsp:txXfrm>
        <a:off x="883508" y="3002924"/>
        <a:ext cx="5818704" cy="600796"/>
      </dsp:txXfrm>
    </dsp:sp>
    <dsp:sp modelId="{129211AA-80B0-4AE1-AC0C-4B25AC12C050}">
      <dsp:nvSpPr>
        <dsp:cNvPr id="0" name=""/>
        <dsp:cNvSpPr/>
      </dsp:nvSpPr>
      <dsp:spPr>
        <a:xfrm>
          <a:off x="508011" y="2927824"/>
          <a:ext cx="750995" cy="75099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2047A-CBC9-4026-B665-C094B50DC42F}">
      <dsp:nvSpPr>
        <dsp:cNvPr id="0" name=""/>
        <dsp:cNvSpPr/>
      </dsp:nvSpPr>
      <dsp:spPr>
        <a:xfrm>
          <a:off x="452995" y="3903830"/>
          <a:ext cx="6249217" cy="60079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8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Context</a:t>
          </a:r>
        </a:p>
      </dsp:txBody>
      <dsp:txXfrm>
        <a:off x="452995" y="3903830"/>
        <a:ext cx="6249217" cy="600796"/>
      </dsp:txXfrm>
    </dsp:sp>
    <dsp:sp modelId="{E43CFB30-820A-432E-B902-A556602CB907}">
      <dsp:nvSpPr>
        <dsp:cNvPr id="0" name=""/>
        <dsp:cNvSpPr/>
      </dsp:nvSpPr>
      <dsp:spPr>
        <a:xfrm>
          <a:off x="77497" y="3828731"/>
          <a:ext cx="750995" cy="750995"/>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90A0B-9002-44BE-ADC9-C2045BF73EA7}">
      <dsp:nvSpPr>
        <dsp:cNvPr id="0" name=""/>
        <dsp:cNvSpPr/>
      </dsp:nvSpPr>
      <dsp:spPr>
        <a:xfrm>
          <a:off x="355109" y="1688"/>
          <a:ext cx="3006324" cy="18037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Debating</a:t>
          </a:r>
        </a:p>
      </dsp:txBody>
      <dsp:txXfrm>
        <a:off x="355109" y="1688"/>
        <a:ext cx="3006324" cy="1803794"/>
      </dsp:txXfrm>
    </dsp:sp>
    <dsp:sp modelId="{C7FB1787-16E4-44E6-8EC4-F292517A2578}">
      <dsp:nvSpPr>
        <dsp:cNvPr id="0" name=""/>
        <dsp:cNvSpPr/>
      </dsp:nvSpPr>
      <dsp:spPr>
        <a:xfrm>
          <a:off x="3662066" y="1688"/>
          <a:ext cx="3006324" cy="18037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Judging</a:t>
          </a:r>
        </a:p>
      </dsp:txBody>
      <dsp:txXfrm>
        <a:off x="3662066" y="1688"/>
        <a:ext cx="3006324" cy="1803794"/>
      </dsp:txXfrm>
    </dsp:sp>
    <dsp:sp modelId="{2D827BC0-535F-41A6-95E0-7428F94FF47E}">
      <dsp:nvSpPr>
        <dsp:cNvPr id="0" name=""/>
        <dsp:cNvSpPr/>
      </dsp:nvSpPr>
      <dsp:spPr>
        <a:xfrm>
          <a:off x="6969023" y="1688"/>
          <a:ext cx="3006324" cy="180379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Dumping information</a:t>
          </a:r>
        </a:p>
      </dsp:txBody>
      <dsp:txXfrm>
        <a:off x="6969023" y="1688"/>
        <a:ext cx="3006324" cy="1803794"/>
      </dsp:txXfrm>
    </dsp:sp>
    <dsp:sp modelId="{4A2BE8D3-B95D-4F64-A2C5-2B9872A00032}">
      <dsp:nvSpPr>
        <dsp:cNvPr id="0" name=""/>
        <dsp:cNvSpPr/>
      </dsp:nvSpPr>
      <dsp:spPr>
        <a:xfrm>
          <a:off x="355109" y="2106116"/>
          <a:ext cx="3006324" cy="180379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Dismissing</a:t>
          </a:r>
        </a:p>
      </dsp:txBody>
      <dsp:txXfrm>
        <a:off x="355109" y="2106116"/>
        <a:ext cx="3006324" cy="1803794"/>
      </dsp:txXfrm>
    </dsp:sp>
    <dsp:sp modelId="{7D26A0B2-5137-4F7D-9F20-1BF2E94F4DEE}">
      <dsp:nvSpPr>
        <dsp:cNvPr id="0" name=""/>
        <dsp:cNvSpPr/>
      </dsp:nvSpPr>
      <dsp:spPr>
        <a:xfrm>
          <a:off x="3662066" y="2106116"/>
          <a:ext cx="3006324" cy="180379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Pouncing</a:t>
          </a:r>
        </a:p>
      </dsp:txBody>
      <dsp:txXfrm>
        <a:off x="3662066" y="2106116"/>
        <a:ext cx="3006324" cy="1803794"/>
      </dsp:txXfrm>
    </dsp:sp>
    <dsp:sp modelId="{41833E2C-4299-49AB-8575-BE7921125731}">
      <dsp:nvSpPr>
        <dsp:cNvPr id="0" name=""/>
        <dsp:cNvSpPr/>
      </dsp:nvSpPr>
      <dsp:spPr>
        <a:xfrm>
          <a:off x="6969023" y="2106116"/>
          <a:ext cx="3006324" cy="18037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Confronting</a:t>
          </a:r>
        </a:p>
      </dsp:txBody>
      <dsp:txXfrm>
        <a:off x="6969023" y="2106116"/>
        <a:ext cx="3006324" cy="1803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97F9-AC03-4EC7-ADF4-37DF3D27A1AE}">
      <dsp:nvSpPr>
        <dsp:cNvPr id="0" name=""/>
        <dsp:cNvSpPr/>
      </dsp:nvSpPr>
      <dsp:spPr>
        <a:xfrm>
          <a:off x="-5432500" y="-831831"/>
          <a:ext cx="6468495" cy="6468495"/>
        </a:xfrm>
        <a:prstGeom prst="blockArc">
          <a:avLst>
            <a:gd name="adj1" fmla="val 18900000"/>
            <a:gd name="adj2" fmla="val 2700000"/>
            <a:gd name="adj3" fmla="val 33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73787-4FB1-455D-8580-C13DEEFA8388}">
      <dsp:nvSpPr>
        <dsp:cNvPr id="0" name=""/>
        <dsp:cNvSpPr/>
      </dsp:nvSpPr>
      <dsp:spPr>
        <a:xfrm>
          <a:off x="452995" y="300205"/>
          <a:ext cx="6249217" cy="60079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8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Partnership	</a:t>
          </a:r>
        </a:p>
      </dsp:txBody>
      <dsp:txXfrm>
        <a:off x="452995" y="300205"/>
        <a:ext cx="6249217" cy="600796"/>
      </dsp:txXfrm>
    </dsp:sp>
    <dsp:sp modelId="{4D5C770B-E595-47C1-9EEE-20EF273910A2}">
      <dsp:nvSpPr>
        <dsp:cNvPr id="0" name=""/>
        <dsp:cNvSpPr/>
      </dsp:nvSpPr>
      <dsp:spPr>
        <a:xfrm>
          <a:off x="77497" y="225106"/>
          <a:ext cx="750995" cy="75099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EC7BB-93BC-42B3-8BD4-5D9491A2D373}">
      <dsp:nvSpPr>
        <dsp:cNvPr id="0" name=""/>
        <dsp:cNvSpPr/>
      </dsp:nvSpPr>
      <dsp:spPr>
        <a:xfrm>
          <a:off x="883508" y="1201112"/>
          <a:ext cx="5818704" cy="6007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8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Acceptance</a:t>
          </a:r>
        </a:p>
      </dsp:txBody>
      <dsp:txXfrm>
        <a:off x="883508" y="1201112"/>
        <a:ext cx="5818704" cy="600796"/>
      </dsp:txXfrm>
    </dsp:sp>
    <dsp:sp modelId="{54CE851C-0826-4B73-9B1C-48CE10B1CEB7}">
      <dsp:nvSpPr>
        <dsp:cNvPr id="0" name=""/>
        <dsp:cNvSpPr/>
      </dsp:nvSpPr>
      <dsp:spPr>
        <a:xfrm>
          <a:off x="508011" y="1126012"/>
          <a:ext cx="750995" cy="7509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49DEF-188E-47E8-9334-8B5EA02FE721}">
      <dsp:nvSpPr>
        <dsp:cNvPr id="0" name=""/>
        <dsp:cNvSpPr/>
      </dsp:nvSpPr>
      <dsp:spPr>
        <a:xfrm>
          <a:off x="1015641" y="2102018"/>
          <a:ext cx="5686571" cy="600796"/>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8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Compassion</a:t>
          </a:r>
        </a:p>
      </dsp:txBody>
      <dsp:txXfrm>
        <a:off x="1015641" y="2102018"/>
        <a:ext cx="5686571" cy="600796"/>
      </dsp:txXfrm>
    </dsp:sp>
    <dsp:sp modelId="{5FDC477E-9C8A-442C-B795-FE0777ED2C2A}">
      <dsp:nvSpPr>
        <dsp:cNvPr id="0" name=""/>
        <dsp:cNvSpPr/>
      </dsp:nvSpPr>
      <dsp:spPr>
        <a:xfrm>
          <a:off x="640143" y="2026918"/>
          <a:ext cx="750995" cy="750995"/>
        </a:xfrm>
        <a:prstGeom prst="ellipse">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BA69115D-27A9-4CCE-8D48-375A903EF53A}">
      <dsp:nvSpPr>
        <dsp:cNvPr id="0" name=""/>
        <dsp:cNvSpPr/>
      </dsp:nvSpPr>
      <dsp:spPr>
        <a:xfrm>
          <a:off x="883508" y="3002924"/>
          <a:ext cx="5818704" cy="6007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8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Empowerment</a:t>
          </a:r>
        </a:p>
      </dsp:txBody>
      <dsp:txXfrm>
        <a:off x="883508" y="3002924"/>
        <a:ext cx="5818704" cy="600796"/>
      </dsp:txXfrm>
    </dsp:sp>
    <dsp:sp modelId="{129211AA-80B0-4AE1-AC0C-4B25AC12C050}">
      <dsp:nvSpPr>
        <dsp:cNvPr id="0" name=""/>
        <dsp:cNvSpPr/>
      </dsp:nvSpPr>
      <dsp:spPr>
        <a:xfrm>
          <a:off x="508011" y="2927824"/>
          <a:ext cx="750995" cy="75099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2047A-CBC9-4026-B665-C094B50DC42F}">
      <dsp:nvSpPr>
        <dsp:cNvPr id="0" name=""/>
        <dsp:cNvSpPr/>
      </dsp:nvSpPr>
      <dsp:spPr>
        <a:xfrm>
          <a:off x="452995" y="3903830"/>
          <a:ext cx="6249217" cy="60079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8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Context</a:t>
          </a:r>
        </a:p>
      </dsp:txBody>
      <dsp:txXfrm>
        <a:off x="452995" y="3903830"/>
        <a:ext cx="6249217" cy="600796"/>
      </dsp:txXfrm>
    </dsp:sp>
    <dsp:sp modelId="{E43CFB30-820A-432E-B902-A556602CB907}">
      <dsp:nvSpPr>
        <dsp:cNvPr id="0" name=""/>
        <dsp:cNvSpPr/>
      </dsp:nvSpPr>
      <dsp:spPr>
        <a:xfrm>
          <a:off x="77497" y="3828731"/>
          <a:ext cx="750995" cy="750995"/>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3B221-3BD9-45D3-A8B9-1DD613FC2663}">
      <dsp:nvSpPr>
        <dsp:cNvPr id="0" name=""/>
        <dsp:cNvSpPr/>
      </dsp:nvSpPr>
      <dsp:spPr>
        <a:xfrm rot="5400000">
          <a:off x="-185966" y="189497"/>
          <a:ext cx="1239777" cy="86784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EXPLORE / REFLECT</a:t>
          </a:r>
        </a:p>
      </dsp:txBody>
      <dsp:txXfrm rot="-5400000">
        <a:off x="1" y="437452"/>
        <a:ext cx="867844" cy="371933"/>
      </dsp:txXfrm>
    </dsp:sp>
    <dsp:sp modelId="{82ACA47F-99DC-4D86-9609-109E8F9A505E}">
      <dsp:nvSpPr>
        <dsp:cNvPr id="0" name=""/>
        <dsp:cNvSpPr/>
      </dsp:nvSpPr>
      <dsp:spPr>
        <a:xfrm rot="5400000">
          <a:off x="5517394" y="-4646019"/>
          <a:ext cx="805855" cy="1010495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You wonder how much it would protect you. What have you been hearing about how it currently works?</a:t>
          </a:r>
        </a:p>
      </dsp:txBody>
      <dsp:txXfrm rot="-5400000">
        <a:off x="867845" y="42869"/>
        <a:ext cx="10065616" cy="727177"/>
      </dsp:txXfrm>
    </dsp:sp>
    <dsp:sp modelId="{1C4977BE-489A-4703-AD97-980F7CD78521}">
      <dsp:nvSpPr>
        <dsp:cNvPr id="0" name=""/>
        <dsp:cNvSpPr/>
      </dsp:nvSpPr>
      <dsp:spPr>
        <a:xfrm rot="5400000">
          <a:off x="-185966" y="1282538"/>
          <a:ext cx="1239777" cy="86784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ASK PERMISSION</a:t>
          </a:r>
        </a:p>
      </dsp:txBody>
      <dsp:txXfrm rot="-5400000">
        <a:off x="1" y="1530493"/>
        <a:ext cx="867844" cy="371933"/>
      </dsp:txXfrm>
    </dsp:sp>
    <dsp:sp modelId="{3590732B-E07F-44A2-8C3C-602913CF85FF}">
      <dsp:nvSpPr>
        <dsp:cNvPr id="0" name=""/>
        <dsp:cNvSpPr/>
      </dsp:nvSpPr>
      <dsp:spPr>
        <a:xfrm rot="5400000">
          <a:off x="5517394" y="-3552978"/>
          <a:ext cx="805855" cy="1010495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Could I share a bit about the latest research on the vaccine?</a:t>
          </a:r>
        </a:p>
      </dsp:txBody>
      <dsp:txXfrm rot="-5400000">
        <a:off x="867845" y="1135910"/>
        <a:ext cx="10065616" cy="727177"/>
      </dsp:txXfrm>
    </dsp:sp>
    <dsp:sp modelId="{4FCFA0EB-6CBD-44A1-9810-247EA402504B}">
      <dsp:nvSpPr>
        <dsp:cNvPr id="0" name=""/>
        <dsp:cNvSpPr/>
      </dsp:nvSpPr>
      <dsp:spPr>
        <a:xfrm rot="5400000">
          <a:off x="-185966" y="2375579"/>
          <a:ext cx="1239777" cy="867844"/>
        </a:xfrm>
        <a:prstGeom prst="chevron">
          <a:avLst/>
        </a:prstGeom>
        <a:solidFill>
          <a:srgbClr val="7A6855">
            <a:hueOff val="0"/>
            <a:satOff val="0"/>
            <a:lumOff val="0"/>
            <a:alphaOff val="0"/>
          </a:srgbClr>
        </a:solidFill>
        <a:ln w="25400" cap="flat" cmpd="sng" algn="ctr">
          <a:solidFill>
            <a:srgbClr val="7A6855">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FFFFFF"/>
              </a:solidFill>
              <a:latin typeface="Calibri"/>
              <a:ea typeface="+mn-ea"/>
              <a:cs typeface="+mn-cs"/>
            </a:rPr>
            <a:t>OFFER</a:t>
          </a:r>
        </a:p>
      </dsp:txBody>
      <dsp:txXfrm rot="-5400000">
        <a:off x="1" y="2623534"/>
        <a:ext cx="867844" cy="371933"/>
      </dsp:txXfrm>
    </dsp:sp>
    <dsp:sp modelId="{8A54CC81-DC84-4ED8-A56F-E0D9EE19F83E}">
      <dsp:nvSpPr>
        <dsp:cNvPr id="0" name=""/>
        <dsp:cNvSpPr/>
      </dsp:nvSpPr>
      <dsp:spPr>
        <a:xfrm rot="5400000">
          <a:off x="5517394" y="-2459937"/>
          <a:ext cx="805855" cy="1010495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t>We’re still finding that people who receive the most recent booster have a lower risk of hospitalization, and side effects are minimal.</a:t>
          </a:r>
        </a:p>
      </dsp:txBody>
      <dsp:txXfrm rot="-5400000">
        <a:off x="867845" y="2228951"/>
        <a:ext cx="10065616" cy="727177"/>
      </dsp:txXfrm>
    </dsp:sp>
    <dsp:sp modelId="{00304112-BA50-43E4-8222-DA526AEBE2A0}">
      <dsp:nvSpPr>
        <dsp:cNvPr id="0" name=""/>
        <dsp:cNvSpPr/>
      </dsp:nvSpPr>
      <dsp:spPr>
        <a:xfrm rot="5400000">
          <a:off x="-185966" y="3468620"/>
          <a:ext cx="1239777" cy="86784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EXPLORE</a:t>
          </a:r>
        </a:p>
      </dsp:txBody>
      <dsp:txXfrm rot="-5400000">
        <a:off x="1" y="3716575"/>
        <a:ext cx="867844" cy="371933"/>
      </dsp:txXfrm>
    </dsp:sp>
    <dsp:sp modelId="{96F29EB0-837A-4EAB-85E6-148460355183}">
      <dsp:nvSpPr>
        <dsp:cNvPr id="0" name=""/>
        <dsp:cNvSpPr/>
      </dsp:nvSpPr>
      <dsp:spPr>
        <a:xfrm rot="5400000">
          <a:off x="5517394" y="-1366896"/>
          <a:ext cx="805855" cy="1010495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0" kern="1200" dirty="0"/>
            <a:t>What do you make of that?</a:t>
          </a:r>
        </a:p>
      </dsp:txBody>
      <dsp:txXfrm rot="-5400000">
        <a:off x="867845" y="3321992"/>
        <a:ext cx="10065616" cy="7271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210E6-36E6-42C5-BAED-554080443A5D}">
      <dsp:nvSpPr>
        <dsp:cNvPr id="0" name=""/>
        <dsp:cNvSpPr/>
      </dsp:nvSpPr>
      <dsp:spPr>
        <a:xfrm>
          <a:off x="828" y="513132"/>
          <a:ext cx="3563320" cy="427598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0589" rIns="182245" bIns="0" numCol="1" spcCol="1270" anchor="t" anchorCtr="0">
          <a:noAutofit/>
        </a:bodyPr>
        <a:lstStyle/>
        <a:p>
          <a:pPr marL="0" lvl="0" indent="0" algn="r" defTabSz="1822450">
            <a:lnSpc>
              <a:spcPct val="90000"/>
            </a:lnSpc>
            <a:spcBef>
              <a:spcPct val="0"/>
            </a:spcBef>
            <a:spcAft>
              <a:spcPct val="35000"/>
            </a:spcAft>
            <a:buNone/>
          </a:pPr>
          <a:endParaRPr lang="en-US" sz="4100" kern="1200" dirty="0">
            <a:solidFill>
              <a:schemeClr val="tx2"/>
            </a:solidFill>
          </a:endParaRPr>
        </a:p>
      </dsp:txBody>
      <dsp:txXfrm rot="16200000">
        <a:off x="-1395993" y="1909953"/>
        <a:ext cx="3506307" cy="712664"/>
      </dsp:txXfrm>
    </dsp:sp>
    <dsp:sp modelId="{8661A1AB-549F-456A-975C-51F6DEE4BB0F}">
      <dsp:nvSpPr>
        <dsp:cNvPr id="0" name=""/>
        <dsp:cNvSpPr/>
      </dsp:nvSpPr>
      <dsp:spPr>
        <a:xfrm>
          <a:off x="713492" y="513132"/>
          <a:ext cx="2654673" cy="42759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en" sz="2500" b="1" kern="1200" dirty="0">
              <a:latin typeface="Arial" panose="020B0604020202020204" pitchFamily="34" charset="0"/>
              <a:ea typeface="Libre Franklin"/>
              <a:cs typeface="Arial" panose="020B0604020202020204" pitchFamily="34" charset="0"/>
              <a:sym typeface="Libre Franklin"/>
            </a:rPr>
            <a:t>20-minute MI-based conversation </a:t>
          </a:r>
          <a:endParaRPr lang="en-US" sz="2500" kern="1200" dirty="0"/>
        </a:p>
        <a:p>
          <a:pPr marL="0" lvl="0" indent="0" algn="l" defTabSz="1111250">
            <a:lnSpc>
              <a:spcPct val="90000"/>
            </a:lnSpc>
            <a:spcBef>
              <a:spcPct val="0"/>
            </a:spcBef>
            <a:spcAft>
              <a:spcPct val="35000"/>
            </a:spcAft>
            <a:buNone/>
          </a:pPr>
          <a:endParaRPr lang="en" sz="2500" b="1" kern="1200" dirty="0">
            <a:solidFill>
              <a:schemeClr val="tx2"/>
            </a:solidFill>
            <a:latin typeface="Arial" panose="020B0604020202020204" pitchFamily="34" charset="0"/>
            <a:ea typeface="Libre Franklin"/>
            <a:cs typeface="Arial" panose="020B0604020202020204" pitchFamily="34" charset="0"/>
            <a:sym typeface="Libre Franklin"/>
          </a:endParaRPr>
        </a:p>
        <a:p>
          <a:pPr marL="0" lvl="0" indent="0" algn="l" defTabSz="1111250">
            <a:lnSpc>
              <a:spcPct val="90000"/>
            </a:lnSpc>
            <a:spcBef>
              <a:spcPct val="0"/>
            </a:spcBef>
            <a:spcAft>
              <a:spcPct val="35000"/>
            </a:spcAft>
            <a:buNone/>
          </a:pPr>
          <a:r>
            <a:rPr lang="en" sz="2500" b="1" kern="1200" dirty="0">
              <a:latin typeface="Arial" panose="020B0604020202020204" pitchFamily="34" charset="0"/>
              <a:ea typeface="Libre Franklin"/>
              <a:cs typeface="Arial" panose="020B0604020202020204" pitchFamily="34" charset="0"/>
              <a:sym typeface="Libre Franklin"/>
            </a:rPr>
            <a:t>24-48 hours after delivery</a:t>
          </a:r>
          <a:endParaRPr lang="en-US" sz="2500" b="1" kern="1200" dirty="0">
            <a:latin typeface="Arial" panose="020B0604020202020204" pitchFamily="34" charset="0"/>
            <a:cs typeface="Arial" panose="020B0604020202020204" pitchFamily="34" charset="0"/>
          </a:endParaRPr>
        </a:p>
      </dsp:txBody>
      <dsp:txXfrm>
        <a:off x="713492" y="513132"/>
        <a:ext cx="2654673" cy="4275984"/>
      </dsp:txXfrm>
    </dsp:sp>
    <dsp:sp modelId="{C5523DA5-B479-47A1-B50C-D629B46F9696}">
      <dsp:nvSpPr>
        <dsp:cNvPr id="0" name=""/>
        <dsp:cNvSpPr/>
      </dsp:nvSpPr>
      <dsp:spPr>
        <a:xfrm>
          <a:off x="3688864" y="513132"/>
          <a:ext cx="3563320" cy="4275984"/>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0589" rIns="182245" bIns="0" numCol="1" spcCol="1270" anchor="t" anchorCtr="0">
          <a:noAutofit/>
        </a:bodyPr>
        <a:lstStyle/>
        <a:p>
          <a:pPr marL="0" lvl="0" indent="0" algn="r" defTabSz="1822450">
            <a:lnSpc>
              <a:spcPct val="90000"/>
            </a:lnSpc>
            <a:spcBef>
              <a:spcPct val="0"/>
            </a:spcBef>
            <a:spcAft>
              <a:spcPct val="35000"/>
            </a:spcAft>
            <a:buNone/>
          </a:pPr>
          <a:endParaRPr lang="en-US" sz="4100" kern="1200" dirty="0">
            <a:solidFill>
              <a:schemeClr val="tx2"/>
            </a:solidFill>
          </a:endParaRPr>
        </a:p>
      </dsp:txBody>
      <dsp:txXfrm rot="16200000">
        <a:off x="2292043" y="1909953"/>
        <a:ext cx="3506307" cy="712664"/>
      </dsp:txXfrm>
    </dsp:sp>
    <dsp:sp modelId="{9C015291-19E1-42E9-BAA4-BD7A8EE5EAF1}">
      <dsp:nvSpPr>
        <dsp:cNvPr id="0" name=""/>
        <dsp:cNvSpPr/>
      </dsp:nvSpPr>
      <dsp:spPr>
        <a:xfrm rot="5400000">
          <a:off x="3392589" y="3910292"/>
          <a:ext cx="628184" cy="534498"/>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CDFACC-81FB-4F46-A18B-CC420D4C3F7F}">
      <dsp:nvSpPr>
        <dsp:cNvPr id="0" name=""/>
        <dsp:cNvSpPr/>
      </dsp:nvSpPr>
      <dsp:spPr>
        <a:xfrm>
          <a:off x="4401528" y="513132"/>
          <a:ext cx="2654673" cy="42759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Clr>
              <a:srgbClr val="887C67"/>
            </a:buClr>
            <a:buSzPts val="2200"/>
            <a:buFont typeface="Libre Franklin"/>
            <a:buNone/>
          </a:pPr>
          <a:r>
            <a:rPr lang="en-US" sz="2500" b="1" kern="1200" dirty="0">
              <a:latin typeface="Arial" panose="020B0604020202020204" pitchFamily="34" charset="0"/>
              <a:ea typeface="Libre Franklin"/>
              <a:cs typeface="Arial" panose="020B0604020202020204" pitchFamily="34" charset="0"/>
              <a:sym typeface="Libre Franklin"/>
            </a:rPr>
            <a:t>Intent to vaccinate increased from 78% to 90%</a:t>
          </a:r>
          <a:endParaRPr lang="en-US" sz="2500" kern="1200" dirty="0"/>
        </a:p>
        <a:p>
          <a:pPr marL="0" lvl="0" indent="0" algn="l" defTabSz="1111250">
            <a:lnSpc>
              <a:spcPct val="90000"/>
            </a:lnSpc>
            <a:spcBef>
              <a:spcPct val="0"/>
            </a:spcBef>
            <a:spcAft>
              <a:spcPct val="35000"/>
            </a:spcAft>
            <a:buNone/>
          </a:pPr>
          <a:r>
            <a:rPr lang="en-US" sz="2500" b="1" kern="1200" dirty="0">
              <a:latin typeface="Arial" panose="020B0604020202020204" pitchFamily="34" charset="0"/>
              <a:ea typeface="Libre Franklin"/>
              <a:cs typeface="Arial" panose="020B0604020202020204" pitchFamily="34" charset="0"/>
              <a:sym typeface="Libre Franklin"/>
            </a:rPr>
            <a:t>7% increase in vaccination rates at 7 months</a:t>
          </a:r>
        </a:p>
        <a:p>
          <a:pPr marL="0" lvl="0" indent="0" algn="l" defTabSz="1111250">
            <a:lnSpc>
              <a:spcPct val="90000"/>
            </a:lnSpc>
            <a:spcBef>
              <a:spcPct val="0"/>
            </a:spcBef>
            <a:spcAft>
              <a:spcPct val="35000"/>
            </a:spcAft>
            <a:buNone/>
          </a:pPr>
          <a:r>
            <a:rPr lang="en-US" sz="2500" b="1" kern="1200" dirty="0">
              <a:latin typeface="Arial" panose="020B0604020202020204" pitchFamily="34" charset="0"/>
              <a:ea typeface="Libre Franklin"/>
              <a:cs typeface="Arial" panose="020B0604020202020204" pitchFamily="34" charset="0"/>
              <a:sym typeface="Libre Franklin"/>
            </a:rPr>
            <a:t>9% increase in complete immunization by age 2 years</a:t>
          </a:r>
        </a:p>
      </dsp:txBody>
      <dsp:txXfrm>
        <a:off x="4401528" y="513132"/>
        <a:ext cx="2654673" cy="4275984"/>
      </dsp:txXfrm>
    </dsp:sp>
    <dsp:sp modelId="{87B347F6-2239-44B6-B29B-39FA1806EBA6}">
      <dsp:nvSpPr>
        <dsp:cNvPr id="0" name=""/>
        <dsp:cNvSpPr/>
      </dsp:nvSpPr>
      <dsp:spPr>
        <a:xfrm>
          <a:off x="7376901" y="513132"/>
          <a:ext cx="3563320" cy="4275984"/>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0589" rIns="182245" bIns="0" numCol="1" spcCol="1270" anchor="t" anchorCtr="0">
          <a:noAutofit/>
        </a:bodyPr>
        <a:lstStyle/>
        <a:p>
          <a:pPr marL="0" lvl="0" indent="0" algn="r" defTabSz="1822450">
            <a:lnSpc>
              <a:spcPct val="90000"/>
            </a:lnSpc>
            <a:spcBef>
              <a:spcPct val="0"/>
            </a:spcBef>
            <a:spcAft>
              <a:spcPct val="35000"/>
            </a:spcAft>
            <a:buNone/>
          </a:pPr>
          <a:endParaRPr lang="en-US" sz="4100" kern="1200" dirty="0">
            <a:solidFill>
              <a:schemeClr val="tx2"/>
            </a:solidFill>
          </a:endParaRPr>
        </a:p>
      </dsp:txBody>
      <dsp:txXfrm rot="16200000">
        <a:off x="5980079" y="1909953"/>
        <a:ext cx="3506307" cy="712664"/>
      </dsp:txXfrm>
    </dsp:sp>
    <dsp:sp modelId="{257A24EE-05E6-48ED-ADC8-630681BBB474}">
      <dsp:nvSpPr>
        <dsp:cNvPr id="0" name=""/>
        <dsp:cNvSpPr/>
      </dsp:nvSpPr>
      <dsp:spPr>
        <a:xfrm rot="5400000">
          <a:off x="7080625" y="3910292"/>
          <a:ext cx="628184" cy="534498"/>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B3BF1-6187-410E-ADAA-5C0321E891F3}">
      <dsp:nvSpPr>
        <dsp:cNvPr id="0" name=""/>
        <dsp:cNvSpPr/>
      </dsp:nvSpPr>
      <dsp:spPr>
        <a:xfrm>
          <a:off x="8089565" y="513132"/>
          <a:ext cx="2654673" cy="42759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en" sz="2500" b="1" kern="1200">
              <a:latin typeface="Arial" panose="020B0604020202020204" pitchFamily="34" charset="0"/>
              <a:ea typeface="Libre Franklin"/>
              <a:cs typeface="Arial" panose="020B0604020202020204" pitchFamily="34" charset="0"/>
              <a:sym typeface="Libre Franklin"/>
            </a:rPr>
            <a:t>Quebec is integrating Vaccine Counselors in maternity wards across the province. </a:t>
          </a:r>
          <a:endParaRPr lang="en-US" sz="2500" kern="1200" dirty="0"/>
        </a:p>
      </dsp:txBody>
      <dsp:txXfrm>
        <a:off x="8089565" y="513132"/>
        <a:ext cx="2654673" cy="42759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3B221-3BD9-45D3-A8B9-1DD613FC2663}">
      <dsp:nvSpPr>
        <dsp:cNvPr id="0" name=""/>
        <dsp:cNvSpPr/>
      </dsp:nvSpPr>
      <dsp:spPr>
        <a:xfrm rot="5400000">
          <a:off x="-176512" y="179626"/>
          <a:ext cx="1176748" cy="82372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EXPLORE / REFLECT</a:t>
          </a:r>
        </a:p>
      </dsp:txBody>
      <dsp:txXfrm rot="-5400000">
        <a:off x="0" y="414976"/>
        <a:ext cx="823724" cy="353024"/>
      </dsp:txXfrm>
    </dsp:sp>
    <dsp:sp modelId="{82ACA47F-99DC-4D86-9609-109E8F9A505E}">
      <dsp:nvSpPr>
        <dsp:cNvPr id="0" name=""/>
        <dsp:cNvSpPr/>
      </dsp:nvSpPr>
      <dsp:spPr>
        <a:xfrm rot="5400000">
          <a:off x="5515818" y="-4688980"/>
          <a:ext cx="764886" cy="1014907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You’re not sure she needs it. What have you heard about the HPV shot?</a:t>
          </a:r>
        </a:p>
      </dsp:txBody>
      <dsp:txXfrm rot="-5400000">
        <a:off x="823724" y="40453"/>
        <a:ext cx="10111736" cy="690208"/>
      </dsp:txXfrm>
    </dsp:sp>
    <dsp:sp modelId="{1C4977BE-489A-4703-AD97-980F7CD78521}">
      <dsp:nvSpPr>
        <dsp:cNvPr id="0" name=""/>
        <dsp:cNvSpPr/>
      </dsp:nvSpPr>
      <dsp:spPr>
        <a:xfrm rot="5400000">
          <a:off x="-176512" y="1217098"/>
          <a:ext cx="1176748" cy="82372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ASK PERMISSION</a:t>
          </a:r>
        </a:p>
      </dsp:txBody>
      <dsp:txXfrm rot="-5400000">
        <a:off x="0" y="1452448"/>
        <a:ext cx="823724" cy="353024"/>
      </dsp:txXfrm>
    </dsp:sp>
    <dsp:sp modelId="{3590732B-E07F-44A2-8C3C-602913CF85FF}">
      <dsp:nvSpPr>
        <dsp:cNvPr id="0" name=""/>
        <dsp:cNvSpPr/>
      </dsp:nvSpPr>
      <dsp:spPr>
        <a:xfrm rot="5400000">
          <a:off x="5515818" y="-3651507"/>
          <a:ext cx="764886" cy="1014907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Could I share a bit about why we recommend it at this age.?</a:t>
          </a:r>
        </a:p>
      </dsp:txBody>
      <dsp:txXfrm rot="-5400000">
        <a:off x="823724" y="1077926"/>
        <a:ext cx="10111736" cy="690208"/>
      </dsp:txXfrm>
    </dsp:sp>
    <dsp:sp modelId="{4FCFA0EB-6CBD-44A1-9810-247EA402504B}">
      <dsp:nvSpPr>
        <dsp:cNvPr id="0" name=""/>
        <dsp:cNvSpPr/>
      </dsp:nvSpPr>
      <dsp:spPr>
        <a:xfrm rot="5400000">
          <a:off x="-176512" y="2485138"/>
          <a:ext cx="1176748" cy="823724"/>
        </a:xfrm>
        <a:prstGeom prst="chevron">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OFFER</a:t>
          </a:r>
        </a:p>
      </dsp:txBody>
      <dsp:txXfrm rot="-5400000">
        <a:off x="0" y="2720488"/>
        <a:ext cx="823724" cy="353024"/>
      </dsp:txXfrm>
    </dsp:sp>
    <dsp:sp modelId="{8A54CC81-DC84-4ED8-A56F-E0D9EE19F83E}">
      <dsp:nvSpPr>
        <dsp:cNvPr id="0" name=""/>
        <dsp:cNvSpPr/>
      </dsp:nvSpPr>
      <dsp:spPr>
        <a:xfrm rot="5400000">
          <a:off x="5285251" y="-2383468"/>
          <a:ext cx="1226021" cy="1014907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Vaccines work best if they’re received well before someone could be exposed, and this one is very effective at preventing several types of cancers. She can get the vaccine when she’s older, but then she would need 3 shots instead of only 2 if she starts now. </a:t>
          </a:r>
        </a:p>
      </dsp:txBody>
      <dsp:txXfrm rot="-5400000">
        <a:off x="823725" y="2137907"/>
        <a:ext cx="10089226" cy="1106323"/>
      </dsp:txXfrm>
    </dsp:sp>
    <dsp:sp modelId="{00304112-BA50-43E4-8222-DA526AEBE2A0}">
      <dsp:nvSpPr>
        <dsp:cNvPr id="0" name=""/>
        <dsp:cNvSpPr/>
      </dsp:nvSpPr>
      <dsp:spPr>
        <a:xfrm rot="5400000">
          <a:off x="-176512" y="3522611"/>
          <a:ext cx="1176748" cy="82372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EXPLORE</a:t>
          </a:r>
        </a:p>
      </dsp:txBody>
      <dsp:txXfrm rot="-5400000">
        <a:off x="0" y="3757961"/>
        <a:ext cx="823724" cy="353024"/>
      </dsp:txXfrm>
    </dsp:sp>
    <dsp:sp modelId="{96F29EB0-837A-4EAB-85E6-148460355183}">
      <dsp:nvSpPr>
        <dsp:cNvPr id="0" name=""/>
        <dsp:cNvSpPr/>
      </dsp:nvSpPr>
      <dsp:spPr>
        <a:xfrm rot="5400000">
          <a:off x="5515818" y="-1345995"/>
          <a:ext cx="764886" cy="1014907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t>Does that information help? We do recommend it at this visit for the greatest protection, and you are of course welcome to think more about it. </a:t>
          </a:r>
        </a:p>
      </dsp:txBody>
      <dsp:txXfrm rot="-5400000">
        <a:off x="823724" y="3383438"/>
        <a:ext cx="10111736" cy="690208"/>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A7FF4CF-F3FE-4768-A2A9-A664A6D7CF9D}" type="datetimeFigureOut">
              <a:rPr lang="en-US" smtClean="0"/>
              <a:t>8/1/2023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D0D2D3-6B9F-40C7-B72C-52C6E6AA438A}" type="slidenum">
              <a:rPr lang="en-US" smtClean="0"/>
              <a:t>‹#›</a:t>
            </a:fld>
            <a:endParaRPr lang="en-US" dirty="0"/>
          </a:p>
        </p:txBody>
      </p:sp>
    </p:spTree>
    <p:extLst>
      <p:ext uri="{BB962C8B-B14F-4D97-AF65-F5344CB8AC3E}">
        <p14:creationId xmlns:p14="http://schemas.microsoft.com/office/powerpoint/2010/main" val="202274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Carrie Bader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am providing an overview of Motivational Interviewing and how it can be used in vaccine discussions</a:t>
            </a:r>
          </a:p>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1</a:t>
            </a:fld>
            <a:endParaRPr lang="en-US" dirty="0"/>
          </a:p>
        </p:txBody>
      </p:sp>
    </p:spTree>
    <p:extLst>
      <p:ext uri="{BB962C8B-B14F-4D97-AF65-F5344CB8AC3E}">
        <p14:creationId xmlns:p14="http://schemas.microsoft.com/office/powerpoint/2010/main" val="318591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11</a:t>
            </a:fld>
            <a:endParaRPr lang="en-US" dirty="0"/>
          </a:p>
        </p:txBody>
      </p:sp>
    </p:spTree>
    <p:extLst>
      <p:ext uri="{BB962C8B-B14F-4D97-AF65-F5344CB8AC3E}">
        <p14:creationId xmlns:p14="http://schemas.microsoft.com/office/powerpoint/2010/main" val="75425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b09d9b29f_0_2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2b09d9b29f_0_23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defTabSz="933237"/>
            <a:r>
              <a:rPr lang="en-US" dirty="0">
                <a:solidFill>
                  <a:srgbClr val="887C67"/>
                </a:solidFill>
                <a:latin typeface="Libre Franklin"/>
                <a:ea typeface="Libre Franklin"/>
                <a:cs typeface="Libre Franklin"/>
                <a:sym typeface="Libre Franklin"/>
              </a:rPr>
              <a:t>Think about a health interaction when you were the client and it did *not* go well . . . </a:t>
            </a:r>
          </a:p>
          <a:p>
            <a:endParaRPr lang="en" dirty="0"/>
          </a:p>
          <a:p>
            <a:r>
              <a:rPr lang="en" dirty="0"/>
              <a:t>What was the practitioner doing that left you feeling unheard? </a:t>
            </a:r>
          </a:p>
          <a:p>
            <a:endParaRPr lang="en" dirty="0"/>
          </a:p>
          <a:p>
            <a:r>
              <a:rPr lang="en" dirty="0"/>
              <a:t>If you use this approach, people are very unlikely to feel these ways</a:t>
            </a:r>
          </a:p>
          <a:p>
            <a:endParaRPr lang="en" dirty="0"/>
          </a:p>
          <a:p>
            <a:r>
              <a:rPr lang="en" dirty="0"/>
              <a:t>I’d like to present an alternative approach that is used around the world with greater success. – Motivational Interviewing </a:t>
            </a:r>
            <a:endParaRPr dirty="0"/>
          </a:p>
        </p:txBody>
      </p:sp>
      <p:sp>
        <p:nvSpPr>
          <p:cNvPr id="110" name="Google Shape;110;g22b09d9b29f_0_23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fld id="{00000000-1234-1234-1234-123412341234}" type="slidenum">
              <a:rPr lang="en"/>
              <a:pPr/>
              <a:t>12</a:t>
            </a:fld>
            <a:endParaRPr dirty="0"/>
          </a:p>
        </p:txBody>
      </p:sp>
    </p:spTree>
    <p:extLst>
      <p:ext uri="{BB962C8B-B14F-4D97-AF65-F5344CB8AC3E}">
        <p14:creationId xmlns:p14="http://schemas.microsoft.com/office/powerpoint/2010/main" val="223216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13</a:t>
            </a:fld>
            <a:endParaRPr lang="en-US" dirty="0"/>
          </a:p>
        </p:txBody>
      </p:sp>
    </p:spTree>
    <p:extLst>
      <p:ext uri="{BB962C8B-B14F-4D97-AF65-F5344CB8AC3E}">
        <p14:creationId xmlns:p14="http://schemas.microsoft.com/office/powerpoint/2010/main" val="397012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b09d9b29f_0_2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2b09d9b29f_0_23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defTabSz="933237"/>
            <a:r>
              <a:rPr lang="en-US" dirty="0">
                <a:solidFill>
                  <a:srgbClr val="887C67"/>
                </a:solidFill>
                <a:latin typeface="Libre Franklin"/>
                <a:ea typeface="Libre Franklin"/>
                <a:cs typeface="Libre Franklin"/>
                <a:sym typeface="Libre Franklin"/>
              </a:rPr>
              <a:t>Think about a health interaction when you were the client and it did *not* go well . . . </a:t>
            </a:r>
          </a:p>
          <a:p>
            <a:endParaRPr lang="en" dirty="0"/>
          </a:p>
          <a:p>
            <a:r>
              <a:rPr lang="en" dirty="0"/>
              <a:t>What was the practitioner doing that left you feeling unheard? </a:t>
            </a:r>
          </a:p>
          <a:p>
            <a:endParaRPr lang="en" dirty="0"/>
          </a:p>
          <a:p>
            <a:r>
              <a:rPr lang="en" dirty="0"/>
              <a:t>If you use this approach, people are very unlikely to feel these ways</a:t>
            </a:r>
          </a:p>
          <a:p>
            <a:endParaRPr lang="en" dirty="0"/>
          </a:p>
          <a:p>
            <a:r>
              <a:rPr lang="en" dirty="0"/>
              <a:t>I’d like to present an alternative approach that is used around the world with greater success. – Motivational Interviewing </a:t>
            </a:r>
            <a:endParaRPr dirty="0"/>
          </a:p>
        </p:txBody>
      </p:sp>
      <p:sp>
        <p:nvSpPr>
          <p:cNvPr id="110" name="Google Shape;110;g22b09d9b29f_0_23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fld id="{00000000-1234-1234-1234-123412341234}" type="slidenum">
              <a:rPr lang="en"/>
              <a:pPr/>
              <a:t>14</a:t>
            </a:fld>
            <a:endParaRPr dirty="0"/>
          </a:p>
        </p:txBody>
      </p:sp>
    </p:spTree>
    <p:extLst>
      <p:ext uri="{BB962C8B-B14F-4D97-AF65-F5344CB8AC3E}">
        <p14:creationId xmlns:p14="http://schemas.microsoft.com/office/powerpoint/2010/main" val="300908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887C67"/>
                </a:solidFill>
                <a:latin typeface="Libre Franklin"/>
                <a:ea typeface="Libre Franklin"/>
                <a:cs typeface="Libre Franklin"/>
                <a:sym typeface="Libre Franklin"/>
              </a:rPr>
              <a:t>When opening the conversation, adjust your approach based on what you already know about the person. </a:t>
            </a:r>
          </a:p>
          <a:p>
            <a:pPr algn="l"/>
            <a:endParaRPr lang="en-US" sz="1200" dirty="0">
              <a:solidFill>
                <a:srgbClr val="887C67"/>
              </a:solidFill>
              <a:latin typeface="Libre Franklin"/>
              <a:ea typeface="Libre Franklin"/>
              <a:cs typeface="Libre Franklin"/>
              <a:sym typeface="Libre Franklin"/>
            </a:endParaRPr>
          </a:p>
          <a:p>
            <a:pPr algn="l"/>
            <a:r>
              <a:rPr lang="en-US" sz="1200" dirty="0">
                <a:solidFill>
                  <a:srgbClr val="887C67"/>
                </a:solidFill>
                <a:latin typeface="Libre Franklin"/>
                <a:ea typeface="Libre Franklin"/>
                <a:cs typeface="Libre Franklin"/>
                <a:sym typeface="Libre Franklin"/>
              </a:rPr>
              <a:t>If you are unsure of where they stand, use this formula:</a:t>
            </a:r>
          </a:p>
          <a:p>
            <a:pPr algn="l"/>
            <a:endParaRPr lang="en-US" sz="1200" dirty="0">
              <a:solidFill>
                <a:srgbClr val="887C67"/>
              </a:solidFill>
              <a:latin typeface="Libre Franklin"/>
              <a:ea typeface="Libre Franklin"/>
              <a:cs typeface="Libre Franklin"/>
              <a:sym typeface="Libre Franklin"/>
            </a:endParaRPr>
          </a:p>
          <a:p>
            <a:pPr algn="l"/>
            <a:r>
              <a:rPr lang="en-US" sz="1200" b="1" dirty="0">
                <a:solidFill>
                  <a:srgbClr val="887C67"/>
                </a:solidFill>
                <a:latin typeface="Libre Franklin"/>
                <a:ea typeface="Libre Franklin"/>
                <a:cs typeface="Libre Franklin"/>
                <a:sym typeface="Libre Franklin"/>
              </a:rPr>
              <a:t>Give information (neutrally) and ask if they have questions.</a:t>
            </a:r>
          </a:p>
          <a:p>
            <a:pPr algn="l"/>
            <a:endParaRPr lang="en-US" sz="1200" dirty="0">
              <a:solidFill>
                <a:srgbClr val="887C67"/>
              </a:solidFill>
              <a:latin typeface="Libre Franklin"/>
              <a:ea typeface="Libre Franklin"/>
              <a:cs typeface="Libre Franklin"/>
              <a:sym typeface="Libre Franklin"/>
            </a:endParaRPr>
          </a:p>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15</a:t>
            </a:fld>
            <a:endParaRPr lang="en-US" dirty="0"/>
          </a:p>
        </p:txBody>
      </p:sp>
    </p:spTree>
    <p:extLst>
      <p:ext uri="{BB962C8B-B14F-4D97-AF65-F5344CB8AC3E}">
        <p14:creationId xmlns:p14="http://schemas.microsoft.com/office/powerpoint/2010/main" val="99042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pPr defTabSz="933237"/>
            <a:r>
              <a:rPr lang="en-US" dirty="0"/>
              <a:t>Let’s look at the core skills of Motivational Interviewing or MI.</a:t>
            </a:r>
          </a:p>
          <a:p>
            <a:pPr marL="233309" indent="-233309" defTabSz="933237">
              <a:buFont typeface="+mj-lt"/>
              <a:buAutoNum type="arabicPeriod"/>
            </a:pPr>
            <a:r>
              <a:rPr lang="en-US" dirty="0"/>
              <a:t>Open Ended Questions</a:t>
            </a:r>
          </a:p>
          <a:p>
            <a:pPr marL="233309" indent="-233309" defTabSz="933237">
              <a:buFont typeface="+mj-lt"/>
              <a:buAutoNum type="arabicPeriod"/>
            </a:pPr>
            <a:r>
              <a:rPr lang="en-US" dirty="0"/>
              <a:t>Affirming Statements</a:t>
            </a:r>
          </a:p>
          <a:p>
            <a:pPr marL="233309" indent="-233309" defTabSz="933237">
              <a:buFont typeface="+mj-lt"/>
              <a:buAutoNum type="arabicPeriod"/>
            </a:pPr>
            <a:r>
              <a:rPr lang="en-US" dirty="0"/>
              <a:t>Reflective Listening</a:t>
            </a:r>
          </a:p>
          <a:p>
            <a:pPr marL="233309" indent="-233309" defTabSz="933237">
              <a:buFont typeface="+mj-lt"/>
              <a:buAutoNum type="arabicPeriod"/>
            </a:pPr>
            <a:r>
              <a:rPr lang="en-US" dirty="0"/>
              <a:t>Summarizing</a:t>
            </a:r>
          </a:p>
          <a:p>
            <a:pPr defTabSz="933237"/>
            <a:r>
              <a:rPr lang="en-US" dirty="0"/>
              <a:t>This is what I think of when I want to decide </a:t>
            </a:r>
            <a:r>
              <a:rPr lang="en-US" i="1" dirty="0"/>
              <a:t>how </a:t>
            </a:r>
            <a:r>
              <a:rPr lang="en-US" dirty="0"/>
              <a:t>to say something</a:t>
            </a:r>
          </a:p>
          <a:p>
            <a:pPr defTabSz="933237"/>
            <a:endParaRPr lang="en-US" dirty="0"/>
          </a:p>
          <a:p>
            <a:pPr defTabSz="933237"/>
            <a:r>
              <a:rPr lang="en-US" dirty="0"/>
              <a:t>We will look at one last example of this interaction that demonstrates MI. Look for the OARS!</a:t>
            </a:r>
          </a:p>
          <a:p>
            <a:endParaRPr lang="en-US" dirty="0"/>
          </a:p>
        </p:txBody>
      </p:sp>
      <p:sp>
        <p:nvSpPr>
          <p:cNvPr id="4" name="Slide Number Placeholder 3"/>
          <p:cNvSpPr>
            <a:spLocks noGrp="1"/>
          </p:cNvSpPr>
          <p:nvPr>
            <p:ph type="sldNum" sz="quarter" idx="10"/>
          </p:nvPr>
        </p:nvSpPr>
        <p:spPr/>
        <p:txBody>
          <a:bodyPr/>
          <a:lstStyle/>
          <a:p>
            <a:fld id="{C2D981F4-CC98-45CC-B836-F6A197F09428}" type="slidenum">
              <a:rPr lang="en-US" smtClean="0"/>
              <a:t>17</a:t>
            </a:fld>
            <a:endParaRPr lang="en-US" dirty="0"/>
          </a:p>
        </p:txBody>
      </p:sp>
    </p:spTree>
    <p:extLst>
      <p:ext uri="{BB962C8B-B14F-4D97-AF65-F5344CB8AC3E}">
        <p14:creationId xmlns:p14="http://schemas.microsoft.com/office/powerpoint/2010/main" val="407795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601a74cd9_0_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5601a74cd9_0_5: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r>
              <a:rPr lang="en" dirty="0"/>
              <a:t>Goal cannot be to change the patient, and you cannot seek validation from your patient’s decision. You must find personal validation in your work independent of your patients’ choices. Then you can allow them to make their own decisions without implicitly asking them to make a decision that validates you as a provider.</a:t>
            </a:r>
            <a:endParaRPr dirty="0"/>
          </a:p>
          <a:p>
            <a:endParaRPr dirty="0"/>
          </a:p>
          <a:p>
            <a:r>
              <a:rPr lang="en" dirty="0"/>
              <a:t>This is what I think of when trying to figure out </a:t>
            </a:r>
            <a:r>
              <a:rPr lang="en" i="1" dirty="0"/>
              <a:t>what </a:t>
            </a:r>
            <a:r>
              <a:rPr lang="en" dirty="0"/>
              <a:t>to say: listen for change talk you can amplify and evoke more of; soften any sustain talk as much as you can.</a:t>
            </a:r>
            <a:endParaRPr dirty="0"/>
          </a:p>
        </p:txBody>
      </p:sp>
      <p:sp>
        <p:nvSpPr>
          <p:cNvPr id="183" name="Google Shape;183;g25601a74cd9_0_5: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fld id="{00000000-1234-1234-1234-123412341234}" type="slidenum">
              <a:rPr lang="en"/>
              <a:pPr/>
              <a:t>18</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19</a:t>
            </a:fld>
            <a:endParaRPr lang="en-US" dirty="0"/>
          </a:p>
        </p:txBody>
      </p:sp>
    </p:spTree>
    <p:extLst>
      <p:ext uri="{BB962C8B-B14F-4D97-AF65-F5344CB8AC3E}">
        <p14:creationId xmlns:p14="http://schemas.microsoft.com/office/powerpoint/2010/main" val="754253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887C67"/>
                </a:solidFill>
                <a:latin typeface="Libre Franklin"/>
                <a:ea typeface="Libre Franklin"/>
                <a:cs typeface="Libre Franklin"/>
                <a:sym typeface="Libre Franklin"/>
              </a:rPr>
              <a:t>When opening the conversation, adjust your approach based on what you already know about the person. </a:t>
            </a:r>
          </a:p>
          <a:p>
            <a:pPr algn="l"/>
            <a:endParaRPr lang="en-US" sz="1200" dirty="0">
              <a:solidFill>
                <a:srgbClr val="887C67"/>
              </a:solidFill>
              <a:latin typeface="Libre Franklin"/>
              <a:ea typeface="Libre Franklin"/>
              <a:cs typeface="Libre Franklin"/>
              <a:sym typeface="Libre Franklin"/>
            </a:endParaRPr>
          </a:p>
          <a:p>
            <a:pPr algn="l"/>
            <a:r>
              <a:rPr lang="en-US" sz="1200" dirty="0">
                <a:solidFill>
                  <a:srgbClr val="887C67"/>
                </a:solidFill>
                <a:latin typeface="Libre Franklin"/>
                <a:ea typeface="Libre Franklin"/>
                <a:cs typeface="Libre Franklin"/>
                <a:sym typeface="Libre Franklin"/>
              </a:rPr>
              <a:t>If you are unsure of where they stand, use this formula:</a:t>
            </a:r>
          </a:p>
          <a:p>
            <a:pPr algn="l"/>
            <a:endParaRPr lang="en-US" sz="1200" dirty="0">
              <a:solidFill>
                <a:srgbClr val="887C67"/>
              </a:solidFill>
              <a:latin typeface="Libre Franklin"/>
              <a:ea typeface="Libre Franklin"/>
              <a:cs typeface="Libre Franklin"/>
              <a:sym typeface="Libre Franklin"/>
            </a:endParaRPr>
          </a:p>
          <a:p>
            <a:pPr algn="l"/>
            <a:r>
              <a:rPr lang="en-US" sz="1200" b="1" dirty="0">
                <a:solidFill>
                  <a:srgbClr val="887C67"/>
                </a:solidFill>
                <a:latin typeface="Libre Franklin"/>
                <a:ea typeface="Libre Franklin"/>
                <a:cs typeface="Libre Franklin"/>
                <a:sym typeface="Libre Franklin"/>
              </a:rPr>
              <a:t>Give information (neutrally) and ask if they have questions.</a:t>
            </a:r>
          </a:p>
          <a:p>
            <a:pPr algn="l"/>
            <a:endParaRPr lang="en-US" sz="1200" dirty="0">
              <a:solidFill>
                <a:srgbClr val="887C67"/>
              </a:solidFill>
              <a:latin typeface="Libre Franklin"/>
              <a:ea typeface="Libre Franklin"/>
              <a:cs typeface="Libre Franklin"/>
              <a:sym typeface="Libre Franklin"/>
            </a:endParaRPr>
          </a:p>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20</a:t>
            </a:fld>
            <a:endParaRPr lang="en-US" dirty="0"/>
          </a:p>
        </p:txBody>
      </p:sp>
    </p:spTree>
    <p:extLst>
      <p:ext uri="{BB962C8B-B14F-4D97-AF65-F5344CB8AC3E}">
        <p14:creationId xmlns:p14="http://schemas.microsoft.com/office/powerpoint/2010/main" val="990428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5601a74cd9_0_14:notes"/>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r>
              <a:rPr lang="en-US" dirty="0"/>
              <a:t>Explain go, slow down, be super-cautious</a:t>
            </a:r>
            <a:endParaRPr dirty="0"/>
          </a:p>
          <a:p>
            <a:endParaRPr dirty="0"/>
          </a:p>
          <a:p>
            <a:r>
              <a:rPr lang="en" dirty="0"/>
              <a:t>“Where do you get info” = great way to open up a convo about reliable sources without judgement</a:t>
            </a:r>
            <a:endParaRPr dirty="0"/>
          </a:p>
          <a:p>
            <a:endParaRPr dirty="0"/>
          </a:p>
          <a:p>
            <a:r>
              <a:rPr lang="en" dirty="0"/>
              <a:t>Be careful not to ask too many questions</a:t>
            </a:r>
            <a:endParaRPr dirty="0"/>
          </a:p>
        </p:txBody>
      </p:sp>
      <p:sp>
        <p:nvSpPr>
          <p:cNvPr id="193" name="Google Shape;193;g25601a74cd9_0_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2</a:t>
            </a:fld>
            <a:endParaRPr lang="en-US" dirty="0"/>
          </a:p>
        </p:txBody>
      </p:sp>
    </p:spTree>
    <p:extLst>
      <p:ext uri="{BB962C8B-B14F-4D97-AF65-F5344CB8AC3E}">
        <p14:creationId xmlns:p14="http://schemas.microsoft.com/office/powerpoint/2010/main" val="3646783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5601a74cd9_0_34:notes"/>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r>
              <a:rPr lang="en"/>
              <a:t>Avoid “why haven’t you gotten the vaccine?” I often try “What made you decide against getting the vaccine?” or “How did you come to that decision?”</a:t>
            </a:r>
            <a:endParaRPr dirty="0"/>
          </a:p>
          <a:p>
            <a:endParaRPr dirty="0"/>
          </a:p>
          <a:p>
            <a:r>
              <a:rPr lang="en"/>
              <a:t>“Where do you get info” = great way to open up a convo about reliable sources without judgement</a:t>
            </a:r>
            <a:endParaRPr dirty="0"/>
          </a:p>
          <a:p>
            <a:endParaRPr dirty="0"/>
          </a:p>
          <a:p>
            <a:r>
              <a:rPr lang="en"/>
              <a:t>Be careful not to ask too many questions</a:t>
            </a:r>
            <a:endParaRPr dirty="0"/>
          </a:p>
        </p:txBody>
      </p:sp>
      <p:sp>
        <p:nvSpPr>
          <p:cNvPr id="214" name="Google Shape;214;g25601a74cd9_0_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601a74cd9_0_53:notes"/>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r>
              <a:rPr lang="en" sz="1600"/>
              <a:t>This is what I think of when I want to decide </a:t>
            </a:r>
            <a:r>
              <a:rPr lang="en" sz="1600" i="1"/>
              <a:t>how </a:t>
            </a:r>
            <a:r>
              <a:rPr lang="en" sz="1600"/>
              <a:t>to say something</a:t>
            </a:r>
            <a:endParaRPr sz="1600" dirty="0"/>
          </a:p>
        </p:txBody>
      </p:sp>
      <p:sp>
        <p:nvSpPr>
          <p:cNvPr id="234" name="Google Shape;234;g25601a74cd9_0_5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pPr defTabSz="933237"/>
            <a:r>
              <a:rPr lang="en-US" dirty="0"/>
              <a:t>Let’s look at the core skills of Motivational Interviewing or MI.</a:t>
            </a:r>
          </a:p>
          <a:p>
            <a:pPr marL="233309" indent="-233309" defTabSz="933237">
              <a:buFont typeface="+mj-lt"/>
              <a:buAutoNum type="arabicPeriod"/>
            </a:pPr>
            <a:r>
              <a:rPr lang="en-US" dirty="0"/>
              <a:t>Open Ended Questions</a:t>
            </a:r>
          </a:p>
          <a:p>
            <a:pPr marL="233309" indent="-233309" defTabSz="933237">
              <a:buFont typeface="+mj-lt"/>
              <a:buAutoNum type="arabicPeriod"/>
            </a:pPr>
            <a:r>
              <a:rPr lang="en-US" dirty="0"/>
              <a:t>Affirming Statements</a:t>
            </a:r>
          </a:p>
          <a:p>
            <a:pPr marL="233309" indent="-233309" defTabSz="933237">
              <a:buFont typeface="+mj-lt"/>
              <a:buAutoNum type="arabicPeriod"/>
            </a:pPr>
            <a:r>
              <a:rPr lang="en-US" dirty="0"/>
              <a:t>Reflective Listening</a:t>
            </a:r>
          </a:p>
          <a:p>
            <a:pPr marL="233309" indent="-233309" defTabSz="933237">
              <a:buFont typeface="+mj-lt"/>
              <a:buAutoNum type="arabicPeriod"/>
            </a:pPr>
            <a:r>
              <a:rPr lang="en-US" dirty="0"/>
              <a:t>Summarizing</a:t>
            </a:r>
          </a:p>
          <a:p>
            <a:pPr defTabSz="933237"/>
            <a:r>
              <a:rPr lang="en-US" dirty="0"/>
              <a:t>This is what I think of when I want to decide </a:t>
            </a:r>
            <a:r>
              <a:rPr lang="en-US" i="1" dirty="0"/>
              <a:t>how </a:t>
            </a:r>
            <a:r>
              <a:rPr lang="en-US" dirty="0"/>
              <a:t>to say something</a:t>
            </a:r>
          </a:p>
          <a:p>
            <a:pPr defTabSz="933237"/>
            <a:endParaRPr lang="en-US" dirty="0"/>
          </a:p>
          <a:p>
            <a:pPr defTabSz="933237"/>
            <a:r>
              <a:rPr lang="en-US" dirty="0"/>
              <a:t>We will look at one last example of this interaction that demonstrates MI. Look for the OARS!</a:t>
            </a:r>
          </a:p>
          <a:p>
            <a:endParaRPr lang="en-US" dirty="0"/>
          </a:p>
        </p:txBody>
      </p:sp>
      <p:sp>
        <p:nvSpPr>
          <p:cNvPr id="4" name="Slide Number Placeholder 3"/>
          <p:cNvSpPr>
            <a:spLocks noGrp="1"/>
          </p:cNvSpPr>
          <p:nvPr>
            <p:ph type="sldNum" sz="quarter" idx="10"/>
          </p:nvPr>
        </p:nvSpPr>
        <p:spPr/>
        <p:txBody>
          <a:bodyPr/>
          <a:lstStyle/>
          <a:p>
            <a:fld id="{C2D981F4-CC98-45CC-B836-F6A197F09428}" type="slidenum">
              <a:rPr lang="en-US" smtClean="0"/>
              <a:t>24</a:t>
            </a:fld>
            <a:endParaRPr lang="en-US" dirty="0"/>
          </a:p>
        </p:txBody>
      </p:sp>
    </p:spTree>
    <p:extLst>
      <p:ext uri="{BB962C8B-B14F-4D97-AF65-F5344CB8AC3E}">
        <p14:creationId xmlns:p14="http://schemas.microsoft.com/office/powerpoint/2010/main" val="3843472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5601a74cd9_0_58:notes"/>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r>
              <a:rPr lang="en"/>
              <a:t>Avoid “why haven’t you gotten the vaccine?” I often try “What made you decide against getting the vaccine?” or “How did you come to that decision?”</a:t>
            </a:r>
            <a:endParaRPr dirty="0"/>
          </a:p>
          <a:p>
            <a:endParaRPr dirty="0"/>
          </a:p>
          <a:p>
            <a:r>
              <a:rPr lang="en"/>
              <a:t>“Where do you get info” = great way to open up a convo about reliable sources without judgement</a:t>
            </a:r>
            <a:endParaRPr dirty="0"/>
          </a:p>
          <a:p>
            <a:endParaRPr dirty="0"/>
          </a:p>
          <a:p>
            <a:r>
              <a:rPr lang="en"/>
              <a:t>Be careful not to ask too many questions</a:t>
            </a:r>
            <a:endParaRPr dirty="0"/>
          </a:p>
        </p:txBody>
      </p:sp>
      <p:sp>
        <p:nvSpPr>
          <p:cNvPr id="245" name="Google Shape;245;g25601a74cd9_0_5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5601a74cd9_0_73:notes"/>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r>
              <a:rPr lang="en"/>
              <a:t>Acknowledging qualities that make us feel proud makes us more likely to be willing to change our minds about deeply held beliefs.</a:t>
            </a:r>
            <a:endParaRPr dirty="0"/>
          </a:p>
          <a:p>
            <a:r>
              <a:rPr lang="en"/>
              <a:t>Think about affirming values like wanting to learn, rather than actions like having done a lot of “research”, since often times that “research” is mostly comprised of being funnelled through disinformation networks.</a:t>
            </a:r>
            <a:endParaRPr dirty="0"/>
          </a:p>
          <a:p>
            <a:endParaRPr dirty="0"/>
          </a:p>
          <a:p>
            <a:endParaRPr dirty="0"/>
          </a:p>
        </p:txBody>
      </p:sp>
      <p:sp>
        <p:nvSpPr>
          <p:cNvPr id="261" name="Google Shape;261;g25601a74cd9_0_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5601a74cd9_0_88:notes"/>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r>
              <a:rPr lang="en" dirty="0"/>
              <a:t>End double-sided reflections with change talk.</a:t>
            </a:r>
            <a:endParaRPr dirty="0"/>
          </a:p>
          <a:p>
            <a:endParaRPr dirty="0"/>
          </a:p>
          <a:p>
            <a:r>
              <a:rPr lang="en" dirty="0"/>
              <a:t>As I have more MI convos, I am replacing more education with reflections, and more questions with reflections. Ie to “We’re not getting the vaccine”, instead of “how’d you come to that decision?” (Q), might try “you’ve made up your mind” ®</a:t>
            </a:r>
            <a:endParaRPr dirty="0"/>
          </a:p>
        </p:txBody>
      </p:sp>
      <p:sp>
        <p:nvSpPr>
          <p:cNvPr id="277" name="Google Shape;277;g25601a74cd9_0_8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601a74cd9_0_103:notes"/>
          <p:cNvSpPr txBox="1">
            <a:spLocks noGrp="1"/>
          </p:cNvSpPr>
          <p:nvPr>
            <p:ph type="body" idx="1"/>
          </p:nvPr>
        </p:nvSpPr>
        <p:spPr>
          <a:xfrm>
            <a:off x="702310" y="4480004"/>
            <a:ext cx="5618480" cy="3665611"/>
          </a:xfrm>
          <a:prstGeom prst="rect">
            <a:avLst/>
          </a:prstGeom>
        </p:spPr>
        <p:txBody>
          <a:bodyPr spcFirstLastPara="1" wrap="square" lIns="93308" tIns="93308" rIns="93308" bIns="93308" anchor="t" anchorCtr="0">
            <a:noAutofit/>
          </a:bodyPr>
          <a:lstStyle/>
          <a:p>
            <a:r>
              <a:rPr lang="en"/>
              <a:t>When I rec vax to pts; I often say “My recommendation is to get the vaccine as soon as you are comfortable and ready.”</a:t>
            </a:r>
            <a:endParaRPr dirty="0"/>
          </a:p>
          <a:p>
            <a:r>
              <a:rPr lang="en"/>
              <a:t>Often asked “do we need to get it? Is it required?” - emphasizing autonomy is a good way to start (“the decision is entirely up to you”); then discuss why you’d recommend it if appropriate</a:t>
            </a:r>
            <a:endParaRPr dirty="0"/>
          </a:p>
          <a:p>
            <a:endParaRPr dirty="0"/>
          </a:p>
          <a:p>
            <a:r>
              <a:rPr lang="en"/>
              <a:t>Remember not all questions are actual questions</a:t>
            </a:r>
            <a:endParaRPr dirty="0"/>
          </a:p>
          <a:p>
            <a:endParaRPr dirty="0"/>
          </a:p>
          <a:p>
            <a:r>
              <a:rPr lang="en"/>
              <a:t>It’s not just skills and techniques; it’s a mindset; truly understanding and respecting that the patient is in charge of their decisions, and your role is as a guide, and your goal is to help them think through the decision, rather than drive them to the conclusion you want.</a:t>
            </a:r>
            <a:endParaRPr dirty="0"/>
          </a:p>
        </p:txBody>
      </p:sp>
      <p:sp>
        <p:nvSpPr>
          <p:cNvPr id="293" name="Google Shape;293;g25601a74cd9_0_10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3e343fb24e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g23e343fb24e_0_0:notes"/>
          <p:cNvSpPr txBox="1">
            <a:spLocks noGrp="1"/>
          </p:cNvSpPr>
          <p:nvPr>
            <p:ph type="body" idx="1"/>
          </p:nvPr>
        </p:nvSpPr>
        <p:spPr>
          <a:xfrm>
            <a:off x="936414" y="4421823"/>
            <a:ext cx="5150273" cy="4189095"/>
          </a:xfrm>
          <a:prstGeom prst="rect">
            <a:avLst/>
          </a:prstGeom>
          <a:noFill/>
          <a:ln>
            <a:noFill/>
          </a:ln>
        </p:spPr>
        <p:txBody>
          <a:bodyPr spcFirstLastPara="1" wrap="square" lIns="93308" tIns="46641" rIns="93308" bIns="46641" anchor="t" anchorCtr="0">
            <a:noAutofit/>
          </a:bodyPr>
          <a:lstStyle/>
          <a:p>
            <a:pPr>
              <a:lnSpc>
                <a:spcPct val="115000"/>
              </a:lnSpc>
              <a:buClr>
                <a:schemeClr val="dk1"/>
              </a:buClr>
              <a:buSzPts val="1100"/>
            </a:pPr>
            <a:r>
              <a:rPr lang="en" dirty="0">
                <a:solidFill>
                  <a:schemeClr val="dk1"/>
                </a:solidFill>
              </a:rPr>
              <a:t>Ryan</a:t>
            </a:r>
            <a:endParaRPr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r>
              <a:rPr lang="en" dirty="0">
                <a:highlight>
                  <a:schemeClr val="lt1"/>
                </a:highlight>
              </a:rPr>
              <a:t>A Framework for Providing Information/Recommendations/Ideas</a:t>
            </a:r>
          </a:p>
          <a:p>
            <a:pPr marL="0" algn="l"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Reflect/Explore</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6F8456"/>
                </a:solidFill>
                <a:effectLst/>
                <a:latin typeface="Arial" panose="020B0604020202020204" pitchFamily="34" charset="0"/>
                <a:cs typeface="Arial" panose="020B0604020202020204" pitchFamily="34" charset="0"/>
              </a:rPr>
              <a:t>Ask permission</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6F8456"/>
                </a:solidFill>
                <a:effectLst/>
                <a:latin typeface="Arial" panose="020B0604020202020204" pitchFamily="34" charset="0"/>
                <a:cs typeface="Arial" panose="020B0604020202020204" pitchFamily="34" charset="0"/>
              </a:rPr>
              <a:t>Offer</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6F8456"/>
                </a:solidFill>
                <a:effectLst/>
                <a:latin typeface="Arial" panose="020B0604020202020204" pitchFamily="34" charset="0"/>
                <a:cs typeface="Arial" panose="020B0604020202020204" pitchFamily="34" charset="0"/>
              </a:rPr>
              <a:t>Explore/Emphasize Autonomy</a:t>
            </a:r>
            <a:endParaRPr lang="en-US" sz="1800" b="0" i="0" u="none" strike="noStrike" dirty="0">
              <a:effectLst/>
              <a:latin typeface="Arial" panose="020B0604020202020204" pitchFamily="34" charset="0"/>
            </a:endParaRPr>
          </a:p>
          <a:p>
            <a:endParaRPr lang="en" dirty="0">
              <a:highlight>
                <a:schemeClr val="lt1"/>
              </a:highlight>
            </a:endParaRPr>
          </a:p>
          <a:p>
            <a:endParaRPr lang="en" dirty="0">
              <a:highlight>
                <a:schemeClr val="lt1"/>
              </a:highlight>
            </a:endParaRPr>
          </a:p>
          <a:p>
            <a:r>
              <a:rPr lang="en" dirty="0">
                <a:highlight>
                  <a:schemeClr val="lt1"/>
                </a:highlight>
              </a:rPr>
              <a:t>Let’s look at this framework with a couple of examples. </a:t>
            </a:r>
            <a:endParaRPr lang="en-US" dirty="0"/>
          </a:p>
        </p:txBody>
      </p:sp>
      <p:sp>
        <p:nvSpPr>
          <p:cNvPr id="4" name="Slide Number Placeholder 3"/>
          <p:cNvSpPr>
            <a:spLocks noGrp="1"/>
          </p:cNvSpPr>
          <p:nvPr>
            <p:ph type="sldNum" sz="quarter" idx="10"/>
          </p:nvPr>
        </p:nvSpPr>
        <p:spPr/>
        <p:txBody>
          <a:bodyPr/>
          <a:lstStyle/>
          <a:p>
            <a:fld id="{C2D981F4-CC98-45CC-B836-F6A197F09428}" type="slidenum">
              <a:rPr lang="en-US" smtClean="0"/>
              <a:t>30</a:t>
            </a:fld>
            <a:endParaRPr lang="en-US" dirty="0"/>
          </a:p>
        </p:txBody>
      </p:sp>
    </p:spTree>
    <p:extLst>
      <p:ext uri="{BB962C8B-B14F-4D97-AF65-F5344CB8AC3E}">
        <p14:creationId xmlns:p14="http://schemas.microsoft.com/office/powerpoint/2010/main" val="80337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Explore – Offer – Explore approach in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 asked a question here, so you already have permission to answer</a:t>
            </a:r>
          </a:p>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31</a:t>
            </a:fld>
            <a:endParaRPr lang="en-US" dirty="0"/>
          </a:p>
        </p:txBody>
      </p:sp>
    </p:spTree>
    <p:extLst>
      <p:ext uri="{BB962C8B-B14F-4D97-AF65-F5344CB8AC3E}">
        <p14:creationId xmlns:p14="http://schemas.microsoft.com/office/powerpoint/2010/main" val="362202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3</a:t>
            </a:fld>
            <a:endParaRPr lang="en-US" dirty="0"/>
          </a:p>
        </p:txBody>
      </p:sp>
    </p:spTree>
    <p:extLst>
      <p:ext uri="{BB962C8B-B14F-4D97-AF65-F5344CB8AC3E}">
        <p14:creationId xmlns:p14="http://schemas.microsoft.com/office/powerpoint/2010/main" val="3382338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the Explore – Offer – Explore approach in action. </a:t>
            </a:r>
          </a:p>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32</a:t>
            </a:fld>
            <a:endParaRPr lang="en-US" dirty="0"/>
          </a:p>
        </p:txBody>
      </p:sp>
    </p:spTree>
    <p:extLst>
      <p:ext uri="{BB962C8B-B14F-4D97-AF65-F5344CB8AC3E}">
        <p14:creationId xmlns:p14="http://schemas.microsoft.com/office/powerpoint/2010/main" val="4076502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33</a:t>
            </a:fld>
            <a:endParaRPr lang="en-US" dirty="0"/>
          </a:p>
        </p:txBody>
      </p:sp>
    </p:spTree>
    <p:extLst>
      <p:ext uri="{BB962C8B-B14F-4D97-AF65-F5344CB8AC3E}">
        <p14:creationId xmlns:p14="http://schemas.microsoft.com/office/powerpoint/2010/main" val="2183815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6618"/>
            <a:fld id="{67D0D2D3-6B9F-40C7-B72C-52C6E6AA438A}" type="slidenum">
              <a:rPr lang="en-US">
                <a:solidFill>
                  <a:prstClr val="black"/>
                </a:solidFill>
                <a:latin typeface="Calibri" panose="020F0502020204030204"/>
              </a:rPr>
              <a:pPr defTabSz="466618"/>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30465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dirty="0">
                <a:solidFill>
                  <a:srgbClr val="887C67"/>
                </a:solidFill>
                <a:latin typeface="Libre Franklin" pitchFamily="2" charset="0"/>
                <a:ea typeface="Libre Franklin" pitchFamily="2" charset="0"/>
                <a:cs typeface="Libre Franklin" pitchFamily="2" charset="0"/>
              </a:rPr>
              <a:t>MI research has been conducted around the world. Each heart identifies a country that is using MI. The US has two showing using in the tribal communities as well as in hospitals. </a:t>
            </a:r>
          </a:p>
          <a:p>
            <a:pPr fontAlgn="t"/>
            <a:endParaRPr lang="en-US" sz="1200" b="0" dirty="0">
              <a:solidFill>
                <a:srgbClr val="887C67"/>
              </a:solidFill>
              <a:latin typeface="Libre Franklin" pitchFamily="2" charset="0"/>
              <a:ea typeface="Libre Franklin" pitchFamily="2" charset="0"/>
              <a:cs typeface="Libre Franklin" pitchFamily="2" charset="0"/>
            </a:endParaRPr>
          </a:p>
          <a:p>
            <a:pPr fontAlgn="t"/>
            <a:r>
              <a:rPr lang="en-US" sz="1200" b="1" dirty="0">
                <a:solidFill>
                  <a:srgbClr val="887C67"/>
                </a:solidFill>
                <a:latin typeface="Libre Franklin" pitchFamily="2" charset="0"/>
                <a:ea typeface="Libre Franklin" pitchFamily="2" charset="0"/>
                <a:cs typeface="Libre Franklin" pitchFamily="2" charset="0"/>
              </a:rPr>
              <a:t>Oceania: </a:t>
            </a:r>
            <a:r>
              <a:rPr lang="en-US" sz="1200" b="0" dirty="0">
                <a:solidFill>
                  <a:srgbClr val="887C67"/>
                </a:solidFill>
                <a:latin typeface="Libre Franklin" pitchFamily="2" charset="0"/>
                <a:ea typeface="Libre Franklin" pitchFamily="2" charset="0"/>
                <a:cs typeface="Libre Franklin" pitchFamily="2" charset="0"/>
              </a:rPr>
              <a:t>Australia, New Zealand, </a:t>
            </a:r>
          </a:p>
          <a:p>
            <a:pPr fontAlgn="t"/>
            <a:r>
              <a:rPr lang="en-US" sz="1200" b="1" dirty="0">
                <a:solidFill>
                  <a:srgbClr val="887C67"/>
                </a:solidFill>
                <a:latin typeface="Libre Franklin" pitchFamily="2" charset="0"/>
                <a:ea typeface="Libre Franklin" pitchFamily="2" charset="0"/>
                <a:cs typeface="Libre Franklin" pitchFamily="2" charset="0"/>
              </a:rPr>
              <a:t>Europe: </a:t>
            </a:r>
            <a:r>
              <a:rPr lang="en-US" sz="1200" b="0" dirty="0">
                <a:solidFill>
                  <a:srgbClr val="887C67"/>
                </a:solidFill>
                <a:latin typeface="Libre Franklin" pitchFamily="2" charset="0"/>
                <a:ea typeface="Libre Franklin" pitchFamily="2" charset="0"/>
                <a:cs typeface="Libre Franklin" pitchFamily="2" charset="0"/>
              </a:rPr>
              <a:t>Netherlands, Norway, Sweden, Switzerland, United Kingdom</a:t>
            </a:r>
            <a:endParaRPr lang="en-US" sz="1200" b="0" dirty="0">
              <a:latin typeface="Arial" panose="020B0604020202020204" pitchFamily="34" charset="0"/>
            </a:endParaRPr>
          </a:p>
          <a:p>
            <a:pPr fontAlgn="t"/>
            <a:r>
              <a:rPr lang="en-US" sz="1200" b="1" dirty="0">
                <a:solidFill>
                  <a:srgbClr val="887C67"/>
                </a:solidFill>
                <a:latin typeface="Libre Franklin" pitchFamily="2" charset="0"/>
                <a:ea typeface="Libre Franklin" pitchFamily="2" charset="0"/>
                <a:cs typeface="Libre Franklin" pitchFamily="2" charset="0"/>
              </a:rPr>
              <a:t>North America: </a:t>
            </a:r>
            <a:r>
              <a:rPr lang="en-US" sz="1200" b="0" dirty="0">
                <a:solidFill>
                  <a:srgbClr val="887C67"/>
                </a:solidFill>
                <a:latin typeface="Libre Franklin" pitchFamily="2" charset="0"/>
                <a:ea typeface="Libre Franklin" pitchFamily="2" charset="0"/>
                <a:cs typeface="Libre Franklin" pitchFamily="2" charset="0"/>
              </a:rPr>
              <a:t>Canada, Cherokee*, Chicksaw*, United States, Zuni* *Tribal Nations</a:t>
            </a:r>
            <a:endParaRPr lang="en-US" sz="1200" b="0" dirty="0">
              <a:latin typeface="Arial" panose="020B0604020202020204" pitchFamily="34" charset="0"/>
            </a:endParaRPr>
          </a:p>
          <a:p>
            <a:pPr fontAlgn="t"/>
            <a:r>
              <a:rPr lang="en-US" sz="1200" b="1" dirty="0">
                <a:solidFill>
                  <a:srgbClr val="887C67"/>
                </a:solidFill>
                <a:latin typeface="Libre Franklin" pitchFamily="2" charset="0"/>
                <a:ea typeface="Libre Franklin" pitchFamily="2" charset="0"/>
                <a:cs typeface="Libre Franklin" pitchFamily="2" charset="0"/>
              </a:rPr>
              <a:t>Africa: </a:t>
            </a:r>
            <a:r>
              <a:rPr lang="en-US" sz="1200" b="0" dirty="0">
                <a:solidFill>
                  <a:srgbClr val="887C67"/>
                </a:solidFill>
                <a:latin typeface="Libre Franklin" pitchFamily="2" charset="0"/>
                <a:ea typeface="Libre Franklin" pitchFamily="2" charset="0"/>
                <a:cs typeface="Libre Franklin" pitchFamily="2" charset="0"/>
              </a:rPr>
              <a:t>Egypt, Kenya, Nigeria, South Africa, Uganda, Zambia</a:t>
            </a:r>
          </a:p>
          <a:p>
            <a:pPr fontAlgn="t"/>
            <a:r>
              <a:rPr lang="en-US" sz="1200" b="1" dirty="0">
                <a:solidFill>
                  <a:srgbClr val="887C67"/>
                </a:solidFill>
                <a:latin typeface="Libre Franklin" pitchFamily="2" charset="0"/>
                <a:ea typeface="Libre Franklin" pitchFamily="2" charset="0"/>
                <a:cs typeface="Libre Franklin" pitchFamily="2" charset="0"/>
              </a:rPr>
              <a:t>Asia: </a:t>
            </a:r>
            <a:r>
              <a:rPr lang="en-US" sz="1200" b="0" dirty="0">
                <a:solidFill>
                  <a:srgbClr val="887C67"/>
                </a:solidFill>
                <a:latin typeface="Libre Franklin" pitchFamily="2" charset="0"/>
                <a:ea typeface="Libre Franklin" pitchFamily="2" charset="0"/>
                <a:cs typeface="Libre Franklin" pitchFamily="2" charset="0"/>
              </a:rPr>
              <a:t>China, India, Iran, Malaysia, Marshall Islands, Turkey, Bangladesh</a:t>
            </a:r>
          </a:p>
          <a:p>
            <a:pPr fontAlgn="t"/>
            <a:r>
              <a:rPr lang="en-US" sz="1200" b="1" dirty="0">
                <a:solidFill>
                  <a:srgbClr val="887C67"/>
                </a:solidFill>
                <a:latin typeface="Libre Franklin" pitchFamily="2" charset="0"/>
                <a:ea typeface="Libre Franklin" pitchFamily="2" charset="0"/>
                <a:cs typeface="Libre Franklin" pitchFamily="2" charset="0"/>
              </a:rPr>
              <a:t>Central &amp; South America: </a:t>
            </a:r>
            <a:r>
              <a:rPr lang="en-US" sz="1200" b="0" dirty="0">
                <a:solidFill>
                  <a:srgbClr val="887C67"/>
                </a:solidFill>
                <a:latin typeface="Libre Franklin" pitchFamily="2" charset="0"/>
                <a:ea typeface="Libre Franklin" pitchFamily="2" charset="0"/>
                <a:cs typeface="Libre Franklin" pitchFamily="2" charset="0"/>
              </a:rPr>
              <a:t>Brazil, Chile, Mexico, </a:t>
            </a:r>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35</a:t>
            </a:fld>
            <a:endParaRPr lang="en-US" dirty="0"/>
          </a:p>
        </p:txBody>
      </p:sp>
    </p:spTree>
    <p:extLst>
      <p:ext uri="{BB962C8B-B14F-4D97-AF65-F5344CB8AC3E}">
        <p14:creationId xmlns:p14="http://schemas.microsoft.com/office/powerpoint/2010/main" val="960012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D981F4-CC98-45CC-B836-F6A197F09428}" type="slidenum">
              <a:rPr lang="en-US" smtClean="0"/>
              <a:t>36</a:t>
            </a:fld>
            <a:endParaRPr lang="en-US" dirty="0"/>
          </a:p>
        </p:txBody>
      </p:sp>
    </p:spTree>
    <p:extLst>
      <p:ext uri="{BB962C8B-B14F-4D97-AF65-F5344CB8AC3E}">
        <p14:creationId xmlns:p14="http://schemas.microsoft.com/office/powerpoint/2010/main" val="443473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talked today about what MI is, what it looks like in practice, the skills, and the types of questions and statements that are used. If this is something that you’d like to get more information about, please reach out. We’d love to work with you. Sign up for our newsletter . . . </a:t>
            </a:r>
          </a:p>
        </p:txBody>
      </p:sp>
      <p:sp>
        <p:nvSpPr>
          <p:cNvPr id="4" name="Slide Number Placeholder 3"/>
          <p:cNvSpPr>
            <a:spLocks noGrp="1"/>
          </p:cNvSpPr>
          <p:nvPr>
            <p:ph type="sldNum" sz="quarter" idx="5"/>
          </p:nvPr>
        </p:nvSpPr>
        <p:spPr/>
        <p:txBody>
          <a:bodyPr/>
          <a:lstStyle/>
          <a:p>
            <a:fld id="{67D0D2D3-6B9F-40C7-B72C-52C6E6AA438A}" type="slidenum">
              <a:rPr lang="en-US" smtClean="0"/>
              <a:t>37</a:t>
            </a:fld>
            <a:endParaRPr lang="en-US" dirty="0"/>
          </a:p>
        </p:txBody>
      </p:sp>
    </p:spTree>
    <p:extLst>
      <p:ext uri="{BB962C8B-B14F-4D97-AF65-F5344CB8AC3E}">
        <p14:creationId xmlns:p14="http://schemas.microsoft.com/office/powerpoint/2010/main" val="325944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the Explore – Offer – Explore approach in action. </a:t>
            </a:r>
          </a:p>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38</a:t>
            </a:fld>
            <a:endParaRPr lang="en-US" dirty="0"/>
          </a:p>
        </p:txBody>
      </p:sp>
    </p:spTree>
    <p:extLst>
      <p:ext uri="{BB962C8B-B14F-4D97-AF65-F5344CB8AC3E}">
        <p14:creationId xmlns:p14="http://schemas.microsoft.com/office/powerpoint/2010/main" val="672100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308bf91700_2_28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1308bf91700_2_28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endParaRPr dirty="0"/>
          </a:p>
        </p:txBody>
      </p:sp>
      <p:sp>
        <p:nvSpPr>
          <p:cNvPr id="395" name="Google Shape;395;g1308bf91700_2_28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fld id="{00000000-1234-1234-1234-123412341234}" type="slidenum">
              <a:rPr lang="en"/>
              <a:pPr/>
              <a:t>39</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296e91a1ce_0_8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2296e91a1ce_0_8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endParaRPr dirty="0"/>
          </a:p>
        </p:txBody>
      </p:sp>
      <p:sp>
        <p:nvSpPr>
          <p:cNvPr id="413" name="Google Shape;413;g2296e91a1ce_0_8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fld id="{00000000-1234-1234-1234-123412341234}" type="slidenum">
              <a:rPr lang="en"/>
              <a:pPr/>
              <a:t>40</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296e91a1ce_0_8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2296e91a1ce_0_8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endParaRPr dirty="0"/>
          </a:p>
        </p:txBody>
      </p:sp>
      <p:sp>
        <p:nvSpPr>
          <p:cNvPr id="413" name="Google Shape;413;g2296e91a1ce_0_8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fld id="{00000000-1234-1234-1234-123412341234}" type="slidenum">
              <a:rPr lang="en"/>
              <a:pPr/>
              <a:t>41</a:t>
            </a:fld>
            <a:endParaRPr dirty="0"/>
          </a:p>
        </p:txBody>
      </p:sp>
    </p:spTree>
    <p:extLst>
      <p:ext uri="{BB962C8B-B14F-4D97-AF65-F5344CB8AC3E}">
        <p14:creationId xmlns:p14="http://schemas.microsoft.com/office/powerpoint/2010/main" val="199669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08bf91700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308bf91700_2_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800">
                <a:latin typeface="Calibri"/>
                <a:ea typeface="Calibri"/>
                <a:cs typeface="Calibri"/>
                <a:sym typeface="Calibri"/>
              </a:rPr>
              <a:t>And how to do we lose trust?</a:t>
            </a:r>
            <a:endParaRPr dirty="0"/>
          </a:p>
        </p:txBody>
      </p:sp>
      <p:sp>
        <p:nvSpPr>
          <p:cNvPr id="100" name="Google Shape;100;g1308bf91700_2_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4a5a732737_1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4a5a732737_1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4a5a732737_1_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4a5a732737_1_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4a5a732737_1_4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4a5a732737_1_4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For those of you not familiar with Motivational Interviewing or MI, I’d like to provide a brief definition. </a:t>
            </a:r>
          </a:p>
        </p:txBody>
      </p:sp>
      <p:sp>
        <p:nvSpPr>
          <p:cNvPr id="4" name="Slide Number Placeholder 3"/>
          <p:cNvSpPr>
            <a:spLocks noGrp="1"/>
          </p:cNvSpPr>
          <p:nvPr>
            <p:ph type="sldNum" sz="quarter" idx="5"/>
          </p:nvPr>
        </p:nvSpPr>
        <p:spPr/>
        <p:txBody>
          <a:bodyPr/>
          <a:lstStyle/>
          <a:p>
            <a:fld id="{67D0D2D3-6B9F-40C7-B72C-52C6E6AA438A}" type="slidenum">
              <a:rPr lang="en-US" smtClean="0"/>
              <a:t>5</a:t>
            </a:fld>
            <a:endParaRPr lang="en-US" dirty="0"/>
          </a:p>
        </p:txBody>
      </p:sp>
    </p:spTree>
    <p:extLst>
      <p:ext uri="{BB962C8B-B14F-4D97-AF65-F5344CB8AC3E}">
        <p14:creationId xmlns:p14="http://schemas.microsoft.com/office/powerpoint/2010/main" val="137904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b09d9b29f_0_2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2b09d9b29f_0_23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defTabSz="933237"/>
            <a:r>
              <a:rPr lang="en-US" dirty="0">
                <a:solidFill>
                  <a:srgbClr val="887C67"/>
                </a:solidFill>
                <a:latin typeface="Libre Franklin"/>
                <a:ea typeface="Libre Franklin"/>
                <a:cs typeface="Libre Franklin"/>
                <a:sym typeface="Libre Franklin"/>
              </a:rPr>
              <a:t>Think about a health interaction when you were the client and it did *not* go well . . . </a:t>
            </a:r>
          </a:p>
          <a:p>
            <a:endParaRPr lang="en" dirty="0"/>
          </a:p>
          <a:p>
            <a:r>
              <a:rPr lang="en" dirty="0"/>
              <a:t>What was the practitioner doing that left you feeling unheard? </a:t>
            </a:r>
          </a:p>
          <a:p>
            <a:endParaRPr lang="en" dirty="0"/>
          </a:p>
          <a:p>
            <a:r>
              <a:rPr lang="en" dirty="0"/>
              <a:t>If you use this approach, people are very unlikely to feel these ways</a:t>
            </a:r>
          </a:p>
          <a:p>
            <a:endParaRPr lang="en" dirty="0"/>
          </a:p>
          <a:p>
            <a:r>
              <a:rPr lang="en" dirty="0"/>
              <a:t>I’d like to present an alternative approach that is used around the world with greater success. – Motivational Interviewing </a:t>
            </a:r>
            <a:endParaRPr dirty="0"/>
          </a:p>
        </p:txBody>
      </p:sp>
      <p:sp>
        <p:nvSpPr>
          <p:cNvPr id="110" name="Google Shape;110;g22b09d9b29f_0_23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fld id="{00000000-1234-1234-1234-123412341234}" type="slidenum">
              <a:rPr lang="en"/>
              <a:pPr/>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0D2D3-6B9F-40C7-B72C-52C6E6AA438A}" type="slidenum">
              <a:rPr lang="en-US" smtClean="0"/>
              <a:t>8</a:t>
            </a:fld>
            <a:endParaRPr lang="en-US" dirty="0"/>
          </a:p>
        </p:txBody>
      </p:sp>
    </p:spTree>
    <p:extLst>
      <p:ext uri="{BB962C8B-B14F-4D97-AF65-F5344CB8AC3E}">
        <p14:creationId xmlns:p14="http://schemas.microsoft.com/office/powerpoint/2010/main" val="344775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b09d9b29f_0_2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2b09d9b29f_0_23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defTabSz="933237"/>
            <a:r>
              <a:rPr lang="en-US" dirty="0">
                <a:solidFill>
                  <a:srgbClr val="887C67"/>
                </a:solidFill>
                <a:latin typeface="Libre Franklin"/>
                <a:ea typeface="Libre Franklin"/>
                <a:cs typeface="Libre Franklin"/>
                <a:sym typeface="Libre Franklin"/>
              </a:rPr>
              <a:t>Think about a health interaction when you were the client and it did *not* go well . . . </a:t>
            </a:r>
          </a:p>
          <a:p>
            <a:endParaRPr lang="en" dirty="0"/>
          </a:p>
          <a:p>
            <a:r>
              <a:rPr lang="en" dirty="0"/>
              <a:t>What was the practitioner doing that left you feeling unheard? </a:t>
            </a:r>
          </a:p>
          <a:p>
            <a:endParaRPr lang="en" dirty="0"/>
          </a:p>
          <a:p>
            <a:r>
              <a:rPr lang="en" dirty="0"/>
              <a:t>If you use this approach, people are very unlikely to feel these ways</a:t>
            </a:r>
          </a:p>
          <a:p>
            <a:endParaRPr lang="en" dirty="0"/>
          </a:p>
          <a:p>
            <a:r>
              <a:rPr lang="en" dirty="0"/>
              <a:t>I’d like to present an alternative approach that is used around the world with greater success. – Motivational Interviewing </a:t>
            </a:r>
            <a:endParaRPr dirty="0"/>
          </a:p>
        </p:txBody>
      </p:sp>
      <p:sp>
        <p:nvSpPr>
          <p:cNvPr id="110" name="Google Shape;110;g22b09d9b29f_0_23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fld id="{00000000-1234-1234-1234-123412341234}" type="slidenum">
              <a:rPr lang="en"/>
              <a:pPr/>
              <a:t>9</a:t>
            </a:fld>
            <a:endParaRPr dirty="0"/>
          </a:p>
        </p:txBody>
      </p:sp>
    </p:spTree>
    <p:extLst>
      <p:ext uri="{BB962C8B-B14F-4D97-AF65-F5344CB8AC3E}">
        <p14:creationId xmlns:p14="http://schemas.microsoft.com/office/powerpoint/2010/main" val="245834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08bf91700_2_116: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308bf91700_2_116:notes"/>
          <p:cNvSpPr txBox="1">
            <a:spLocks noGrp="1"/>
          </p:cNvSpPr>
          <p:nvPr>
            <p:ph type="body" idx="1"/>
          </p:nvPr>
        </p:nvSpPr>
        <p:spPr>
          <a:xfrm>
            <a:off x="719217" y="4560893"/>
            <a:ext cx="5753740" cy="3731640"/>
          </a:xfrm>
          <a:prstGeom prst="rect">
            <a:avLst/>
          </a:prstGeom>
          <a:noFill/>
          <a:ln>
            <a:noFill/>
          </a:ln>
        </p:spPr>
        <p:txBody>
          <a:bodyPr spcFirstLastPara="1" wrap="square" lIns="95230" tIns="47602" rIns="95230" bIns="47602" anchor="t" anchorCtr="0">
            <a:noAutofit/>
          </a:bodyPr>
          <a:lstStyle/>
          <a:p>
            <a:r>
              <a:rPr lang="en-US" dirty="0"/>
              <a:t>What was the practitioner doing that left you feeling unheard? </a:t>
            </a:r>
          </a:p>
          <a:p>
            <a:r>
              <a:rPr lang="en-US" dirty="0">
                <a:solidFill>
                  <a:srgbClr val="887C67"/>
                </a:solidFill>
                <a:latin typeface="Libre Franklin"/>
                <a:ea typeface="Libre Franklin"/>
                <a:cs typeface="Libre Franklin"/>
                <a:sym typeface="Libre Franklin"/>
              </a:rPr>
              <a:t>How would you feel if you were the client?</a:t>
            </a:r>
          </a:p>
          <a:p>
            <a:pPr algn="l"/>
            <a:r>
              <a:rPr lang="en-US" dirty="0">
                <a:solidFill>
                  <a:srgbClr val="887C67"/>
                </a:solidFill>
                <a:latin typeface="Libre Franklin"/>
                <a:ea typeface="Libre Franklin"/>
                <a:cs typeface="Libre Franklin"/>
                <a:sym typeface="Libre Franklin"/>
              </a:rPr>
              <a:t>How would you describe the practitioner’s approach?</a:t>
            </a:r>
          </a:p>
          <a:p>
            <a:pPr algn="ctr"/>
            <a:endParaRPr lang="en-US" dirty="0"/>
          </a:p>
          <a:p>
            <a:endParaRPr lang="en-US" dirty="0"/>
          </a:p>
        </p:txBody>
      </p:sp>
      <p:sp>
        <p:nvSpPr>
          <p:cNvPr id="132" name="Google Shape;132;g1308bf91700_2_116:notes"/>
          <p:cNvSpPr txBox="1">
            <a:spLocks noGrp="1"/>
          </p:cNvSpPr>
          <p:nvPr>
            <p:ph type="sldNum" idx="12"/>
          </p:nvPr>
        </p:nvSpPr>
        <p:spPr>
          <a:xfrm>
            <a:off x="4073902" y="9001678"/>
            <a:ext cx="3116609" cy="475504"/>
          </a:xfrm>
          <a:prstGeom prst="rect">
            <a:avLst/>
          </a:prstGeom>
          <a:noFill/>
          <a:ln>
            <a:noFill/>
          </a:ln>
        </p:spPr>
        <p:txBody>
          <a:bodyPr spcFirstLastPara="1" wrap="square" lIns="95230" tIns="47602" rIns="95230" bIns="47602" anchor="b" anchorCtr="0">
            <a:noAutofit/>
          </a:bodyPr>
          <a:lstStyle/>
          <a:p>
            <a:pPr algn="r"/>
            <a:fld id="{00000000-1234-1234-1234-123412341234}" type="slidenum">
              <a:rPr lang="en"/>
              <a:pPr algn="r"/>
              <a:t>10</a:t>
            </a:fld>
            <a:endParaRPr dirty="0"/>
          </a:p>
        </p:txBody>
      </p:sp>
    </p:spTree>
    <p:extLst>
      <p:ext uri="{BB962C8B-B14F-4D97-AF65-F5344CB8AC3E}">
        <p14:creationId xmlns:p14="http://schemas.microsoft.com/office/powerpoint/2010/main" val="415732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
        <p:nvSpPr>
          <p:cNvPr id="8" name="Picture Placeholder 7"/>
          <p:cNvSpPr>
            <a:spLocks noGrp="1"/>
          </p:cNvSpPr>
          <p:nvPr>
            <p:ph type="pic" sz="quarter" idx="13"/>
          </p:nvPr>
        </p:nvSpPr>
        <p:spPr>
          <a:xfrm>
            <a:off x="0" y="0"/>
            <a:ext cx="12192000" cy="6858000"/>
          </a:xfrm>
        </p:spPr>
        <p:txBody>
          <a:bodyPr/>
          <a:lstStyle/>
          <a:p>
            <a:endParaRPr lang="en-GB" dirty="0"/>
          </a:p>
        </p:txBody>
      </p:sp>
    </p:spTree>
    <p:extLst>
      <p:ext uri="{BB962C8B-B14F-4D97-AF65-F5344CB8AC3E}">
        <p14:creationId xmlns:p14="http://schemas.microsoft.com/office/powerpoint/2010/main" val="317454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Tree>
    <p:extLst>
      <p:ext uri="{BB962C8B-B14F-4D97-AF65-F5344CB8AC3E}">
        <p14:creationId xmlns:p14="http://schemas.microsoft.com/office/powerpoint/2010/main" val="88175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Tree>
    <p:extLst>
      <p:ext uri="{BB962C8B-B14F-4D97-AF65-F5344CB8AC3E}">
        <p14:creationId xmlns:p14="http://schemas.microsoft.com/office/powerpoint/2010/main" val="23266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0ED408D-C357-4CA7-BCCA-AA9B664E9A75}"/>
              </a:ext>
            </a:extLst>
          </p:cNvPr>
          <p:cNvSpPr>
            <a:spLocks noGrp="1"/>
          </p:cNvSpPr>
          <p:nvPr>
            <p:ph type="pic" sz="quarter" idx="13"/>
          </p:nvPr>
        </p:nvSpPr>
        <p:spPr>
          <a:xfrm>
            <a:off x="0" y="0"/>
            <a:ext cx="5517568" cy="6423096"/>
          </a:xfrm>
          <a:custGeom>
            <a:avLst/>
            <a:gdLst>
              <a:gd name="connsiteX0" fmla="*/ 1198550 w 4138176"/>
              <a:gd name="connsiteY0" fmla="*/ 0 h 4817322"/>
              <a:gd name="connsiteX1" fmla="*/ 4138176 w 4138176"/>
              <a:gd name="connsiteY1" fmla="*/ 4817322 h 4817322"/>
              <a:gd name="connsiteX2" fmla="*/ 0 w 4138176"/>
              <a:gd name="connsiteY2" fmla="*/ 4817322 h 4817322"/>
              <a:gd name="connsiteX3" fmla="*/ 0 w 4138176"/>
              <a:gd name="connsiteY3" fmla="*/ 13547 h 4817322"/>
            </a:gdLst>
            <a:ahLst/>
            <a:cxnLst>
              <a:cxn ang="0">
                <a:pos x="connsiteX0" y="connsiteY0"/>
              </a:cxn>
              <a:cxn ang="0">
                <a:pos x="connsiteX1" y="connsiteY1"/>
              </a:cxn>
              <a:cxn ang="0">
                <a:pos x="connsiteX2" y="connsiteY2"/>
              </a:cxn>
              <a:cxn ang="0">
                <a:pos x="connsiteX3" y="connsiteY3"/>
              </a:cxn>
            </a:cxnLst>
            <a:rect l="l" t="t" r="r" b="b"/>
            <a:pathLst>
              <a:path w="4138176" h="4817322">
                <a:moveTo>
                  <a:pt x="1198550" y="0"/>
                </a:moveTo>
                <a:lnTo>
                  <a:pt x="4138176" y="4817322"/>
                </a:lnTo>
                <a:lnTo>
                  <a:pt x="0" y="4817322"/>
                </a:lnTo>
                <a:lnTo>
                  <a:pt x="0" y="13547"/>
                </a:lnTo>
                <a:close/>
              </a:path>
            </a:pathLst>
          </a:custGeom>
          <a:solidFill>
            <a:schemeClr val="bg1">
              <a:lumMod val="75000"/>
            </a:schemeClr>
          </a:solidFill>
        </p:spPr>
        <p:txBody>
          <a:bodyPr wrap="square">
            <a:noAutofit/>
          </a:bodyPr>
          <a:lstStyle/>
          <a:p>
            <a:endParaRPr lang="en-US" dirty="0"/>
          </a:p>
        </p:txBody>
      </p:sp>
      <p:sp>
        <p:nvSpPr>
          <p:cNvPr id="2" name="Title 1">
            <a:extLst>
              <a:ext uri="{FF2B5EF4-FFF2-40B4-BE49-F238E27FC236}">
                <a16:creationId xmlns:a16="http://schemas.microsoft.com/office/drawing/2014/main" id="{F51D32A4-48BC-4135-B975-DDA515D8F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6069C8-6728-47EB-B8B5-65482447C9D1}"/>
              </a:ext>
            </a:extLst>
          </p:cNvPr>
          <p:cNvSpPr>
            <a:spLocks noGrp="1"/>
          </p:cNvSpPr>
          <p:nvPr>
            <p:ph type="dt" sz="half" idx="10"/>
          </p:nvPr>
        </p:nvSpPr>
        <p:spPr>
          <a:xfrm>
            <a:off x="609600" y="6356352"/>
            <a:ext cx="2844800" cy="365125"/>
          </a:xfrm>
          <a:prstGeom prst="rect">
            <a:avLst/>
          </a:prstGeom>
        </p:spPr>
        <p:txBody>
          <a:bodyPr/>
          <a:lstStyle/>
          <a:p>
            <a:fld id="{A13D4620-FBB6-4BD5-BAFD-97D83D40BE53}" type="datetimeFigureOut">
              <a:rPr lang="en-GB" smtClean="0"/>
              <a:t>01/08/2023</a:t>
            </a:fld>
            <a:endParaRPr lang="en-GB" dirty="0"/>
          </a:p>
        </p:txBody>
      </p:sp>
      <p:sp>
        <p:nvSpPr>
          <p:cNvPr id="4" name="Footer Placeholder 3">
            <a:extLst>
              <a:ext uri="{FF2B5EF4-FFF2-40B4-BE49-F238E27FC236}">
                <a16:creationId xmlns:a16="http://schemas.microsoft.com/office/drawing/2014/main" id="{6439BC58-83CE-4FA7-A7EA-3531FCA831E4}"/>
              </a:ext>
            </a:extLst>
          </p:cNvPr>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5331CCB-0418-4B67-A60D-24710A96ADDD}"/>
              </a:ext>
            </a:extLst>
          </p:cNvPr>
          <p:cNvSpPr>
            <a:spLocks noGrp="1"/>
          </p:cNvSpPr>
          <p:nvPr>
            <p:ph type="sldNum" sz="quarter" idx="12"/>
          </p:nvPr>
        </p:nvSpPr>
        <p:spPr>
          <a:xfrm>
            <a:off x="8737600" y="6356352"/>
            <a:ext cx="2844800" cy="365125"/>
          </a:xfrm>
          <a:prstGeom prst="rect">
            <a:avLst/>
          </a:prstGeom>
        </p:spPr>
        <p:txBody>
          <a:bodyPr/>
          <a:lstStyle/>
          <a:p>
            <a:fld id="{4BF8C277-CF80-4C80-96F8-F105B234F91A}" type="slidenum">
              <a:rPr lang="en-GB" smtClean="0"/>
              <a:t>‹#›</a:t>
            </a:fld>
            <a:endParaRPr lang="en-GB" dirty="0"/>
          </a:p>
        </p:txBody>
      </p:sp>
    </p:spTree>
    <p:extLst>
      <p:ext uri="{BB962C8B-B14F-4D97-AF65-F5344CB8AC3E}">
        <p14:creationId xmlns:p14="http://schemas.microsoft.com/office/powerpoint/2010/main" val="368915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36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1428751" y="178593"/>
            <a:ext cx="9810800" cy="1652000"/>
          </a:xfrm>
          <a:prstGeom prst="rect">
            <a:avLst/>
          </a:prstGeom>
          <a:noFill/>
          <a:ln>
            <a:noFill/>
          </a:ln>
          <a:effectLst>
            <a:outerShdw blurRad="25400" dist="12700" dir="5400000" rotWithShape="0">
              <a:srgbClr val="FFFFFF"/>
            </a:outerShdw>
          </a:effectLst>
        </p:spPr>
        <p:txBody>
          <a:bodyPr spcFirstLastPara="1" wrap="square" lIns="35725" tIns="35725" rIns="35725" bIns="35725" anchor="ctr" anchorCtr="0">
            <a:normAutofit/>
          </a:bodyPr>
          <a:lstStyle>
            <a:lvl1pPr lvl="0" algn="ctr" rtl="0">
              <a:lnSpc>
                <a:spcPct val="100000"/>
              </a:lnSpc>
              <a:spcBef>
                <a:spcPts val="0"/>
              </a:spcBef>
              <a:spcAft>
                <a:spcPts val="0"/>
              </a:spcAft>
              <a:buClr>
                <a:srgbClr val="6E603B"/>
              </a:buClr>
              <a:buSzPts val="1300"/>
              <a:buNone/>
              <a:defRPr/>
            </a:lvl1pPr>
            <a:lvl2pPr lvl="1" algn="ctr" rtl="0">
              <a:lnSpc>
                <a:spcPct val="100000"/>
              </a:lnSpc>
              <a:spcBef>
                <a:spcPts val="0"/>
              </a:spcBef>
              <a:spcAft>
                <a:spcPts val="0"/>
              </a:spcAft>
              <a:buClr>
                <a:srgbClr val="6E603B"/>
              </a:buClr>
              <a:buSzPts val="1300"/>
              <a:buNone/>
              <a:defRPr/>
            </a:lvl2pPr>
            <a:lvl3pPr lvl="2" algn="ctr" rtl="0">
              <a:lnSpc>
                <a:spcPct val="100000"/>
              </a:lnSpc>
              <a:spcBef>
                <a:spcPts val="0"/>
              </a:spcBef>
              <a:spcAft>
                <a:spcPts val="0"/>
              </a:spcAft>
              <a:buClr>
                <a:srgbClr val="6E603B"/>
              </a:buClr>
              <a:buSzPts val="1300"/>
              <a:buNone/>
              <a:defRPr/>
            </a:lvl3pPr>
            <a:lvl4pPr lvl="3" algn="ctr" rtl="0">
              <a:lnSpc>
                <a:spcPct val="100000"/>
              </a:lnSpc>
              <a:spcBef>
                <a:spcPts val="0"/>
              </a:spcBef>
              <a:spcAft>
                <a:spcPts val="0"/>
              </a:spcAft>
              <a:buClr>
                <a:srgbClr val="6E603B"/>
              </a:buClr>
              <a:buSzPts val="1300"/>
              <a:buNone/>
              <a:defRPr/>
            </a:lvl4pPr>
            <a:lvl5pPr lvl="4" algn="ctr" rtl="0">
              <a:lnSpc>
                <a:spcPct val="100000"/>
              </a:lnSpc>
              <a:spcBef>
                <a:spcPts val="0"/>
              </a:spcBef>
              <a:spcAft>
                <a:spcPts val="0"/>
              </a:spcAft>
              <a:buClr>
                <a:srgbClr val="6E603B"/>
              </a:buClr>
              <a:buSzPts val="1300"/>
              <a:buNone/>
              <a:defRPr/>
            </a:lvl5pPr>
            <a:lvl6pPr lvl="5" algn="ctr" rtl="0">
              <a:lnSpc>
                <a:spcPct val="100000"/>
              </a:lnSpc>
              <a:spcBef>
                <a:spcPts val="0"/>
              </a:spcBef>
              <a:spcAft>
                <a:spcPts val="0"/>
              </a:spcAft>
              <a:buClr>
                <a:srgbClr val="6E603B"/>
              </a:buClr>
              <a:buSzPts val="1300"/>
              <a:buNone/>
              <a:defRPr/>
            </a:lvl6pPr>
            <a:lvl7pPr lvl="6" algn="ctr" rtl="0">
              <a:lnSpc>
                <a:spcPct val="100000"/>
              </a:lnSpc>
              <a:spcBef>
                <a:spcPts val="0"/>
              </a:spcBef>
              <a:spcAft>
                <a:spcPts val="0"/>
              </a:spcAft>
              <a:buClr>
                <a:srgbClr val="6E603B"/>
              </a:buClr>
              <a:buSzPts val="1300"/>
              <a:buNone/>
              <a:defRPr/>
            </a:lvl7pPr>
            <a:lvl8pPr lvl="7" algn="ctr" rtl="0">
              <a:lnSpc>
                <a:spcPct val="100000"/>
              </a:lnSpc>
              <a:spcBef>
                <a:spcPts val="0"/>
              </a:spcBef>
              <a:spcAft>
                <a:spcPts val="0"/>
              </a:spcAft>
              <a:buClr>
                <a:srgbClr val="6E603B"/>
              </a:buClr>
              <a:buSzPts val="1300"/>
              <a:buNone/>
              <a:defRPr/>
            </a:lvl8pPr>
            <a:lvl9pPr lvl="8" algn="ctr" rtl="0">
              <a:lnSpc>
                <a:spcPct val="100000"/>
              </a:lnSpc>
              <a:spcBef>
                <a:spcPts val="0"/>
              </a:spcBef>
              <a:spcAft>
                <a:spcPts val="0"/>
              </a:spcAft>
              <a:buClr>
                <a:srgbClr val="6E603B"/>
              </a:buClr>
              <a:buSzPts val="1300"/>
              <a:buNone/>
              <a:defRPr/>
            </a:lvl9pPr>
          </a:lstStyle>
          <a:p>
            <a:endParaRPr/>
          </a:p>
        </p:txBody>
      </p:sp>
      <p:sp>
        <p:nvSpPr>
          <p:cNvPr id="82" name="Google Shape;82;p13"/>
          <p:cNvSpPr txBox="1">
            <a:spLocks noGrp="1"/>
          </p:cNvSpPr>
          <p:nvPr>
            <p:ph type="body" idx="1"/>
          </p:nvPr>
        </p:nvSpPr>
        <p:spPr>
          <a:xfrm>
            <a:off x="1428751" y="1919883"/>
            <a:ext cx="9810800" cy="4241600"/>
          </a:xfrm>
          <a:prstGeom prst="rect">
            <a:avLst/>
          </a:prstGeom>
          <a:noFill/>
          <a:ln>
            <a:noFill/>
          </a:ln>
        </p:spPr>
        <p:txBody>
          <a:bodyPr spcFirstLastPara="1" wrap="square" lIns="35725" tIns="35725" rIns="35725" bIns="35725" anchor="ctr" anchorCtr="0">
            <a:normAutofit/>
          </a:bodyPr>
          <a:lstStyle>
            <a:lvl1pPr marL="609585" lvl="0" indent="-355591" algn="l" rtl="0">
              <a:lnSpc>
                <a:spcPct val="100000"/>
              </a:lnSpc>
              <a:spcBef>
                <a:spcPts val="3200"/>
              </a:spcBef>
              <a:spcAft>
                <a:spcPts val="0"/>
              </a:spcAft>
              <a:buClr>
                <a:srgbClr val="93741C"/>
              </a:buClr>
              <a:buSzPts val="600"/>
              <a:buChar char="•"/>
              <a:defRPr/>
            </a:lvl1pPr>
            <a:lvl2pPr marL="1219170" lvl="1" indent="-355591" algn="l" rtl="0">
              <a:lnSpc>
                <a:spcPct val="100000"/>
              </a:lnSpc>
              <a:spcBef>
                <a:spcPts val="3200"/>
              </a:spcBef>
              <a:spcAft>
                <a:spcPts val="0"/>
              </a:spcAft>
              <a:buClr>
                <a:srgbClr val="93741C"/>
              </a:buClr>
              <a:buSzPts val="600"/>
              <a:buChar char="•"/>
              <a:defRPr/>
            </a:lvl2pPr>
            <a:lvl3pPr marL="1828754" lvl="2" indent="-355591" algn="l" rtl="0">
              <a:lnSpc>
                <a:spcPct val="100000"/>
              </a:lnSpc>
              <a:spcBef>
                <a:spcPts val="3200"/>
              </a:spcBef>
              <a:spcAft>
                <a:spcPts val="0"/>
              </a:spcAft>
              <a:buClr>
                <a:srgbClr val="93741C"/>
              </a:buClr>
              <a:buSzPts val="600"/>
              <a:buChar char="•"/>
              <a:defRPr/>
            </a:lvl3pPr>
            <a:lvl4pPr marL="2438339" lvl="3" indent="-355591" algn="l" rtl="0">
              <a:lnSpc>
                <a:spcPct val="100000"/>
              </a:lnSpc>
              <a:spcBef>
                <a:spcPts val="3200"/>
              </a:spcBef>
              <a:spcAft>
                <a:spcPts val="0"/>
              </a:spcAft>
              <a:buClr>
                <a:srgbClr val="93741C"/>
              </a:buClr>
              <a:buSzPts val="600"/>
              <a:buChar char="•"/>
              <a:defRPr/>
            </a:lvl4pPr>
            <a:lvl5pPr marL="3047924" lvl="4" indent="-355591" algn="l" rtl="0">
              <a:lnSpc>
                <a:spcPct val="100000"/>
              </a:lnSpc>
              <a:spcBef>
                <a:spcPts val="3200"/>
              </a:spcBef>
              <a:spcAft>
                <a:spcPts val="0"/>
              </a:spcAft>
              <a:buClr>
                <a:srgbClr val="93741C"/>
              </a:buClr>
              <a:buSzPts val="600"/>
              <a:buChar char="•"/>
              <a:defRPr/>
            </a:lvl5pPr>
            <a:lvl6pPr marL="3657509" lvl="5" indent="-355591" algn="l" rtl="0">
              <a:lnSpc>
                <a:spcPct val="100000"/>
              </a:lnSpc>
              <a:spcBef>
                <a:spcPts val="3200"/>
              </a:spcBef>
              <a:spcAft>
                <a:spcPts val="0"/>
              </a:spcAft>
              <a:buClr>
                <a:srgbClr val="93741C"/>
              </a:buClr>
              <a:buSzPts val="600"/>
              <a:buChar char="•"/>
              <a:defRPr/>
            </a:lvl6pPr>
            <a:lvl7pPr marL="4267093" lvl="6" indent="-355591" algn="l" rtl="0">
              <a:lnSpc>
                <a:spcPct val="100000"/>
              </a:lnSpc>
              <a:spcBef>
                <a:spcPts val="3200"/>
              </a:spcBef>
              <a:spcAft>
                <a:spcPts val="0"/>
              </a:spcAft>
              <a:buClr>
                <a:srgbClr val="93741C"/>
              </a:buClr>
              <a:buSzPts val="600"/>
              <a:buChar char="•"/>
              <a:defRPr/>
            </a:lvl7pPr>
            <a:lvl8pPr marL="4876678" lvl="7" indent="-355591" algn="l" rtl="0">
              <a:lnSpc>
                <a:spcPct val="100000"/>
              </a:lnSpc>
              <a:spcBef>
                <a:spcPts val="3200"/>
              </a:spcBef>
              <a:spcAft>
                <a:spcPts val="0"/>
              </a:spcAft>
              <a:buClr>
                <a:srgbClr val="93741C"/>
              </a:buClr>
              <a:buSzPts val="600"/>
              <a:buChar char="•"/>
              <a:defRPr/>
            </a:lvl8pPr>
            <a:lvl9pPr marL="5486263" lvl="8" indent="-355591" algn="l" rtl="0">
              <a:lnSpc>
                <a:spcPct val="100000"/>
              </a:lnSpc>
              <a:spcBef>
                <a:spcPts val="3200"/>
              </a:spcBef>
              <a:spcAft>
                <a:spcPts val="0"/>
              </a:spcAft>
              <a:buClr>
                <a:srgbClr val="93741C"/>
              </a:buClr>
              <a:buSzPts val="600"/>
              <a:buChar char="•"/>
              <a:defRPr/>
            </a:lvl9pPr>
          </a:lstStyle>
          <a:p>
            <a:endParaRPr/>
          </a:p>
        </p:txBody>
      </p:sp>
      <p:sp>
        <p:nvSpPr>
          <p:cNvPr id="83" name="Google Shape;83;p13"/>
          <p:cNvSpPr txBox="1">
            <a:spLocks noGrp="1"/>
          </p:cNvSpPr>
          <p:nvPr>
            <p:ph type="sldNum" idx="12"/>
          </p:nvPr>
        </p:nvSpPr>
        <p:spPr>
          <a:xfrm>
            <a:off x="5929312" y="6340079"/>
            <a:ext cx="321600" cy="286000"/>
          </a:xfrm>
          <a:prstGeom prst="rect">
            <a:avLst/>
          </a:prstGeom>
          <a:noFill/>
          <a:ln>
            <a:noFill/>
          </a:ln>
        </p:spPr>
        <p:txBody>
          <a:bodyPr spcFirstLastPara="1" wrap="square" lIns="35725" tIns="35725" rIns="35725" bIns="35725" anchor="t" anchorCtr="0">
            <a:noAutofit/>
          </a:bodyPr>
          <a:lstStyle>
            <a:lvl1pPr marL="0" marR="643451" lvl="0"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1pPr>
            <a:lvl2pPr marL="0" marR="643451" lvl="1"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2pPr>
            <a:lvl3pPr marL="0" marR="643451" lvl="2"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3pPr>
            <a:lvl4pPr marL="0" marR="643451" lvl="3"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4pPr>
            <a:lvl5pPr marL="0" marR="643451" lvl="4"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5pPr>
            <a:lvl6pPr marL="0" marR="643451" lvl="5"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6pPr>
            <a:lvl7pPr marL="0" marR="643451" lvl="6"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7pPr>
            <a:lvl8pPr marL="0" marR="643451" lvl="7"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8pPr>
            <a:lvl9pPr marL="0" marR="643451" lvl="8" indent="0" algn="ctr" rtl="0">
              <a:lnSpc>
                <a:spcPct val="100000"/>
              </a:lnSpc>
              <a:spcBef>
                <a:spcPts val="0"/>
              </a:spcBef>
              <a:spcAft>
                <a:spcPts val="0"/>
              </a:spcAft>
              <a:buClr>
                <a:srgbClr val="93741C"/>
              </a:buClr>
              <a:buSzPts val="1300"/>
              <a:buFont typeface="Palatino"/>
              <a:buNone/>
              <a:defRPr sz="1733" b="0" i="0" u="none" strike="noStrike" cap="none">
                <a:solidFill>
                  <a:srgbClr val="93741C"/>
                </a:solidFill>
                <a:latin typeface="Palatino"/>
                <a:ea typeface="Palatino"/>
                <a:cs typeface="Palatino"/>
                <a:sym typeface="Palatin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725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A13D4620-FBB6-4BD5-BAFD-97D83D40BE53}" type="datetimeFigureOut">
              <a:rPr lang="en-GB" smtClean="0"/>
              <a:t>01/08/2023</a:t>
            </a:fld>
            <a:endParaRPr lang="en-GB"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4BF8C277-CF80-4C80-96F8-F105B234F91A}" type="slidenum">
              <a:rPr lang="en-GB" smtClean="0"/>
              <a:t>‹#›</a:t>
            </a:fld>
            <a:endParaRPr lang="en-GB" dirty="0"/>
          </a:p>
        </p:txBody>
      </p:sp>
      <p:sp>
        <p:nvSpPr>
          <p:cNvPr id="16" name="Picture Placeholder 14">
            <a:extLst>
              <a:ext uri="{FF2B5EF4-FFF2-40B4-BE49-F238E27FC236}">
                <a16:creationId xmlns:a16="http://schemas.microsoft.com/office/drawing/2014/main" id="{EA287C8E-D917-0C2D-2D73-ACFF8CC32CA9}"/>
              </a:ext>
            </a:extLst>
          </p:cNvPr>
          <p:cNvSpPr>
            <a:spLocks noGrp="1"/>
          </p:cNvSpPr>
          <p:nvPr>
            <p:ph type="pic" sz="quarter" idx="13" hasCustomPrompt="1"/>
          </p:nvPr>
        </p:nvSpPr>
        <p:spPr>
          <a:xfrm>
            <a:off x="3236908" y="2117138"/>
            <a:ext cx="2769315" cy="1554604"/>
          </a:xfrm>
          <a:custGeom>
            <a:avLst/>
            <a:gdLst>
              <a:gd name="connsiteX0" fmla="*/ 701045 w 2076986"/>
              <a:gd name="connsiteY0" fmla="*/ 0 h 1165953"/>
              <a:gd name="connsiteX1" fmla="*/ 2076986 w 2076986"/>
              <a:gd name="connsiteY1" fmla="*/ 0 h 1165953"/>
              <a:gd name="connsiteX2" fmla="*/ 1375941 w 2076986"/>
              <a:gd name="connsiteY2" fmla="*/ 1165953 h 1165953"/>
              <a:gd name="connsiteX3" fmla="*/ 0 w 2076986"/>
              <a:gd name="connsiteY3" fmla="*/ 1165953 h 1165953"/>
            </a:gdLst>
            <a:ahLst/>
            <a:cxnLst>
              <a:cxn ang="0">
                <a:pos x="connsiteX0" y="connsiteY0"/>
              </a:cxn>
              <a:cxn ang="0">
                <a:pos x="connsiteX1" y="connsiteY1"/>
              </a:cxn>
              <a:cxn ang="0">
                <a:pos x="connsiteX2" y="connsiteY2"/>
              </a:cxn>
              <a:cxn ang="0">
                <a:pos x="connsiteX3" y="connsiteY3"/>
              </a:cxn>
            </a:cxnLst>
            <a:rect l="l" t="t" r="r" b="b"/>
            <a:pathLst>
              <a:path w="2076986" h="1165953">
                <a:moveTo>
                  <a:pt x="701045" y="0"/>
                </a:moveTo>
                <a:lnTo>
                  <a:pt x="2076986" y="0"/>
                </a:lnTo>
                <a:lnTo>
                  <a:pt x="1375941" y="1165953"/>
                </a:lnTo>
                <a:lnTo>
                  <a:pt x="0" y="1165953"/>
                </a:lnTo>
                <a:close/>
              </a:path>
            </a:pathLst>
          </a:custGeom>
          <a:solidFill>
            <a:schemeClr val="accent5">
              <a:lumMod val="75000"/>
              <a:lumOff val="25000"/>
            </a:schemeClr>
          </a:solidFill>
        </p:spPr>
        <p:txBody>
          <a:bodyPr wrap="square">
            <a:noAutofit/>
          </a:bodyPr>
          <a:lstStyle>
            <a:lvl1pPr marL="0" indent="0">
              <a:buNone/>
              <a:defRPr/>
            </a:lvl1pPr>
          </a:lstStyle>
          <a:p>
            <a:r>
              <a:rPr lang="en-US" dirty="0"/>
              <a:t> </a:t>
            </a:r>
          </a:p>
        </p:txBody>
      </p:sp>
      <p:sp>
        <p:nvSpPr>
          <p:cNvPr id="17" name="Picture Placeholder 14">
            <a:extLst>
              <a:ext uri="{FF2B5EF4-FFF2-40B4-BE49-F238E27FC236}">
                <a16:creationId xmlns:a16="http://schemas.microsoft.com/office/drawing/2014/main" id="{C5B64C1D-5D7D-B001-B065-A6D641C91777}"/>
              </a:ext>
            </a:extLst>
          </p:cNvPr>
          <p:cNvSpPr>
            <a:spLocks noGrp="1"/>
          </p:cNvSpPr>
          <p:nvPr>
            <p:ph type="pic" sz="quarter" idx="14" hasCustomPrompt="1"/>
          </p:nvPr>
        </p:nvSpPr>
        <p:spPr>
          <a:xfrm>
            <a:off x="6042445" y="2117138"/>
            <a:ext cx="2769315" cy="1554604"/>
          </a:xfrm>
          <a:custGeom>
            <a:avLst/>
            <a:gdLst>
              <a:gd name="connsiteX0" fmla="*/ 701045 w 2076986"/>
              <a:gd name="connsiteY0" fmla="*/ 0 h 1165953"/>
              <a:gd name="connsiteX1" fmla="*/ 2076986 w 2076986"/>
              <a:gd name="connsiteY1" fmla="*/ 0 h 1165953"/>
              <a:gd name="connsiteX2" fmla="*/ 1375941 w 2076986"/>
              <a:gd name="connsiteY2" fmla="*/ 1165953 h 1165953"/>
              <a:gd name="connsiteX3" fmla="*/ 0 w 2076986"/>
              <a:gd name="connsiteY3" fmla="*/ 1165953 h 1165953"/>
            </a:gdLst>
            <a:ahLst/>
            <a:cxnLst>
              <a:cxn ang="0">
                <a:pos x="connsiteX0" y="connsiteY0"/>
              </a:cxn>
              <a:cxn ang="0">
                <a:pos x="connsiteX1" y="connsiteY1"/>
              </a:cxn>
              <a:cxn ang="0">
                <a:pos x="connsiteX2" y="connsiteY2"/>
              </a:cxn>
              <a:cxn ang="0">
                <a:pos x="connsiteX3" y="connsiteY3"/>
              </a:cxn>
            </a:cxnLst>
            <a:rect l="l" t="t" r="r" b="b"/>
            <a:pathLst>
              <a:path w="2076986" h="1165953">
                <a:moveTo>
                  <a:pt x="701045" y="0"/>
                </a:moveTo>
                <a:lnTo>
                  <a:pt x="2076986" y="0"/>
                </a:lnTo>
                <a:lnTo>
                  <a:pt x="1375941" y="1165953"/>
                </a:lnTo>
                <a:lnTo>
                  <a:pt x="0" y="1165953"/>
                </a:lnTo>
                <a:close/>
              </a:path>
            </a:pathLst>
          </a:custGeom>
          <a:solidFill>
            <a:schemeClr val="accent5">
              <a:lumMod val="75000"/>
              <a:lumOff val="25000"/>
            </a:schemeClr>
          </a:solidFill>
        </p:spPr>
        <p:txBody>
          <a:bodyPr wrap="square">
            <a:noAutofit/>
          </a:bodyPr>
          <a:lstStyle>
            <a:lvl1pPr marL="0" indent="0">
              <a:buNone/>
              <a:defRPr/>
            </a:lvl1pPr>
          </a:lstStyle>
          <a:p>
            <a:r>
              <a:rPr lang="en-US" dirty="0"/>
              <a:t> </a:t>
            </a:r>
          </a:p>
        </p:txBody>
      </p:sp>
      <p:sp>
        <p:nvSpPr>
          <p:cNvPr id="18" name="Picture Placeholder 14">
            <a:extLst>
              <a:ext uri="{FF2B5EF4-FFF2-40B4-BE49-F238E27FC236}">
                <a16:creationId xmlns:a16="http://schemas.microsoft.com/office/drawing/2014/main" id="{DF500B1B-9F43-0767-9584-194818FC4447}"/>
              </a:ext>
            </a:extLst>
          </p:cNvPr>
          <p:cNvSpPr>
            <a:spLocks noGrp="1"/>
          </p:cNvSpPr>
          <p:nvPr>
            <p:ph type="pic" sz="quarter" idx="15" hasCustomPrompt="1"/>
          </p:nvPr>
        </p:nvSpPr>
        <p:spPr>
          <a:xfrm>
            <a:off x="9005248" y="2117138"/>
            <a:ext cx="2769315" cy="1554604"/>
          </a:xfrm>
          <a:custGeom>
            <a:avLst/>
            <a:gdLst>
              <a:gd name="connsiteX0" fmla="*/ 701045 w 2076986"/>
              <a:gd name="connsiteY0" fmla="*/ 0 h 1165953"/>
              <a:gd name="connsiteX1" fmla="*/ 2076986 w 2076986"/>
              <a:gd name="connsiteY1" fmla="*/ 0 h 1165953"/>
              <a:gd name="connsiteX2" fmla="*/ 1375941 w 2076986"/>
              <a:gd name="connsiteY2" fmla="*/ 1165953 h 1165953"/>
              <a:gd name="connsiteX3" fmla="*/ 0 w 2076986"/>
              <a:gd name="connsiteY3" fmla="*/ 1165953 h 1165953"/>
            </a:gdLst>
            <a:ahLst/>
            <a:cxnLst>
              <a:cxn ang="0">
                <a:pos x="connsiteX0" y="connsiteY0"/>
              </a:cxn>
              <a:cxn ang="0">
                <a:pos x="connsiteX1" y="connsiteY1"/>
              </a:cxn>
              <a:cxn ang="0">
                <a:pos x="connsiteX2" y="connsiteY2"/>
              </a:cxn>
              <a:cxn ang="0">
                <a:pos x="connsiteX3" y="connsiteY3"/>
              </a:cxn>
            </a:cxnLst>
            <a:rect l="l" t="t" r="r" b="b"/>
            <a:pathLst>
              <a:path w="2076986" h="1165953">
                <a:moveTo>
                  <a:pt x="701045" y="0"/>
                </a:moveTo>
                <a:lnTo>
                  <a:pt x="2076986" y="0"/>
                </a:lnTo>
                <a:lnTo>
                  <a:pt x="1375941" y="1165953"/>
                </a:lnTo>
                <a:lnTo>
                  <a:pt x="0" y="1165953"/>
                </a:lnTo>
                <a:close/>
              </a:path>
            </a:pathLst>
          </a:custGeom>
          <a:solidFill>
            <a:schemeClr val="accent5">
              <a:lumMod val="75000"/>
              <a:lumOff val="25000"/>
            </a:schemeClr>
          </a:solidFill>
        </p:spPr>
        <p:txBody>
          <a:bodyPr wrap="square">
            <a:noAutofit/>
          </a:bodyPr>
          <a:lstStyle>
            <a:lvl1pPr marL="0" indent="0">
              <a:buNone/>
              <a:defRPr/>
            </a:lvl1pPr>
          </a:lstStyle>
          <a:p>
            <a:r>
              <a:rPr lang="en-US" dirty="0"/>
              <a:t> </a:t>
            </a:r>
          </a:p>
        </p:txBody>
      </p:sp>
      <p:sp>
        <p:nvSpPr>
          <p:cNvPr id="19" name="Picture Placeholder 14">
            <a:extLst>
              <a:ext uri="{FF2B5EF4-FFF2-40B4-BE49-F238E27FC236}">
                <a16:creationId xmlns:a16="http://schemas.microsoft.com/office/drawing/2014/main" id="{EA913FCB-A39E-DD6D-F090-08ECE3E11065}"/>
              </a:ext>
            </a:extLst>
          </p:cNvPr>
          <p:cNvSpPr>
            <a:spLocks noGrp="1"/>
          </p:cNvSpPr>
          <p:nvPr>
            <p:ph type="pic" sz="quarter" idx="16" hasCustomPrompt="1"/>
          </p:nvPr>
        </p:nvSpPr>
        <p:spPr>
          <a:xfrm>
            <a:off x="431371" y="2117138"/>
            <a:ext cx="2769315" cy="1554604"/>
          </a:xfrm>
          <a:custGeom>
            <a:avLst/>
            <a:gdLst>
              <a:gd name="connsiteX0" fmla="*/ 701045 w 2076986"/>
              <a:gd name="connsiteY0" fmla="*/ 0 h 1165953"/>
              <a:gd name="connsiteX1" fmla="*/ 2076986 w 2076986"/>
              <a:gd name="connsiteY1" fmla="*/ 0 h 1165953"/>
              <a:gd name="connsiteX2" fmla="*/ 1375941 w 2076986"/>
              <a:gd name="connsiteY2" fmla="*/ 1165953 h 1165953"/>
              <a:gd name="connsiteX3" fmla="*/ 0 w 2076986"/>
              <a:gd name="connsiteY3" fmla="*/ 1165953 h 1165953"/>
            </a:gdLst>
            <a:ahLst/>
            <a:cxnLst>
              <a:cxn ang="0">
                <a:pos x="connsiteX0" y="connsiteY0"/>
              </a:cxn>
              <a:cxn ang="0">
                <a:pos x="connsiteX1" y="connsiteY1"/>
              </a:cxn>
              <a:cxn ang="0">
                <a:pos x="connsiteX2" y="connsiteY2"/>
              </a:cxn>
              <a:cxn ang="0">
                <a:pos x="connsiteX3" y="connsiteY3"/>
              </a:cxn>
            </a:cxnLst>
            <a:rect l="l" t="t" r="r" b="b"/>
            <a:pathLst>
              <a:path w="2076986" h="1165953">
                <a:moveTo>
                  <a:pt x="701045" y="0"/>
                </a:moveTo>
                <a:lnTo>
                  <a:pt x="2076986" y="0"/>
                </a:lnTo>
                <a:lnTo>
                  <a:pt x="1375941" y="1165953"/>
                </a:lnTo>
                <a:lnTo>
                  <a:pt x="0" y="1165953"/>
                </a:lnTo>
                <a:close/>
              </a:path>
            </a:pathLst>
          </a:custGeom>
          <a:solidFill>
            <a:schemeClr val="accent5">
              <a:lumMod val="75000"/>
              <a:lumOff val="25000"/>
            </a:schemeClr>
          </a:solid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22112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B4BF3A6-B899-1398-56CB-42C89110C8A2}"/>
              </a:ext>
            </a:extLst>
          </p:cNvPr>
          <p:cNvSpPr>
            <a:spLocks noGrp="1"/>
          </p:cNvSpPr>
          <p:nvPr>
            <p:ph type="pic" sz="quarter" idx="13"/>
          </p:nvPr>
        </p:nvSpPr>
        <p:spPr>
          <a:xfrm>
            <a:off x="6723115" y="0"/>
            <a:ext cx="5517568" cy="6423096"/>
          </a:xfrm>
          <a:custGeom>
            <a:avLst/>
            <a:gdLst>
              <a:gd name="connsiteX0" fmla="*/ 0 w 4138176"/>
              <a:gd name="connsiteY0" fmla="*/ 0 h 4817322"/>
              <a:gd name="connsiteX1" fmla="*/ 4138176 w 4138176"/>
              <a:gd name="connsiteY1" fmla="*/ 0 h 4817322"/>
              <a:gd name="connsiteX2" fmla="*/ 4138176 w 4138176"/>
              <a:gd name="connsiteY2" fmla="*/ 4803775 h 4817322"/>
              <a:gd name="connsiteX3" fmla="*/ 2939626 w 4138176"/>
              <a:gd name="connsiteY3" fmla="*/ 4817322 h 4817322"/>
            </a:gdLst>
            <a:ahLst/>
            <a:cxnLst>
              <a:cxn ang="0">
                <a:pos x="connsiteX0" y="connsiteY0"/>
              </a:cxn>
              <a:cxn ang="0">
                <a:pos x="connsiteX1" y="connsiteY1"/>
              </a:cxn>
              <a:cxn ang="0">
                <a:pos x="connsiteX2" y="connsiteY2"/>
              </a:cxn>
              <a:cxn ang="0">
                <a:pos x="connsiteX3" y="connsiteY3"/>
              </a:cxn>
            </a:cxnLst>
            <a:rect l="l" t="t" r="r" b="b"/>
            <a:pathLst>
              <a:path w="4138176" h="4817322">
                <a:moveTo>
                  <a:pt x="0" y="0"/>
                </a:moveTo>
                <a:lnTo>
                  <a:pt x="4138176" y="0"/>
                </a:lnTo>
                <a:lnTo>
                  <a:pt x="4138176" y="4803775"/>
                </a:lnTo>
                <a:lnTo>
                  <a:pt x="2939626" y="4817322"/>
                </a:lnTo>
                <a:close/>
              </a:path>
            </a:pathLst>
          </a:custGeom>
          <a:solidFill>
            <a:schemeClr val="bg2">
              <a:lumMod val="75000"/>
            </a:schemeClr>
          </a:solidFill>
        </p:spPr>
        <p:txBody>
          <a:bodyPr wrap="square">
            <a:noAutofit/>
          </a:bodyPr>
          <a:lstStyle/>
          <a:p>
            <a:endParaRPr lang="en-US" dirty="0"/>
          </a:p>
        </p:txBody>
      </p:sp>
      <p:sp>
        <p:nvSpPr>
          <p:cNvPr id="2" name="Title 1">
            <a:extLst>
              <a:ext uri="{FF2B5EF4-FFF2-40B4-BE49-F238E27FC236}">
                <a16:creationId xmlns:a16="http://schemas.microsoft.com/office/drawing/2014/main" id="{F51D32A4-48BC-4135-B975-DDA515D8F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6069C8-6728-47EB-B8B5-65482447C9D1}"/>
              </a:ext>
            </a:extLst>
          </p:cNvPr>
          <p:cNvSpPr>
            <a:spLocks noGrp="1"/>
          </p:cNvSpPr>
          <p:nvPr>
            <p:ph type="dt" sz="half" idx="10"/>
          </p:nvPr>
        </p:nvSpPr>
        <p:spPr>
          <a:xfrm>
            <a:off x="609600" y="6356352"/>
            <a:ext cx="2844800" cy="365125"/>
          </a:xfrm>
          <a:prstGeom prst="rect">
            <a:avLst/>
          </a:prstGeom>
        </p:spPr>
        <p:txBody>
          <a:bodyPr/>
          <a:lstStyle/>
          <a:p>
            <a:fld id="{A13D4620-FBB6-4BD5-BAFD-97D83D40BE53}" type="datetimeFigureOut">
              <a:rPr lang="en-GB" smtClean="0"/>
              <a:t>01/08/2023</a:t>
            </a:fld>
            <a:endParaRPr lang="en-GB" dirty="0"/>
          </a:p>
        </p:txBody>
      </p:sp>
      <p:sp>
        <p:nvSpPr>
          <p:cNvPr id="4" name="Footer Placeholder 3">
            <a:extLst>
              <a:ext uri="{FF2B5EF4-FFF2-40B4-BE49-F238E27FC236}">
                <a16:creationId xmlns:a16="http://schemas.microsoft.com/office/drawing/2014/main" id="{6439BC58-83CE-4FA7-A7EA-3531FCA831E4}"/>
              </a:ext>
            </a:extLst>
          </p:cNvPr>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5331CCB-0418-4B67-A60D-24710A96ADDD}"/>
              </a:ext>
            </a:extLst>
          </p:cNvPr>
          <p:cNvSpPr>
            <a:spLocks noGrp="1"/>
          </p:cNvSpPr>
          <p:nvPr>
            <p:ph type="sldNum" sz="quarter" idx="12"/>
          </p:nvPr>
        </p:nvSpPr>
        <p:spPr>
          <a:xfrm>
            <a:off x="8737600" y="6356352"/>
            <a:ext cx="2844800" cy="365125"/>
          </a:xfrm>
          <a:prstGeom prst="rect">
            <a:avLst/>
          </a:prstGeom>
        </p:spPr>
        <p:txBody>
          <a:bodyPr/>
          <a:lstStyle/>
          <a:p>
            <a:fld id="{4BF8C277-CF80-4C80-96F8-F105B234F91A}" type="slidenum">
              <a:rPr lang="en-GB" smtClean="0"/>
              <a:t>‹#›</a:t>
            </a:fld>
            <a:endParaRPr lang="en-GB" dirty="0"/>
          </a:p>
        </p:txBody>
      </p:sp>
    </p:spTree>
    <p:extLst>
      <p:ext uri="{BB962C8B-B14F-4D97-AF65-F5344CB8AC3E}">
        <p14:creationId xmlns:p14="http://schemas.microsoft.com/office/powerpoint/2010/main" val="3529771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D3160E0-7878-767E-983B-92D732139924}"/>
              </a:ext>
            </a:extLst>
          </p:cNvPr>
          <p:cNvSpPr>
            <a:spLocks noGrp="1"/>
          </p:cNvSpPr>
          <p:nvPr>
            <p:ph type="pic" sz="quarter" idx="13"/>
          </p:nvPr>
        </p:nvSpPr>
        <p:spPr>
          <a:xfrm flipH="1">
            <a:off x="8487191" y="0"/>
            <a:ext cx="3749099" cy="3525011"/>
          </a:xfrm>
          <a:custGeom>
            <a:avLst/>
            <a:gdLst>
              <a:gd name="connsiteX0" fmla="*/ 1198550 w 2811824"/>
              <a:gd name="connsiteY0" fmla="*/ 0 h 2643758"/>
              <a:gd name="connsiteX1" fmla="*/ 2811824 w 2811824"/>
              <a:gd name="connsiteY1" fmla="*/ 2643758 h 2643758"/>
              <a:gd name="connsiteX2" fmla="*/ 0 w 2811824"/>
              <a:gd name="connsiteY2" fmla="*/ 2643758 h 2643758"/>
              <a:gd name="connsiteX3" fmla="*/ 0 w 2811824"/>
              <a:gd name="connsiteY3" fmla="*/ 13547 h 2643758"/>
            </a:gdLst>
            <a:ahLst/>
            <a:cxnLst>
              <a:cxn ang="0">
                <a:pos x="connsiteX0" y="connsiteY0"/>
              </a:cxn>
              <a:cxn ang="0">
                <a:pos x="connsiteX1" y="connsiteY1"/>
              </a:cxn>
              <a:cxn ang="0">
                <a:pos x="connsiteX2" y="connsiteY2"/>
              </a:cxn>
              <a:cxn ang="0">
                <a:pos x="connsiteX3" y="connsiteY3"/>
              </a:cxn>
            </a:cxnLst>
            <a:rect l="l" t="t" r="r" b="b"/>
            <a:pathLst>
              <a:path w="2811824" h="2643758">
                <a:moveTo>
                  <a:pt x="1198550" y="0"/>
                </a:moveTo>
                <a:lnTo>
                  <a:pt x="2811824" y="2643758"/>
                </a:lnTo>
                <a:lnTo>
                  <a:pt x="0" y="2643758"/>
                </a:lnTo>
                <a:lnTo>
                  <a:pt x="0" y="13547"/>
                </a:lnTo>
                <a:close/>
              </a:path>
            </a:pathLst>
          </a:custGeom>
          <a:solidFill>
            <a:schemeClr val="bg1">
              <a:lumMod val="75000"/>
            </a:schemeClr>
          </a:solidFill>
        </p:spPr>
        <p:txBody>
          <a:bodyPr wrap="square">
            <a:noAutofit/>
          </a:bodyPr>
          <a:lstStyle/>
          <a:p>
            <a:endParaRPr lang="en-US" dirty="0"/>
          </a:p>
        </p:txBody>
      </p:sp>
      <p:sp>
        <p:nvSpPr>
          <p:cNvPr id="2" name="Title 1">
            <a:extLst>
              <a:ext uri="{FF2B5EF4-FFF2-40B4-BE49-F238E27FC236}">
                <a16:creationId xmlns:a16="http://schemas.microsoft.com/office/drawing/2014/main" id="{F51D32A4-48BC-4135-B975-DDA515D8F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6069C8-6728-47EB-B8B5-65482447C9D1}"/>
              </a:ext>
            </a:extLst>
          </p:cNvPr>
          <p:cNvSpPr>
            <a:spLocks noGrp="1"/>
          </p:cNvSpPr>
          <p:nvPr>
            <p:ph type="dt" sz="half" idx="10"/>
          </p:nvPr>
        </p:nvSpPr>
        <p:spPr>
          <a:xfrm>
            <a:off x="609600" y="6356352"/>
            <a:ext cx="2844800" cy="365125"/>
          </a:xfrm>
          <a:prstGeom prst="rect">
            <a:avLst/>
          </a:prstGeom>
        </p:spPr>
        <p:txBody>
          <a:bodyPr/>
          <a:lstStyle/>
          <a:p>
            <a:fld id="{A13D4620-FBB6-4BD5-BAFD-97D83D40BE53}" type="datetimeFigureOut">
              <a:rPr lang="en-GB" smtClean="0"/>
              <a:t>01/08/2023</a:t>
            </a:fld>
            <a:endParaRPr lang="en-GB" dirty="0"/>
          </a:p>
        </p:txBody>
      </p:sp>
      <p:sp>
        <p:nvSpPr>
          <p:cNvPr id="4" name="Footer Placeholder 3">
            <a:extLst>
              <a:ext uri="{FF2B5EF4-FFF2-40B4-BE49-F238E27FC236}">
                <a16:creationId xmlns:a16="http://schemas.microsoft.com/office/drawing/2014/main" id="{6439BC58-83CE-4FA7-A7EA-3531FCA831E4}"/>
              </a:ext>
            </a:extLst>
          </p:cNvPr>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5331CCB-0418-4B67-A60D-24710A96ADDD}"/>
              </a:ext>
            </a:extLst>
          </p:cNvPr>
          <p:cNvSpPr>
            <a:spLocks noGrp="1"/>
          </p:cNvSpPr>
          <p:nvPr>
            <p:ph type="sldNum" sz="quarter" idx="12"/>
          </p:nvPr>
        </p:nvSpPr>
        <p:spPr>
          <a:xfrm>
            <a:off x="8737600" y="6356352"/>
            <a:ext cx="2844800" cy="365125"/>
          </a:xfrm>
          <a:prstGeom prst="rect">
            <a:avLst/>
          </a:prstGeom>
        </p:spPr>
        <p:txBody>
          <a:bodyPr/>
          <a:lstStyle/>
          <a:p>
            <a:fld id="{4BF8C277-CF80-4C80-96F8-F105B234F91A}" type="slidenum">
              <a:rPr lang="en-GB" smtClean="0"/>
              <a:t>‹#›</a:t>
            </a:fld>
            <a:endParaRPr lang="en-GB" dirty="0"/>
          </a:p>
        </p:txBody>
      </p:sp>
    </p:spTree>
    <p:extLst>
      <p:ext uri="{BB962C8B-B14F-4D97-AF65-F5344CB8AC3E}">
        <p14:creationId xmlns:p14="http://schemas.microsoft.com/office/powerpoint/2010/main" val="3569990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A13D4620-FBB6-4BD5-BAFD-97D83D40BE53}" type="datetimeFigureOut">
              <a:rPr lang="en-GB" smtClean="0"/>
              <a:t>01/08/2023</a:t>
            </a:fld>
            <a:endParaRPr lang="en-GB" dirty="0"/>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4BF8C277-CF80-4C80-96F8-F105B234F91A}" type="slidenum">
              <a:rPr lang="en-GB" smtClean="0"/>
              <a:t>‹#›</a:t>
            </a:fld>
            <a:endParaRPr lang="en-GB" dirty="0"/>
          </a:p>
        </p:txBody>
      </p:sp>
      <p:sp>
        <p:nvSpPr>
          <p:cNvPr id="6" name="Picture Placeholder 5"/>
          <p:cNvSpPr>
            <a:spLocks noGrp="1"/>
          </p:cNvSpPr>
          <p:nvPr>
            <p:ph type="pic" sz="quarter" idx="13"/>
          </p:nvPr>
        </p:nvSpPr>
        <p:spPr>
          <a:xfrm>
            <a:off x="814917" y="2660651"/>
            <a:ext cx="4129616" cy="3361267"/>
          </a:xfrm>
        </p:spPr>
        <p:txBody>
          <a:bodyPr/>
          <a:lstStyle/>
          <a:p>
            <a:endParaRPr lang="en-GB" dirty="0"/>
          </a:p>
        </p:txBody>
      </p:sp>
      <p:sp>
        <p:nvSpPr>
          <p:cNvPr id="7" name="Picture Placeholder 6"/>
          <p:cNvSpPr>
            <a:spLocks noGrp="1"/>
          </p:cNvSpPr>
          <p:nvPr>
            <p:ph type="pic" sz="quarter" idx="14"/>
          </p:nvPr>
        </p:nvSpPr>
        <p:spPr>
          <a:xfrm>
            <a:off x="8688288" y="1220756"/>
            <a:ext cx="2207683" cy="2112433"/>
          </a:xfrm>
        </p:spPr>
        <p:txBody>
          <a:bodyPr/>
          <a:lstStyle/>
          <a:p>
            <a:endParaRPr lang="en-GB" dirty="0"/>
          </a:p>
        </p:txBody>
      </p:sp>
      <p:sp>
        <p:nvSpPr>
          <p:cNvPr id="9" name="Picture Placeholder 8"/>
          <p:cNvSpPr>
            <a:spLocks noGrp="1"/>
          </p:cNvSpPr>
          <p:nvPr>
            <p:ph type="pic" sz="quarter" idx="15"/>
          </p:nvPr>
        </p:nvSpPr>
        <p:spPr>
          <a:xfrm>
            <a:off x="8688288" y="3813043"/>
            <a:ext cx="2302933" cy="2302933"/>
          </a:xfrm>
        </p:spPr>
        <p:txBody>
          <a:bodyPr/>
          <a:lstStyle/>
          <a:p>
            <a:endParaRPr lang="en-GB" dirty="0"/>
          </a:p>
        </p:txBody>
      </p:sp>
    </p:spTree>
    <p:extLst>
      <p:ext uri="{BB962C8B-B14F-4D97-AF65-F5344CB8AC3E}">
        <p14:creationId xmlns:p14="http://schemas.microsoft.com/office/powerpoint/2010/main" val="2883343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8" name="Picture Placeholder 9">
            <a:extLst>
              <a:ext uri="{FF2B5EF4-FFF2-40B4-BE49-F238E27FC236}">
                <a16:creationId xmlns:a16="http://schemas.microsoft.com/office/drawing/2014/main" id="{3D7CBE74-A9F6-4C0F-8799-CF4644D57A1C}"/>
              </a:ext>
            </a:extLst>
          </p:cNvPr>
          <p:cNvSpPr>
            <a:spLocks noGrp="1"/>
          </p:cNvSpPr>
          <p:nvPr>
            <p:ph type="pic" sz="quarter" idx="11"/>
          </p:nvPr>
        </p:nvSpPr>
        <p:spPr>
          <a:xfrm>
            <a:off x="762000" y="1597693"/>
            <a:ext cx="5334000" cy="4338083"/>
          </a:xfrm>
          <a:prstGeom prst="roundRect">
            <a:avLst>
              <a:gd name="adj" fmla="val 3249"/>
            </a:avLst>
          </a:prstGeom>
        </p:spPr>
        <p:txBody>
          <a:bodyPr wrap="square">
            <a:noAutofit/>
          </a:bodyPr>
          <a:lstStyle>
            <a:lvl1pPr>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3141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24014"/>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Tree>
    <p:extLst>
      <p:ext uri="{BB962C8B-B14F-4D97-AF65-F5344CB8AC3E}">
        <p14:creationId xmlns:p14="http://schemas.microsoft.com/office/powerpoint/2010/main" val="8965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Tree>
    <p:extLst>
      <p:ext uri="{BB962C8B-B14F-4D97-AF65-F5344CB8AC3E}">
        <p14:creationId xmlns:p14="http://schemas.microsoft.com/office/powerpoint/2010/main" val="17947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Tree>
    <p:extLst>
      <p:ext uri="{BB962C8B-B14F-4D97-AF65-F5344CB8AC3E}">
        <p14:creationId xmlns:p14="http://schemas.microsoft.com/office/powerpoint/2010/main" val="283998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Tree>
    <p:extLst>
      <p:ext uri="{BB962C8B-B14F-4D97-AF65-F5344CB8AC3E}">
        <p14:creationId xmlns:p14="http://schemas.microsoft.com/office/powerpoint/2010/main" val="13697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Tree>
    <p:extLst>
      <p:ext uri="{BB962C8B-B14F-4D97-AF65-F5344CB8AC3E}">
        <p14:creationId xmlns:p14="http://schemas.microsoft.com/office/powerpoint/2010/main" val="264251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Tree>
    <p:extLst>
      <p:ext uri="{BB962C8B-B14F-4D97-AF65-F5344CB8AC3E}">
        <p14:creationId xmlns:p14="http://schemas.microsoft.com/office/powerpoint/2010/main" val="120865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Tree>
    <p:extLst>
      <p:ext uri="{BB962C8B-B14F-4D97-AF65-F5344CB8AC3E}">
        <p14:creationId xmlns:p14="http://schemas.microsoft.com/office/powerpoint/2010/main" val="309820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GB"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00F40158-0DC0-4ED7-8857-05F31175FEFE}" type="datetimeFigureOut">
              <a:rPr lang="en-GB" smtClean="0"/>
              <a:t>01/08/2023</a:t>
            </a:fld>
            <a:endParaRPr lang="en-GB" dirty="0"/>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DF601FC4-79B0-4207-B4DE-013DEF8022E3}" type="slidenum">
              <a:rPr lang="en-GB" smtClean="0"/>
              <a:t>‹#›</a:t>
            </a:fld>
            <a:endParaRPr lang="en-GB" dirty="0"/>
          </a:p>
        </p:txBody>
      </p:sp>
    </p:spTree>
    <p:extLst>
      <p:ext uri="{BB962C8B-B14F-4D97-AF65-F5344CB8AC3E}">
        <p14:creationId xmlns:p14="http://schemas.microsoft.com/office/powerpoint/2010/main" val="253868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9C919F4D-F0A3-319D-4370-A9CA86EC124D}"/>
              </a:ext>
            </a:extLst>
          </p:cNvPr>
          <p:cNvCxnSpPr>
            <a:cxnSpLocks/>
          </p:cNvCxnSpPr>
          <p:nvPr userDrawn="1"/>
        </p:nvCxnSpPr>
        <p:spPr>
          <a:xfrm flipV="1">
            <a:off x="1521562" y="6190940"/>
            <a:ext cx="10345760" cy="26504"/>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176ECDE-3CFA-4244-6788-8794CEE669E5}"/>
              </a:ext>
            </a:extLst>
          </p:cNvPr>
          <p:cNvCxnSpPr>
            <a:cxnSpLocks/>
          </p:cNvCxnSpPr>
          <p:nvPr userDrawn="1"/>
        </p:nvCxnSpPr>
        <p:spPr>
          <a:xfrm>
            <a:off x="11867322" y="1417639"/>
            <a:ext cx="0" cy="47998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09EFFCA-B67D-4E4A-2A1F-63F9931B2EE8}"/>
              </a:ext>
            </a:extLst>
          </p:cNvPr>
          <p:cNvCxnSpPr>
            <a:cxnSpLocks/>
          </p:cNvCxnSpPr>
          <p:nvPr userDrawn="1"/>
        </p:nvCxnSpPr>
        <p:spPr>
          <a:xfrm flipH="1">
            <a:off x="11502693" y="5645177"/>
            <a:ext cx="493573" cy="663547"/>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5E12547-32F9-A1D0-F265-C4C6AFD13034}"/>
              </a:ext>
            </a:extLst>
          </p:cNvPr>
          <p:cNvCxnSpPr>
            <a:cxnSpLocks/>
          </p:cNvCxnSpPr>
          <p:nvPr userDrawn="1"/>
        </p:nvCxnSpPr>
        <p:spPr>
          <a:xfrm flipH="1">
            <a:off x="11326557" y="5455249"/>
            <a:ext cx="669709" cy="853475"/>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55EDE22C-2E7B-C91F-8A4D-8E6C544A865D}"/>
              </a:ext>
            </a:extLst>
          </p:cNvPr>
          <p:cNvCxnSpPr>
            <a:cxnSpLocks/>
          </p:cNvCxnSpPr>
          <p:nvPr userDrawn="1"/>
        </p:nvCxnSpPr>
        <p:spPr>
          <a:xfrm flipH="1">
            <a:off x="3134563" y="6308724"/>
            <a:ext cx="8368130" cy="26239"/>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6DB6DEF5-CDBB-36A6-1C08-8CED7C02C930}"/>
              </a:ext>
            </a:extLst>
          </p:cNvPr>
          <p:cNvCxnSpPr>
            <a:cxnSpLocks/>
          </p:cNvCxnSpPr>
          <p:nvPr userDrawn="1"/>
        </p:nvCxnSpPr>
        <p:spPr>
          <a:xfrm flipV="1">
            <a:off x="11996266" y="2356305"/>
            <a:ext cx="0" cy="328887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508906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15" r:id="rId12"/>
    <p:sldLayoutId id="2147483716" r:id="rId13"/>
    <p:sldLayoutId id="2147483717" r:id="rId14"/>
    <p:sldLayoutId id="2147483673" r:id="rId15"/>
    <p:sldLayoutId id="2147483679" r:id="rId16"/>
    <p:sldLayoutId id="2147483681" r:id="rId17"/>
    <p:sldLayoutId id="2147483682" r:id="rId18"/>
    <p:sldLayoutId id="2147483688" r:id="rId19"/>
  </p:sldLayoutIdLst>
  <p:txStyles>
    <p:titleStyle>
      <a:lvl1pPr algn="l"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boostoregon.org/motivational-interviewing"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www.statnews.com/2019/08/05/the-vaccine-whisperers-counselors-gently-engage-new-parents-before-their-doubts-harden-into-certaint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nytimes.com/2021/01/31/opinion/change-someones-mind.html" TargetMode="External"/><Relationship Id="rId4" Type="http://schemas.openxmlformats.org/officeDocument/2006/relationships/hyperlink" Target="https://www.cdc.gov/vaccines/covid-19/hcp/engaging-patient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cbi.nlm.nih.gov/pmc/articles/PMC714543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oi.org/10.1080/10810730.2018.1442530" TargetMode="External"/><Relationship Id="rId4" Type="http://schemas.openxmlformats.org/officeDocument/2006/relationships/hyperlink" Target="https://www.ncbi.nlm.nih.gov/pmc/articles/PMC6737828/"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016/j.acap.2017.12.009"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4" descr="A close up of a piece of paper&#10;&#10;Description generated with very high confidence">
            <a:extLst>
              <a:ext uri="{FF2B5EF4-FFF2-40B4-BE49-F238E27FC236}">
                <a16:creationId xmlns:a16="http://schemas.microsoft.com/office/drawing/2014/main" id="{8FC4E41D-984F-CC2D-9459-55F85EB1D5C5}"/>
              </a:ext>
            </a:extLst>
          </p:cNvPr>
          <p:cNvPicPr>
            <a:picLocks noGrp="1" noChangeAspect="1"/>
          </p:cNvPicPr>
          <p:nvPr>
            <p:ph type="pic" sz="quarter" idx="13"/>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47329" y="2810760"/>
            <a:ext cx="3041247" cy="3540368"/>
          </a:xfrm>
        </p:spPr>
      </p:pic>
      <p:sp>
        <p:nvSpPr>
          <p:cNvPr id="22" name="Rectangle 2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dirty="0">
              <a:solidFill>
                <a:srgbClr val="FFFFFF"/>
              </a:solidFill>
              <a:latin typeface="Calibri"/>
            </a:endParaRPr>
          </a:p>
        </p:txBody>
      </p:sp>
      <p:sp>
        <p:nvSpPr>
          <p:cNvPr id="24" name="TextBox 23"/>
          <p:cNvSpPr txBox="1"/>
          <p:nvPr/>
        </p:nvSpPr>
        <p:spPr>
          <a:xfrm>
            <a:off x="5087213" y="5003801"/>
            <a:ext cx="6107838" cy="1323439"/>
          </a:xfrm>
          <a:prstGeom prst="rect">
            <a:avLst/>
          </a:prstGeom>
          <a:noFill/>
        </p:spPr>
        <p:txBody>
          <a:bodyPr wrap="square" rtlCol="0">
            <a:spAutoFit/>
          </a:bodyPr>
          <a:lstStyle/>
          <a:p>
            <a:pPr algn="r">
              <a:buSzPts val="1125"/>
            </a:pPr>
            <a:r>
              <a:rPr lang="en-US" sz="2000" b="1" dirty="0">
                <a:solidFill>
                  <a:srgbClr val="E59E6D"/>
                </a:solidFill>
              </a:rPr>
              <a:t>Carrie Bader, MPH, MOT</a:t>
            </a:r>
          </a:p>
          <a:p>
            <a:pPr algn="r">
              <a:buSzPts val="1125"/>
            </a:pPr>
            <a:r>
              <a:rPr lang="en-US" sz="2000" b="1" dirty="0">
                <a:solidFill>
                  <a:srgbClr val="E59E6D"/>
                </a:solidFill>
              </a:rPr>
              <a:t>Training Director, Boost Oregon</a:t>
            </a:r>
          </a:p>
          <a:p>
            <a:pPr algn="r">
              <a:buSzPts val="1125"/>
            </a:pPr>
            <a:r>
              <a:rPr lang="en-US" sz="2000" b="1" dirty="0">
                <a:solidFill>
                  <a:srgbClr val="E59E6D"/>
                </a:solidFill>
              </a:rPr>
              <a:t>Member, Motivational Interviewing Network of Trainers</a:t>
            </a:r>
          </a:p>
          <a:p>
            <a:pPr algn="r">
              <a:buSzPts val="1125"/>
            </a:pPr>
            <a:r>
              <a:rPr lang="en-US" sz="2000" b="1" dirty="0">
                <a:solidFill>
                  <a:srgbClr val="E59E6D"/>
                </a:solidFill>
              </a:rPr>
              <a:t>training@boostoregon.org </a:t>
            </a:r>
          </a:p>
        </p:txBody>
      </p:sp>
      <p:pic>
        <p:nvPicPr>
          <p:cNvPr id="1026" name="Picture 2">
            <a:extLst>
              <a:ext uri="{FF2B5EF4-FFF2-40B4-BE49-F238E27FC236}">
                <a16:creationId xmlns:a16="http://schemas.microsoft.com/office/drawing/2014/main" id="{5BF8C11E-6009-0974-DFFD-453DC185C7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9288"/>
          <a:stretch/>
        </p:blipFill>
        <p:spPr bwMode="auto">
          <a:xfrm>
            <a:off x="0" y="3044958"/>
            <a:ext cx="5039883" cy="33600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ABB39AF-1BD2-1671-DC84-CCBDC65E1BBC}"/>
              </a:ext>
            </a:extLst>
          </p:cNvPr>
          <p:cNvGrpSpPr/>
          <p:nvPr/>
        </p:nvGrpSpPr>
        <p:grpSpPr>
          <a:xfrm>
            <a:off x="11295010" y="5191357"/>
            <a:ext cx="215199" cy="1440160"/>
            <a:chOff x="8404010" y="1987700"/>
            <a:chExt cx="257885" cy="1448146"/>
          </a:xfrm>
          <a:solidFill>
            <a:srgbClr val="E59E6D"/>
          </a:solidFill>
        </p:grpSpPr>
        <p:sp>
          <p:nvSpPr>
            <p:cNvPr id="25" name="Rectangle 24"/>
            <p:cNvSpPr/>
            <p:nvPr/>
          </p:nvSpPr>
          <p:spPr>
            <a:xfrm>
              <a:off x="8404010" y="1987700"/>
              <a:ext cx="153090" cy="14481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dirty="0">
                <a:solidFill>
                  <a:srgbClr val="FFFFFF"/>
                </a:solidFill>
                <a:latin typeface="Calibri"/>
              </a:endParaRPr>
            </a:p>
          </p:txBody>
        </p:sp>
        <p:sp>
          <p:nvSpPr>
            <p:cNvPr id="28" name="Rectangle 27"/>
            <p:cNvSpPr/>
            <p:nvPr/>
          </p:nvSpPr>
          <p:spPr>
            <a:xfrm>
              <a:off x="8616176" y="1987700"/>
              <a:ext cx="45719" cy="14481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dirty="0">
                <a:solidFill>
                  <a:srgbClr val="FFFFFF"/>
                </a:solidFill>
                <a:latin typeface="Calibri"/>
              </a:endParaRPr>
            </a:p>
          </p:txBody>
        </p:sp>
      </p:grpSp>
      <p:sp>
        <p:nvSpPr>
          <p:cNvPr id="2" name="Rectangle 1"/>
          <p:cNvSpPr/>
          <p:nvPr/>
        </p:nvSpPr>
        <p:spPr>
          <a:xfrm>
            <a:off x="0" y="6405034"/>
            <a:ext cx="12192000" cy="452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dirty="0">
              <a:solidFill>
                <a:srgbClr val="FFFFFF"/>
              </a:solidFill>
              <a:latin typeface="Calibri"/>
            </a:endParaRPr>
          </a:p>
        </p:txBody>
      </p:sp>
      <p:sp>
        <p:nvSpPr>
          <p:cNvPr id="3" name="TextBox 2"/>
          <p:cNvSpPr txBox="1"/>
          <p:nvPr/>
        </p:nvSpPr>
        <p:spPr>
          <a:xfrm>
            <a:off x="7682821" y="6457110"/>
            <a:ext cx="4032448" cy="318100"/>
          </a:xfrm>
          <a:prstGeom prst="rect">
            <a:avLst/>
          </a:prstGeom>
          <a:noFill/>
        </p:spPr>
        <p:txBody>
          <a:bodyPr wrap="square" rtlCol="0">
            <a:spAutoFit/>
          </a:bodyPr>
          <a:lstStyle/>
          <a:p>
            <a:pPr algn="r" defTabSz="1219170"/>
            <a:r>
              <a:rPr lang="en-GB" sz="1467" dirty="0">
                <a:solidFill>
                  <a:srgbClr val="6F8456">
                    <a:lumMod val="50000"/>
                  </a:srgbClr>
                </a:solidFill>
                <a:latin typeface="Calibri"/>
              </a:rPr>
              <a:t>www.boostoregon.org</a:t>
            </a:r>
            <a:endParaRPr lang="en-GB" sz="2400" dirty="0">
              <a:solidFill>
                <a:srgbClr val="6F8456">
                  <a:lumMod val="50000"/>
                </a:srgbClr>
              </a:solidFill>
              <a:latin typeface="Calibri"/>
            </a:endParaRPr>
          </a:p>
        </p:txBody>
      </p:sp>
      <p:sp>
        <p:nvSpPr>
          <p:cNvPr id="4" name="TextBox 3">
            <a:extLst>
              <a:ext uri="{FF2B5EF4-FFF2-40B4-BE49-F238E27FC236}">
                <a16:creationId xmlns:a16="http://schemas.microsoft.com/office/drawing/2014/main" id="{E95550B9-343C-E666-C581-4A1EE0995430}"/>
              </a:ext>
            </a:extLst>
          </p:cNvPr>
          <p:cNvSpPr txBox="1"/>
          <p:nvPr/>
        </p:nvSpPr>
        <p:spPr>
          <a:xfrm>
            <a:off x="5575068" y="1647983"/>
            <a:ext cx="6362651" cy="3167528"/>
          </a:xfrm>
          <a:prstGeom prst="rect">
            <a:avLst/>
          </a:prstGeom>
          <a:noFill/>
        </p:spPr>
        <p:txBody>
          <a:bodyPr wrap="square" lIns="0" tIns="0" rIns="0" bIns="0" rtlCol="0" anchor="b" anchorCtr="0">
            <a:noAutofit/>
          </a:bodyPr>
          <a:lstStyle/>
          <a:p>
            <a:pPr algn="r" defTabSz="1219170"/>
            <a:r>
              <a:rPr lang="en-GB" sz="4400" dirty="0">
                <a:ln w="0"/>
                <a:effectLst>
                  <a:outerShdw blurRad="38100" dist="19050" dir="2700000" algn="tl" rotWithShape="0">
                    <a:schemeClr val="dk1">
                      <a:alpha val="40000"/>
                    </a:schemeClr>
                  </a:outerShdw>
                </a:effectLst>
                <a:latin typeface="Calibri"/>
              </a:rPr>
              <a:t>Addressing Vaccine Hesitancy: Lessons from Motivational Interviewing</a:t>
            </a:r>
          </a:p>
        </p:txBody>
      </p:sp>
      <p:pic>
        <p:nvPicPr>
          <p:cNvPr id="7" name="Picture 6" descr="Boost Oregon">
            <a:extLst>
              <a:ext uri="{FF2B5EF4-FFF2-40B4-BE49-F238E27FC236}">
                <a16:creationId xmlns:a16="http://schemas.microsoft.com/office/drawing/2014/main" id="{62EEA8A9-2DAF-DA0C-5C99-757FE6BB6192}"/>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43301" y="220851"/>
            <a:ext cx="4291790" cy="2866593"/>
          </a:xfrm>
          <a:prstGeom prst="rect">
            <a:avLst/>
          </a:prstGeom>
          <a:noFill/>
          <a:ln>
            <a:noFill/>
          </a:ln>
        </p:spPr>
      </p:pic>
    </p:spTree>
    <p:extLst>
      <p:ext uri="{BB962C8B-B14F-4D97-AF65-F5344CB8AC3E}">
        <p14:creationId xmlns:p14="http://schemas.microsoft.com/office/powerpoint/2010/main" val="1277609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572492" y="238539"/>
            <a:ext cx="11018520" cy="1434415"/>
          </a:xfrm>
          <a:prstGeom prst="rect">
            <a:avLst/>
          </a:prstGeom>
        </p:spPr>
        <p:txBody>
          <a:bodyPr spcFirstLastPara="1" vert="horz" lIns="91433" tIns="45700" rIns="91433" bIns="45700" rtlCol="0" anchor="b" anchorCtr="0">
            <a:normAutofit/>
          </a:bodyPr>
          <a:lstStyle/>
          <a:p>
            <a:pPr>
              <a:spcBef>
                <a:spcPts val="0"/>
              </a:spcBef>
              <a:buClr>
                <a:schemeClr val="dk1"/>
              </a:buClr>
              <a:buSzPts val="2970"/>
            </a:pPr>
            <a:r>
              <a:rPr lang="en-US" sz="4667" dirty="0"/>
              <a:t>In Motivational Interviewing, we avoid:</a:t>
            </a:r>
          </a:p>
        </p:txBody>
      </p:sp>
      <p:graphicFrame>
        <p:nvGraphicFramePr>
          <p:cNvPr id="165" name="Google Shape;135;p20">
            <a:extLst>
              <a:ext uri="{FF2B5EF4-FFF2-40B4-BE49-F238E27FC236}">
                <a16:creationId xmlns:a16="http://schemas.microsoft.com/office/drawing/2014/main" id="{A3F7E3AF-CA1D-7DCD-E286-B7FCF67E3E50}"/>
              </a:ext>
            </a:extLst>
          </p:cNvPr>
          <p:cNvGraphicFramePr/>
          <p:nvPr>
            <p:extLst>
              <p:ext uri="{D42A27DB-BD31-4B8C-83A1-F6EECF244321}">
                <p14:modId xmlns:p14="http://schemas.microsoft.com/office/powerpoint/2010/main" val="4142787269"/>
              </p:ext>
            </p:extLst>
          </p:nvPr>
        </p:nvGraphicFramePr>
        <p:xfrm>
          <a:off x="572492" y="2006601"/>
          <a:ext cx="10330458"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253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60" y="709477"/>
            <a:ext cx="12240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7" name="Arrow: Pentagon 7">
            <a:extLst>
              <a:ext uri="{FF2B5EF4-FFF2-40B4-BE49-F238E27FC236}">
                <a16:creationId xmlns:a16="http://schemas.microsoft.com/office/drawing/2014/main" id="{E29AD363-E041-42ED-A5DB-AC7AD9255ED4}"/>
              </a:ext>
            </a:extLst>
          </p:cNvPr>
          <p:cNvSpPr/>
          <p:nvPr/>
        </p:nvSpPr>
        <p:spPr>
          <a:xfrm rot="5400000">
            <a:off x="1354473" y="1711219"/>
            <a:ext cx="2423090" cy="2446554"/>
          </a:xfrm>
          <a:prstGeom prst="homePlate">
            <a:avLst/>
          </a:prstGeom>
          <a:gradFill flip="none" rotWithShape="1">
            <a:gsLst>
              <a:gs pos="0">
                <a:schemeClr val="accent2">
                  <a:shade val="30000"/>
                  <a:satMod val="115000"/>
                </a:schemeClr>
              </a:gs>
              <a:gs pos="0">
                <a:schemeClr val="accent6"/>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b="1" dirty="0">
              <a:solidFill>
                <a:srgbClr val="FFFFFF"/>
              </a:solidFill>
              <a:latin typeface="Libre Franklin"/>
              <a:ea typeface="Libre Franklin"/>
              <a:cs typeface="Libre Franklin"/>
              <a:sym typeface="Libre Franklin"/>
            </a:endParaRPr>
          </a:p>
        </p:txBody>
      </p:sp>
      <p:grpSp>
        <p:nvGrpSpPr>
          <p:cNvPr id="33" name="Group 32">
            <a:extLst>
              <a:ext uri="{FF2B5EF4-FFF2-40B4-BE49-F238E27FC236}">
                <a16:creationId xmlns:a16="http://schemas.microsoft.com/office/drawing/2014/main" id="{CD613C1C-2646-4C45-B7AC-11C3F0C0B6D8}"/>
              </a:ext>
            </a:extLst>
          </p:cNvPr>
          <p:cNvGrpSpPr/>
          <p:nvPr/>
        </p:nvGrpSpPr>
        <p:grpSpPr>
          <a:xfrm>
            <a:off x="-48926" y="4773150"/>
            <a:ext cx="12266257" cy="2084849"/>
            <a:chOff x="-36696" y="2571751"/>
            <a:chExt cx="9199693" cy="2571748"/>
          </a:xfrm>
          <a:solidFill>
            <a:schemeClr val="accent1">
              <a:lumMod val="60000"/>
              <a:lumOff val="40000"/>
            </a:schemeClr>
          </a:solidFill>
        </p:grpSpPr>
        <p:sp>
          <p:nvSpPr>
            <p:cNvPr id="18" name="Right Triangle 17"/>
            <p:cNvSpPr/>
            <p:nvPr/>
          </p:nvSpPr>
          <p:spPr>
            <a:xfrm>
              <a:off x="-36512"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5" name="Right Triangle 14"/>
            <p:cNvSpPr/>
            <p:nvPr/>
          </p:nvSpPr>
          <p:spPr>
            <a:xfrm>
              <a:off x="-36696" y="3028570"/>
              <a:ext cx="4593356" cy="211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9" name="Right Triangle 18"/>
            <p:cNvSpPr/>
            <p:nvPr/>
          </p:nvSpPr>
          <p:spPr>
            <a:xfrm flipH="1">
              <a:off x="4569641"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6" name="Right Triangle 15"/>
            <p:cNvSpPr/>
            <p:nvPr/>
          </p:nvSpPr>
          <p:spPr>
            <a:xfrm flipH="1">
              <a:off x="4553652" y="3016220"/>
              <a:ext cx="4602864" cy="212727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grpSp>
      <p:sp>
        <p:nvSpPr>
          <p:cNvPr id="60" name="Freeform: Shape 59">
            <a:extLst>
              <a:ext uri="{FF2B5EF4-FFF2-40B4-BE49-F238E27FC236}">
                <a16:creationId xmlns:a16="http://schemas.microsoft.com/office/drawing/2014/main" id="{F63AD315-F169-4D8C-AC20-07DFD26B3409}"/>
              </a:ext>
            </a:extLst>
          </p:cNvPr>
          <p:cNvSpPr/>
          <p:nvPr/>
        </p:nvSpPr>
        <p:spPr>
          <a:xfrm>
            <a:off x="652526" y="4602526"/>
            <a:ext cx="10927364" cy="1855853"/>
          </a:xfrm>
          <a:custGeom>
            <a:avLst/>
            <a:gdLst>
              <a:gd name="connsiteX0" fmla="*/ 240288 w 2940825"/>
              <a:gd name="connsiteY0" fmla="*/ 0 h 480577"/>
              <a:gd name="connsiteX1" fmla="*/ 1432862 w 2940825"/>
              <a:gd name="connsiteY1" fmla="*/ 0 h 480577"/>
              <a:gd name="connsiteX2" fmla="*/ 1508760 w 2940825"/>
              <a:gd name="connsiteY2" fmla="*/ 0 h 480577"/>
              <a:gd name="connsiteX3" fmla="*/ 2700537 w 2940825"/>
              <a:gd name="connsiteY3" fmla="*/ 0 h 480577"/>
              <a:gd name="connsiteX4" fmla="*/ 2940825 w 2940825"/>
              <a:gd name="connsiteY4" fmla="*/ 240289 h 480577"/>
              <a:gd name="connsiteX5" fmla="*/ 2700537 w 2940825"/>
              <a:gd name="connsiteY5" fmla="*/ 480577 h 480577"/>
              <a:gd name="connsiteX6" fmla="*/ 1508760 w 2940825"/>
              <a:gd name="connsiteY6" fmla="*/ 480577 h 480577"/>
              <a:gd name="connsiteX7" fmla="*/ 1432862 w 2940825"/>
              <a:gd name="connsiteY7" fmla="*/ 480577 h 480577"/>
              <a:gd name="connsiteX8" fmla="*/ 240288 w 2940825"/>
              <a:gd name="connsiteY8" fmla="*/ 480577 h 480577"/>
              <a:gd name="connsiteX9" fmla="*/ 0 w 2940825"/>
              <a:gd name="connsiteY9" fmla="*/ 240289 h 4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825" h="480577">
                <a:moveTo>
                  <a:pt x="240288" y="0"/>
                </a:moveTo>
                <a:lnTo>
                  <a:pt x="1432862" y="0"/>
                </a:lnTo>
                <a:lnTo>
                  <a:pt x="1508760" y="0"/>
                </a:lnTo>
                <a:lnTo>
                  <a:pt x="2700537" y="0"/>
                </a:lnTo>
                <a:lnTo>
                  <a:pt x="2940825" y="240289"/>
                </a:lnTo>
                <a:lnTo>
                  <a:pt x="2700537" y="480577"/>
                </a:lnTo>
                <a:lnTo>
                  <a:pt x="1508760" y="480577"/>
                </a:lnTo>
                <a:lnTo>
                  <a:pt x="1432862" y="480577"/>
                </a:lnTo>
                <a:lnTo>
                  <a:pt x="240288" y="480577"/>
                </a:lnTo>
                <a:lnTo>
                  <a:pt x="0" y="240289"/>
                </a:lnTo>
                <a:close/>
              </a:path>
            </a:pathLst>
          </a:custGeom>
          <a:solidFill>
            <a:srgbClr val="6F83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40"/>
            <a:r>
              <a:rPr lang="en-GB" sz="2400" b="1" dirty="0">
                <a:solidFill>
                  <a:srgbClr val="FFFFFF"/>
                </a:solidFill>
                <a:latin typeface="Arial" panose="020B0604020202020204" pitchFamily="34" charset="0"/>
                <a:cs typeface="Arial" panose="020B0604020202020204" pitchFamily="34" charset="0"/>
              </a:rPr>
              <a:t>Show Understanding</a:t>
            </a:r>
          </a:p>
          <a:p>
            <a:pPr algn="ctr" defTabSz="1219140"/>
            <a:r>
              <a:rPr lang="en-GB" sz="2400" b="1" dirty="0">
                <a:solidFill>
                  <a:srgbClr val="FFFFFF"/>
                </a:solidFill>
                <a:latin typeface="Arial" panose="020B0604020202020204" pitchFamily="34" charset="0"/>
                <a:cs typeface="Arial" panose="020B0604020202020204" pitchFamily="34" charset="0"/>
              </a:rPr>
              <a:t>Provide Guidance</a:t>
            </a:r>
          </a:p>
          <a:p>
            <a:pPr algn="ctr" defTabSz="1219140"/>
            <a:r>
              <a:rPr lang="en-GB" sz="2400" b="1" dirty="0">
                <a:solidFill>
                  <a:srgbClr val="FFFFFF"/>
                </a:solidFill>
                <a:latin typeface="Arial" panose="020B0604020202020204" pitchFamily="34" charset="0"/>
                <a:cs typeface="Arial" panose="020B0604020202020204" pitchFamily="34" charset="0"/>
              </a:rPr>
              <a:t>Respect Autonomy</a:t>
            </a:r>
          </a:p>
        </p:txBody>
      </p:sp>
      <p:sp>
        <p:nvSpPr>
          <p:cNvPr id="23" name="TextBox 22">
            <a:extLst>
              <a:ext uri="{FF2B5EF4-FFF2-40B4-BE49-F238E27FC236}">
                <a16:creationId xmlns:a16="http://schemas.microsoft.com/office/drawing/2014/main" id="{891DF513-244B-460E-9C26-61BFFBF29439}"/>
              </a:ext>
            </a:extLst>
          </p:cNvPr>
          <p:cNvSpPr txBox="1"/>
          <p:nvPr/>
        </p:nvSpPr>
        <p:spPr>
          <a:xfrm>
            <a:off x="1243812" y="1153393"/>
            <a:ext cx="2531082" cy="523220"/>
          </a:xfrm>
          <a:prstGeom prst="rect">
            <a:avLst/>
          </a:prstGeom>
          <a:noFill/>
        </p:spPr>
        <p:txBody>
          <a:bodyPr wrap="square" rtlCol="0">
            <a:spAutoFit/>
          </a:bodyPr>
          <a:lstStyle/>
          <a:p>
            <a:pPr algn="ctr" defTabSz="1219140"/>
            <a:r>
              <a:rPr lang="en-GB" sz="2800" b="1" dirty="0">
                <a:solidFill>
                  <a:schemeClr val="accent3"/>
                </a:solidFill>
                <a:latin typeface="Arial" panose="020B0604020202020204" pitchFamily="34" charset="0"/>
                <a:cs typeface="Arial" panose="020B0604020202020204" pitchFamily="34" charset="0"/>
              </a:rPr>
              <a:t>DIRECTING</a:t>
            </a:r>
          </a:p>
        </p:txBody>
      </p:sp>
    </p:spTree>
    <p:extLst>
      <p:ext uri="{BB962C8B-B14F-4D97-AF65-F5344CB8AC3E}">
        <p14:creationId xmlns:p14="http://schemas.microsoft.com/office/powerpoint/2010/main" val="31828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p:nvPr/>
        </p:nvSpPr>
        <p:spPr>
          <a:xfrm>
            <a:off x="1805354" y="1083468"/>
            <a:ext cx="8358554" cy="4691063"/>
          </a:xfrm>
          <a:prstGeom prst="rect">
            <a:avLst/>
          </a:prstGeom>
        </p:spPr>
        <p:txBody>
          <a:bodyPr spcFirstLastPara="1" vert="horz" lIns="91440" tIns="45720" rIns="91440" bIns="45720" rtlCol="0" anchorCtr="0">
            <a:normAutofit/>
          </a:bodyPr>
          <a:lstStyle/>
          <a:p>
            <a:pPr algn="ctr" defTabSz="1219140"/>
            <a:r>
              <a:rPr lang="en-GB" sz="5400" b="1" dirty="0">
                <a:solidFill>
                  <a:schemeClr val="tx2">
                    <a:lumMod val="90000"/>
                    <a:lumOff val="10000"/>
                  </a:schemeClr>
                </a:solidFill>
                <a:latin typeface="Arial" panose="020B0604020202020204" pitchFamily="34" charset="0"/>
                <a:cs typeface="Arial" panose="020B0604020202020204" pitchFamily="34" charset="0"/>
              </a:rPr>
              <a:t>Demonstration #2</a:t>
            </a:r>
          </a:p>
          <a:p>
            <a:pPr algn="ctr" defTabSz="1219140"/>
            <a:endParaRPr lang="en-GB" sz="5400" b="1" dirty="0">
              <a:solidFill>
                <a:schemeClr val="tx2">
                  <a:lumMod val="90000"/>
                  <a:lumOff val="10000"/>
                </a:schemeClr>
              </a:solidFill>
              <a:latin typeface="Arial" panose="020B0604020202020204" pitchFamily="34" charset="0"/>
              <a:cs typeface="Arial" panose="020B0604020202020204" pitchFamily="34" charset="0"/>
            </a:endParaRPr>
          </a:p>
        </p:txBody>
      </p:sp>
      <p:sp>
        <p:nvSpPr>
          <p:cNvPr id="2" name="Freeform: Shape 1">
            <a:extLst>
              <a:ext uri="{FF2B5EF4-FFF2-40B4-BE49-F238E27FC236}">
                <a16:creationId xmlns:a16="http://schemas.microsoft.com/office/drawing/2014/main" id="{04E8728D-AA1F-F4D8-13D0-4AF59AAE4717}"/>
              </a:ext>
            </a:extLst>
          </p:cNvPr>
          <p:cNvSpPr/>
          <p:nvPr/>
        </p:nvSpPr>
        <p:spPr>
          <a:xfrm>
            <a:off x="760437" y="2438635"/>
            <a:ext cx="10927364" cy="3335896"/>
          </a:xfrm>
          <a:custGeom>
            <a:avLst/>
            <a:gdLst>
              <a:gd name="connsiteX0" fmla="*/ 240288 w 2940825"/>
              <a:gd name="connsiteY0" fmla="*/ 0 h 480577"/>
              <a:gd name="connsiteX1" fmla="*/ 1432862 w 2940825"/>
              <a:gd name="connsiteY1" fmla="*/ 0 h 480577"/>
              <a:gd name="connsiteX2" fmla="*/ 1508760 w 2940825"/>
              <a:gd name="connsiteY2" fmla="*/ 0 h 480577"/>
              <a:gd name="connsiteX3" fmla="*/ 2700537 w 2940825"/>
              <a:gd name="connsiteY3" fmla="*/ 0 h 480577"/>
              <a:gd name="connsiteX4" fmla="*/ 2940825 w 2940825"/>
              <a:gd name="connsiteY4" fmla="*/ 240289 h 480577"/>
              <a:gd name="connsiteX5" fmla="*/ 2700537 w 2940825"/>
              <a:gd name="connsiteY5" fmla="*/ 480577 h 480577"/>
              <a:gd name="connsiteX6" fmla="*/ 1508760 w 2940825"/>
              <a:gd name="connsiteY6" fmla="*/ 480577 h 480577"/>
              <a:gd name="connsiteX7" fmla="*/ 1432862 w 2940825"/>
              <a:gd name="connsiteY7" fmla="*/ 480577 h 480577"/>
              <a:gd name="connsiteX8" fmla="*/ 240288 w 2940825"/>
              <a:gd name="connsiteY8" fmla="*/ 480577 h 480577"/>
              <a:gd name="connsiteX9" fmla="*/ 0 w 2940825"/>
              <a:gd name="connsiteY9" fmla="*/ 240289 h 4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825" h="480577">
                <a:moveTo>
                  <a:pt x="240288" y="0"/>
                </a:moveTo>
                <a:lnTo>
                  <a:pt x="1432862" y="0"/>
                </a:lnTo>
                <a:lnTo>
                  <a:pt x="1508760" y="0"/>
                </a:lnTo>
                <a:lnTo>
                  <a:pt x="2700537" y="0"/>
                </a:lnTo>
                <a:lnTo>
                  <a:pt x="2940825" y="240289"/>
                </a:lnTo>
                <a:lnTo>
                  <a:pt x="2700537" y="480577"/>
                </a:lnTo>
                <a:lnTo>
                  <a:pt x="1508760" y="480577"/>
                </a:lnTo>
                <a:lnTo>
                  <a:pt x="1432862" y="480577"/>
                </a:lnTo>
                <a:lnTo>
                  <a:pt x="240288" y="480577"/>
                </a:lnTo>
                <a:lnTo>
                  <a:pt x="0" y="240289"/>
                </a:lnTo>
                <a:close/>
              </a:path>
            </a:pathLst>
          </a:custGeom>
          <a:solidFill>
            <a:srgbClr val="6F83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40"/>
            <a:r>
              <a:rPr lang="en-GB" sz="4400" b="1" dirty="0">
                <a:solidFill>
                  <a:srgbClr val="FFFFFF"/>
                </a:solidFill>
                <a:latin typeface="Arial" panose="020B0604020202020204" pitchFamily="34" charset="0"/>
                <a:cs typeface="Arial" panose="020B0604020202020204" pitchFamily="34" charset="0"/>
              </a:rPr>
              <a:t>Show Understanding</a:t>
            </a:r>
          </a:p>
          <a:p>
            <a:pPr algn="ctr" defTabSz="1219140"/>
            <a:r>
              <a:rPr lang="en-GB" sz="4400" b="1" dirty="0">
                <a:solidFill>
                  <a:srgbClr val="FFFFFF"/>
                </a:solidFill>
                <a:latin typeface="Arial" panose="020B0604020202020204" pitchFamily="34" charset="0"/>
                <a:cs typeface="Arial" panose="020B0604020202020204" pitchFamily="34" charset="0"/>
              </a:rPr>
              <a:t>Provide Guidance</a:t>
            </a:r>
          </a:p>
          <a:p>
            <a:pPr algn="ctr" defTabSz="1219140"/>
            <a:r>
              <a:rPr lang="en-GB" sz="4400" b="1" dirty="0">
                <a:solidFill>
                  <a:srgbClr val="FFFFFF"/>
                </a:solidFill>
                <a:latin typeface="Arial" panose="020B0604020202020204" pitchFamily="34" charset="0"/>
                <a:cs typeface="Arial" panose="020B0604020202020204" pitchFamily="34" charset="0"/>
              </a:rPr>
              <a:t>Respect Autonomy</a:t>
            </a:r>
          </a:p>
        </p:txBody>
      </p:sp>
    </p:spTree>
    <p:extLst>
      <p:ext uri="{BB962C8B-B14F-4D97-AF65-F5344CB8AC3E}">
        <p14:creationId xmlns:p14="http://schemas.microsoft.com/office/powerpoint/2010/main" val="106012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60" y="709477"/>
            <a:ext cx="12240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8" name="Arrow: Pentagon 7">
            <a:extLst>
              <a:ext uri="{FF2B5EF4-FFF2-40B4-BE49-F238E27FC236}">
                <a16:creationId xmlns:a16="http://schemas.microsoft.com/office/drawing/2014/main" id="{E29AD363-E041-42ED-A5DB-AC7AD9255ED4}"/>
              </a:ext>
            </a:extLst>
          </p:cNvPr>
          <p:cNvSpPr/>
          <p:nvPr/>
        </p:nvSpPr>
        <p:spPr>
          <a:xfrm rot="5400000">
            <a:off x="8623785" y="1735986"/>
            <a:ext cx="2423091" cy="2397020"/>
          </a:xfrm>
          <a:prstGeom prst="homePlate">
            <a:avLst/>
          </a:prstGeom>
          <a:gradFill flip="none" rotWithShape="1">
            <a:gsLst>
              <a:gs pos="0">
                <a:schemeClr val="accent3">
                  <a:lumMod val="75000"/>
                </a:schemeClr>
              </a:gs>
              <a:gs pos="50000">
                <a:schemeClr val="accent3"/>
              </a:gs>
              <a:gs pos="100000">
                <a:schemeClr val="accent3">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b="1" dirty="0">
              <a:solidFill>
                <a:srgbClr val="FFFFFF"/>
              </a:solidFill>
              <a:latin typeface="Libre Franklin"/>
              <a:ea typeface="Libre Franklin"/>
              <a:cs typeface="Libre Franklin"/>
              <a:sym typeface="Libre Franklin"/>
            </a:endParaRPr>
          </a:p>
        </p:txBody>
      </p:sp>
      <p:grpSp>
        <p:nvGrpSpPr>
          <p:cNvPr id="33" name="Group 32">
            <a:extLst>
              <a:ext uri="{FF2B5EF4-FFF2-40B4-BE49-F238E27FC236}">
                <a16:creationId xmlns:a16="http://schemas.microsoft.com/office/drawing/2014/main" id="{CD613C1C-2646-4C45-B7AC-11C3F0C0B6D8}"/>
              </a:ext>
            </a:extLst>
          </p:cNvPr>
          <p:cNvGrpSpPr/>
          <p:nvPr/>
        </p:nvGrpSpPr>
        <p:grpSpPr>
          <a:xfrm>
            <a:off x="-48926" y="4773150"/>
            <a:ext cx="12266257" cy="2084849"/>
            <a:chOff x="-36696" y="2571751"/>
            <a:chExt cx="9199693" cy="2571748"/>
          </a:xfrm>
          <a:solidFill>
            <a:schemeClr val="accent1">
              <a:lumMod val="60000"/>
              <a:lumOff val="40000"/>
            </a:schemeClr>
          </a:solidFill>
        </p:grpSpPr>
        <p:sp>
          <p:nvSpPr>
            <p:cNvPr id="18" name="Right Triangle 17"/>
            <p:cNvSpPr/>
            <p:nvPr/>
          </p:nvSpPr>
          <p:spPr>
            <a:xfrm>
              <a:off x="-36512"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5" name="Right Triangle 14"/>
            <p:cNvSpPr/>
            <p:nvPr/>
          </p:nvSpPr>
          <p:spPr>
            <a:xfrm>
              <a:off x="-36696" y="3028570"/>
              <a:ext cx="4593356" cy="211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9" name="Right Triangle 18"/>
            <p:cNvSpPr/>
            <p:nvPr/>
          </p:nvSpPr>
          <p:spPr>
            <a:xfrm flipH="1">
              <a:off x="4569641"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6" name="Right Triangle 15"/>
            <p:cNvSpPr/>
            <p:nvPr/>
          </p:nvSpPr>
          <p:spPr>
            <a:xfrm flipH="1">
              <a:off x="4553652" y="3016220"/>
              <a:ext cx="4602864" cy="212727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grpSp>
      <p:sp>
        <p:nvSpPr>
          <p:cNvPr id="60" name="Freeform: Shape 59">
            <a:extLst>
              <a:ext uri="{FF2B5EF4-FFF2-40B4-BE49-F238E27FC236}">
                <a16:creationId xmlns:a16="http://schemas.microsoft.com/office/drawing/2014/main" id="{F63AD315-F169-4D8C-AC20-07DFD26B3409}"/>
              </a:ext>
            </a:extLst>
          </p:cNvPr>
          <p:cNvSpPr/>
          <p:nvPr/>
        </p:nvSpPr>
        <p:spPr>
          <a:xfrm>
            <a:off x="652526" y="4602526"/>
            <a:ext cx="10927364" cy="1855853"/>
          </a:xfrm>
          <a:custGeom>
            <a:avLst/>
            <a:gdLst>
              <a:gd name="connsiteX0" fmla="*/ 240288 w 2940825"/>
              <a:gd name="connsiteY0" fmla="*/ 0 h 480577"/>
              <a:gd name="connsiteX1" fmla="*/ 1432862 w 2940825"/>
              <a:gd name="connsiteY1" fmla="*/ 0 h 480577"/>
              <a:gd name="connsiteX2" fmla="*/ 1508760 w 2940825"/>
              <a:gd name="connsiteY2" fmla="*/ 0 h 480577"/>
              <a:gd name="connsiteX3" fmla="*/ 2700537 w 2940825"/>
              <a:gd name="connsiteY3" fmla="*/ 0 h 480577"/>
              <a:gd name="connsiteX4" fmla="*/ 2940825 w 2940825"/>
              <a:gd name="connsiteY4" fmla="*/ 240289 h 480577"/>
              <a:gd name="connsiteX5" fmla="*/ 2700537 w 2940825"/>
              <a:gd name="connsiteY5" fmla="*/ 480577 h 480577"/>
              <a:gd name="connsiteX6" fmla="*/ 1508760 w 2940825"/>
              <a:gd name="connsiteY6" fmla="*/ 480577 h 480577"/>
              <a:gd name="connsiteX7" fmla="*/ 1432862 w 2940825"/>
              <a:gd name="connsiteY7" fmla="*/ 480577 h 480577"/>
              <a:gd name="connsiteX8" fmla="*/ 240288 w 2940825"/>
              <a:gd name="connsiteY8" fmla="*/ 480577 h 480577"/>
              <a:gd name="connsiteX9" fmla="*/ 0 w 2940825"/>
              <a:gd name="connsiteY9" fmla="*/ 240289 h 4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825" h="480577">
                <a:moveTo>
                  <a:pt x="240288" y="0"/>
                </a:moveTo>
                <a:lnTo>
                  <a:pt x="1432862" y="0"/>
                </a:lnTo>
                <a:lnTo>
                  <a:pt x="1508760" y="0"/>
                </a:lnTo>
                <a:lnTo>
                  <a:pt x="2700537" y="0"/>
                </a:lnTo>
                <a:lnTo>
                  <a:pt x="2940825" y="240289"/>
                </a:lnTo>
                <a:lnTo>
                  <a:pt x="2700537" y="480577"/>
                </a:lnTo>
                <a:lnTo>
                  <a:pt x="1508760" y="480577"/>
                </a:lnTo>
                <a:lnTo>
                  <a:pt x="1432862" y="480577"/>
                </a:lnTo>
                <a:lnTo>
                  <a:pt x="240288" y="480577"/>
                </a:lnTo>
                <a:lnTo>
                  <a:pt x="0" y="240289"/>
                </a:lnTo>
                <a:close/>
              </a:path>
            </a:pathLst>
          </a:custGeom>
          <a:solidFill>
            <a:srgbClr val="6F83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40"/>
            <a:r>
              <a:rPr lang="en-GB" sz="2400" b="1" dirty="0">
                <a:solidFill>
                  <a:srgbClr val="FFFFFF"/>
                </a:solidFill>
                <a:latin typeface="Arial" panose="020B0604020202020204" pitchFamily="34" charset="0"/>
                <a:cs typeface="Arial" panose="020B0604020202020204" pitchFamily="34" charset="0"/>
              </a:rPr>
              <a:t>Show Understanding</a:t>
            </a:r>
          </a:p>
          <a:p>
            <a:pPr algn="ctr" defTabSz="1219140"/>
            <a:r>
              <a:rPr lang="en-GB" sz="2400" b="1" dirty="0">
                <a:solidFill>
                  <a:srgbClr val="FFFFFF"/>
                </a:solidFill>
                <a:latin typeface="Arial" panose="020B0604020202020204" pitchFamily="34" charset="0"/>
                <a:cs typeface="Arial" panose="020B0604020202020204" pitchFamily="34" charset="0"/>
              </a:rPr>
              <a:t>Provide Guidance</a:t>
            </a:r>
          </a:p>
          <a:p>
            <a:pPr algn="ctr" defTabSz="1219140"/>
            <a:r>
              <a:rPr lang="en-GB" sz="2400" b="1" dirty="0">
                <a:solidFill>
                  <a:srgbClr val="FFFFFF"/>
                </a:solidFill>
                <a:latin typeface="Arial" panose="020B0604020202020204" pitchFamily="34" charset="0"/>
                <a:cs typeface="Arial" panose="020B0604020202020204" pitchFamily="34" charset="0"/>
              </a:rPr>
              <a:t>Respect Autonomy</a:t>
            </a:r>
          </a:p>
        </p:txBody>
      </p:sp>
      <p:sp>
        <p:nvSpPr>
          <p:cNvPr id="28" name="TextBox 27">
            <a:extLst>
              <a:ext uri="{FF2B5EF4-FFF2-40B4-BE49-F238E27FC236}">
                <a16:creationId xmlns:a16="http://schemas.microsoft.com/office/drawing/2014/main" id="{3EEF1285-FE09-4D0F-AE3A-4CFDAA8B9C66}"/>
              </a:ext>
            </a:extLst>
          </p:cNvPr>
          <p:cNvSpPr txBox="1"/>
          <p:nvPr/>
        </p:nvSpPr>
        <p:spPr>
          <a:xfrm>
            <a:off x="8585199" y="1162699"/>
            <a:ext cx="2586383" cy="523220"/>
          </a:xfrm>
          <a:prstGeom prst="rect">
            <a:avLst/>
          </a:prstGeom>
          <a:noFill/>
        </p:spPr>
        <p:txBody>
          <a:bodyPr wrap="square" rtlCol="0">
            <a:spAutoFit/>
          </a:bodyPr>
          <a:lstStyle/>
          <a:p>
            <a:pPr algn="ctr" defTabSz="1219140"/>
            <a:r>
              <a:rPr lang="en-GB" sz="2800" b="1" dirty="0">
                <a:solidFill>
                  <a:schemeClr val="accent3"/>
                </a:solidFill>
                <a:latin typeface="Arial" panose="020B0604020202020204" pitchFamily="34" charset="0"/>
                <a:cs typeface="Arial" panose="020B0604020202020204" pitchFamily="34" charset="0"/>
              </a:rPr>
              <a:t>FOLLOWING</a:t>
            </a:r>
          </a:p>
        </p:txBody>
      </p:sp>
    </p:spTree>
    <p:extLst>
      <p:ext uri="{BB962C8B-B14F-4D97-AF65-F5344CB8AC3E}">
        <p14:creationId xmlns:p14="http://schemas.microsoft.com/office/powerpoint/2010/main" val="34676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Freeform: Shape 1">
            <a:extLst>
              <a:ext uri="{FF2B5EF4-FFF2-40B4-BE49-F238E27FC236}">
                <a16:creationId xmlns:a16="http://schemas.microsoft.com/office/drawing/2014/main" id="{6F5E05ED-8242-10D8-6871-65F6A7D42554}"/>
              </a:ext>
            </a:extLst>
          </p:cNvPr>
          <p:cNvSpPr/>
          <p:nvPr/>
        </p:nvSpPr>
        <p:spPr>
          <a:xfrm>
            <a:off x="834271" y="2364802"/>
            <a:ext cx="10927364" cy="3335896"/>
          </a:xfrm>
          <a:custGeom>
            <a:avLst/>
            <a:gdLst>
              <a:gd name="connsiteX0" fmla="*/ 240288 w 2940825"/>
              <a:gd name="connsiteY0" fmla="*/ 0 h 480577"/>
              <a:gd name="connsiteX1" fmla="*/ 1432862 w 2940825"/>
              <a:gd name="connsiteY1" fmla="*/ 0 h 480577"/>
              <a:gd name="connsiteX2" fmla="*/ 1508760 w 2940825"/>
              <a:gd name="connsiteY2" fmla="*/ 0 h 480577"/>
              <a:gd name="connsiteX3" fmla="*/ 2700537 w 2940825"/>
              <a:gd name="connsiteY3" fmla="*/ 0 h 480577"/>
              <a:gd name="connsiteX4" fmla="*/ 2940825 w 2940825"/>
              <a:gd name="connsiteY4" fmla="*/ 240289 h 480577"/>
              <a:gd name="connsiteX5" fmla="*/ 2700537 w 2940825"/>
              <a:gd name="connsiteY5" fmla="*/ 480577 h 480577"/>
              <a:gd name="connsiteX6" fmla="*/ 1508760 w 2940825"/>
              <a:gd name="connsiteY6" fmla="*/ 480577 h 480577"/>
              <a:gd name="connsiteX7" fmla="*/ 1432862 w 2940825"/>
              <a:gd name="connsiteY7" fmla="*/ 480577 h 480577"/>
              <a:gd name="connsiteX8" fmla="*/ 240288 w 2940825"/>
              <a:gd name="connsiteY8" fmla="*/ 480577 h 480577"/>
              <a:gd name="connsiteX9" fmla="*/ 0 w 2940825"/>
              <a:gd name="connsiteY9" fmla="*/ 240289 h 4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825" h="480577">
                <a:moveTo>
                  <a:pt x="240288" y="0"/>
                </a:moveTo>
                <a:lnTo>
                  <a:pt x="1432862" y="0"/>
                </a:lnTo>
                <a:lnTo>
                  <a:pt x="1508760" y="0"/>
                </a:lnTo>
                <a:lnTo>
                  <a:pt x="2700537" y="0"/>
                </a:lnTo>
                <a:lnTo>
                  <a:pt x="2940825" y="240289"/>
                </a:lnTo>
                <a:lnTo>
                  <a:pt x="2700537" y="480577"/>
                </a:lnTo>
                <a:lnTo>
                  <a:pt x="1508760" y="480577"/>
                </a:lnTo>
                <a:lnTo>
                  <a:pt x="1432862" y="480577"/>
                </a:lnTo>
                <a:lnTo>
                  <a:pt x="240288" y="480577"/>
                </a:lnTo>
                <a:lnTo>
                  <a:pt x="0" y="240289"/>
                </a:lnTo>
                <a:close/>
              </a:path>
            </a:pathLst>
          </a:custGeom>
          <a:solidFill>
            <a:srgbClr val="6F83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40"/>
            <a:r>
              <a:rPr lang="en-GB" sz="4400" b="1" dirty="0">
                <a:solidFill>
                  <a:srgbClr val="FFFFFF"/>
                </a:solidFill>
                <a:latin typeface="Arial" panose="020B0604020202020204" pitchFamily="34" charset="0"/>
                <a:cs typeface="Arial" panose="020B0604020202020204" pitchFamily="34" charset="0"/>
              </a:rPr>
              <a:t>Show Understanding</a:t>
            </a:r>
          </a:p>
          <a:p>
            <a:pPr algn="ctr" defTabSz="1219140"/>
            <a:r>
              <a:rPr lang="en-GB" sz="4400" b="1" dirty="0">
                <a:solidFill>
                  <a:srgbClr val="FFFFFF"/>
                </a:solidFill>
                <a:latin typeface="Arial" panose="020B0604020202020204" pitchFamily="34" charset="0"/>
                <a:cs typeface="Arial" panose="020B0604020202020204" pitchFamily="34" charset="0"/>
              </a:rPr>
              <a:t>Provide Guidance</a:t>
            </a:r>
          </a:p>
          <a:p>
            <a:pPr algn="ctr" defTabSz="1219140"/>
            <a:r>
              <a:rPr lang="en-GB" sz="4400" b="1" dirty="0">
                <a:solidFill>
                  <a:srgbClr val="FFFFFF"/>
                </a:solidFill>
                <a:latin typeface="Arial" panose="020B0604020202020204" pitchFamily="34" charset="0"/>
                <a:cs typeface="Arial" panose="020B0604020202020204" pitchFamily="34" charset="0"/>
              </a:rPr>
              <a:t>Respect Autonomy</a:t>
            </a:r>
          </a:p>
        </p:txBody>
      </p:sp>
      <p:sp>
        <p:nvSpPr>
          <p:cNvPr id="6" name="TextBox 5">
            <a:extLst>
              <a:ext uri="{FF2B5EF4-FFF2-40B4-BE49-F238E27FC236}">
                <a16:creationId xmlns:a16="http://schemas.microsoft.com/office/drawing/2014/main" id="{16CA885B-721E-FB7A-05E3-A30603F280CD}"/>
              </a:ext>
            </a:extLst>
          </p:cNvPr>
          <p:cNvSpPr txBox="1"/>
          <p:nvPr/>
        </p:nvSpPr>
        <p:spPr>
          <a:xfrm>
            <a:off x="2636473" y="695637"/>
            <a:ext cx="6919054" cy="923330"/>
          </a:xfrm>
          <a:prstGeom prst="rect">
            <a:avLst/>
          </a:prstGeom>
          <a:noFill/>
        </p:spPr>
        <p:txBody>
          <a:bodyPr wrap="square">
            <a:spAutoFit/>
          </a:bodyPr>
          <a:lstStyle/>
          <a:p>
            <a:pPr algn="ctr" defTabSz="1219140"/>
            <a:r>
              <a:rPr lang="en-GB" sz="5400" b="1" dirty="0">
                <a:solidFill>
                  <a:schemeClr val="tx2">
                    <a:lumMod val="90000"/>
                    <a:lumOff val="10000"/>
                  </a:schemeClr>
                </a:solidFill>
                <a:latin typeface="Arial" panose="020B0604020202020204" pitchFamily="34" charset="0"/>
                <a:cs typeface="Arial" panose="020B0604020202020204" pitchFamily="34" charset="0"/>
              </a:rPr>
              <a:t>Demonstration #3</a:t>
            </a:r>
          </a:p>
        </p:txBody>
      </p:sp>
    </p:spTree>
    <p:extLst>
      <p:ext uri="{BB962C8B-B14F-4D97-AF65-F5344CB8AC3E}">
        <p14:creationId xmlns:p14="http://schemas.microsoft.com/office/powerpoint/2010/main" val="358292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60" y="709477"/>
            <a:ext cx="12240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grpSp>
        <p:nvGrpSpPr>
          <p:cNvPr id="33" name="Group 32">
            <a:extLst>
              <a:ext uri="{FF2B5EF4-FFF2-40B4-BE49-F238E27FC236}">
                <a16:creationId xmlns:a16="http://schemas.microsoft.com/office/drawing/2014/main" id="{CD613C1C-2646-4C45-B7AC-11C3F0C0B6D8}"/>
              </a:ext>
            </a:extLst>
          </p:cNvPr>
          <p:cNvGrpSpPr/>
          <p:nvPr/>
        </p:nvGrpSpPr>
        <p:grpSpPr>
          <a:xfrm>
            <a:off x="-48926" y="4773150"/>
            <a:ext cx="12266257" cy="2084849"/>
            <a:chOff x="-36696" y="2571751"/>
            <a:chExt cx="9199693" cy="2571748"/>
          </a:xfrm>
          <a:solidFill>
            <a:schemeClr val="accent1">
              <a:lumMod val="60000"/>
              <a:lumOff val="40000"/>
            </a:schemeClr>
          </a:solidFill>
        </p:grpSpPr>
        <p:sp>
          <p:nvSpPr>
            <p:cNvPr id="18" name="Right Triangle 17"/>
            <p:cNvSpPr/>
            <p:nvPr/>
          </p:nvSpPr>
          <p:spPr>
            <a:xfrm>
              <a:off x="-36512"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5" name="Right Triangle 14"/>
            <p:cNvSpPr/>
            <p:nvPr/>
          </p:nvSpPr>
          <p:spPr>
            <a:xfrm>
              <a:off x="-36696" y="3028570"/>
              <a:ext cx="4593356" cy="211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9" name="Right Triangle 18"/>
            <p:cNvSpPr/>
            <p:nvPr/>
          </p:nvSpPr>
          <p:spPr>
            <a:xfrm flipH="1">
              <a:off x="4569641"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6" name="Right Triangle 15"/>
            <p:cNvSpPr/>
            <p:nvPr/>
          </p:nvSpPr>
          <p:spPr>
            <a:xfrm flipH="1">
              <a:off x="4553652" y="3016220"/>
              <a:ext cx="4602864" cy="212727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grpSp>
      <p:sp>
        <p:nvSpPr>
          <p:cNvPr id="60" name="Freeform: Shape 59">
            <a:extLst>
              <a:ext uri="{FF2B5EF4-FFF2-40B4-BE49-F238E27FC236}">
                <a16:creationId xmlns:a16="http://schemas.microsoft.com/office/drawing/2014/main" id="{F63AD315-F169-4D8C-AC20-07DFD26B3409}"/>
              </a:ext>
            </a:extLst>
          </p:cNvPr>
          <p:cNvSpPr/>
          <p:nvPr/>
        </p:nvSpPr>
        <p:spPr>
          <a:xfrm>
            <a:off x="652526" y="4602526"/>
            <a:ext cx="10927364" cy="1855853"/>
          </a:xfrm>
          <a:custGeom>
            <a:avLst/>
            <a:gdLst>
              <a:gd name="connsiteX0" fmla="*/ 240288 w 2940825"/>
              <a:gd name="connsiteY0" fmla="*/ 0 h 480577"/>
              <a:gd name="connsiteX1" fmla="*/ 1432862 w 2940825"/>
              <a:gd name="connsiteY1" fmla="*/ 0 h 480577"/>
              <a:gd name="connsiteX2" fmla="*/ 1508760 w 2940825"/>
              <a:gd name="connsiteY2" fmla="*/ 0 h 480577"/>
              <a:gd name="connsiteX3" fmla="*/ 2700537 w 2940825"/>
              <a:gd name="connsiteY3" fmla="*/ 0 h 480577"/>
              <a:gd name="connsiteX4" fmla="*/ 2940825 w 2940825"/>
              <a:gd name="connsiteY4" fmla="*/ 240289 h 480577"/>
              <a:gd name="connsiteX5" fmla="*/ 2700537 w 2940825"/>
              <a:gd name="connsiteY5" fmla="*/ 480577 h 480577"/>
              <a:gd name="connsiteX6" fmla="*/ 1508760 w 2940825"/>
              <a:gd name="connsiteY6" fmla="*/ 480577 h 480577"/>
              <a:gd name="connsiteX7" fmla="*/ 1432862 w 2940825"/>
              <a:gd name="connsiteY7" fmla="*/ 480577 h 480577"/>
              <a:gd name="connsiteX8" fmla="*/ 240288 w 2940825"/>
              <a:gd name="connsiteY8" fmla="*/ 480577 h 480577"/>
              <a:gd name="connsiteX9" fmla="*/ 0 w 2940825"/>
              <a:gd name="connsiteY9" fmla="*/ 240289 h 4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825" h="480577">
                <a:moveTo>
                  <a:pt x="240288" y="0"/>
                </a:moveTo>
                <a:lnTo>
                  <a:pt x="1432862" y="0"/>
                </a:lnTo>
                <a:lnTo>
                  <a:pt x="1508760" y="0"/>
                </a:lnTo>
                <a:lnTo>
                  <a:pt x="2700537" y="0"/>
                </a:lnTo>
                <a:lnTo>
                  <a:pt x="2940825" y="240289"/>
                </a:lnTo>
                <a:lnTo>
                  <a:pt x="2700537" y="480577"/>
                </a:lnTo>
                <a:lnTo>
                  <a:pt x="1508760" y="480577"/>
                </a:lnTo>
                <a:lnTo>
                  <a:pt x="1432862" y="480577"/>
                </a:lnTo>
                <a:lnTo>
                  <a:pt x="240288" y="480577"/>
                </a:lnTo>
                <a:lnTo>
                  <a:pt x="0" y="240289"/>
                </a:lnTo>
                <a:close/>
              </a:path>
            </a:pathLst>
          </a:custGeom>
          <a:solidFill>
            <a:srgbClr val="6F83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40"/>
            <a:r>
              <a:rPr lang="en-GB" sz="2400" b="1" dirty="0">
                <a:solidFill>
                  <a:srgbClr val="FFFFFF"/>
                </a:solidFill>
                <a:latin typeface="Arial" panose="020B0604020202020204" pitchFamily="34" charset="0"/>
                <a:cs typeface="Arial" panose="020B0604020202020204" pitchFamily="34" charset="0"/>
              </a:rPr>
              <a:t>Show Understanding</a:t>
            </a:r>
          </a:p>
          <a:p>
            <a:pPr algn="ctr" defTabSz="1219140"/>
            <a:r>
              <a:rPr lang="en-GB" sz="2400" b="1" dirty="0">
                <a:solidFill>
                  <a:srgbClr val="FFFFFF"/>
                </a:solidFill>
                <a:latin typeface="Arial" panose="020B0604020202020204" pitchFamily="34" charset="0"/>
                <a:cs typeface="Arial" panose="020B0604020202020204" pitchFamily="34" charset="0"/>
              </a:rPr>
              <a:t>Provide Guidance</a:t>
            </a:r>
          </a:p>
          <a:p>
            <a:pPr algn="ctr" defTabSz="1219140"/>
            <a:r>
              <a:rPr lang="en-GB" sz="2400" b="1" dirty="0">
                <a:solidFill>
                  <a:srgbClr val="FFFFFF"/>
                </a:solidFill>
                <a:latin typeface="Arial" panose="020B0604020202020204" pitchFamily="34" charset="0"/>
                <a:cs typeface="Arial" panose="020B0604020202020204" pitchFamily="34" charset="0"/>
              </a:rPr>
              <a:t>Respect Autonomy</a:t>
            </a:r>
          </a:p>
        </p:txBody>
      </p:sp>
      <p:sp>
        <p:nvSpPr>
          <p:cNvPr id="9" name="Arrow: Pentagon 7">
            <a:extLst>
              <a:ext uri="{FF2B5EF4-FFF2-40B4-BE49-F238E27FC236}">
                <a16:creationId xmlns:a16="http://schemas.microsoft.com/office/drawing/2014/main" id="{E29AD363-E041-42ED-A5DB-AC7AD9255ED4}"/>
              </a:ext>
            </a:extLst>
          </p:cNvPr>
          <p:cNvSpPr/>
          <p:nvPr/>
        </p:nvSpPr>
        <p:spPr>
          <a:xfrm rot="5400000">
            <a:off x="4636529" y="1496324"/>
            <a:ext cx="3050199" cy="3503453"/>
          </a:xfrm>
          <a:prstGeom prst="homePlate">
            <a:avLst/>
          </a:prstGeom>
          <a:gradFill flip="none" rotWithShape="1">
            <a:gsLst>
              <a:gs pos="0">
                <a:schemeClr val="accent4">
                  <a:lumMod val="75000"/>
                </a:schemeClr>
              </a:gs>
              <a:gs pos="83000">
                <a:schemeClr val="accent4"/>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800" b="1" dirty="0">
              <a:solidFill>
                <a:srgbClr val="FFFFFF"/>
              </a:solidFill>
              <a:latin typeface="Libre Franklin"/>
              <a:ea typeface="Libre Franklin"/>
              <a:cs typeface="Libre Franklin"/>
              <a:sym typeface="Libre Franklin"/>
            </a:endParaRPr>
          </a:p>
        </p:txBody>
      </p:sp>
      <p:sp>
        <p:nvSpPr>
          <p:cNvPr id="25" name="TextBox 24">
            <a:extLst>
              <a:ext uri="{FF2B5EF4-FFF2-40B4-BE49-F238E27FC236}">
                <a16:creationId xmlns:a16="http://schemas.microsoft.com/office/drawing/2014/main" id="{89EDB0CB-69C6-42D4-AA5F-A1FC7014A0B0}"/>
              </a:ext>
            </a:extLst>
          </p:cNvPr>
          <p:cNvSpPr txBox="1"/>
          <p:nvPr/>
        </p:nvSpPr>
        <p:spPr>
          <a:xfrm>
            <a:off x="4193866" y="252993"/>
            <a:ext cx="3830420" cy="2390334"/>
          </a:xfrm>
          <a:prstGeom prst="rect">
            <a:avLst/>
          </a:prstGeom>
          <a:noFill/>
        </p:spPr>
        <p:txBody>
          <a:bodyPr wrap="square" rtlCol="0">
            <a:spAutoFit/>
          </a:bodyPr>
          <a:lstStyle/>
          <a:p>
            <a:pPr algn="ctr" defTabSz="1219140"/>
            <a:r>
              <a:rPr lang="en-GB" sz="3600" b="1" dirty="0">
                <a:latin typeface="Arial" panose="020B0604020202020204" pitchFamily="34" charset="0"/>
                <a:cs typeface="Arial" panose="020B0604020202020204" pitchFamily="34" charset="0"/>
              </a:rPr>
              <a:t>GUIDING</a:t>
            </a:r>
          </a:p>
          <a:p>
            <a:pPr algn="ctr" defTabSz="1219140"/>
            <a:r>
              <a:rPr lang="en-GB" sz="2800" b="1" dirty="0">
                <a:latin typeface="Calibri" panose="020F0502020204030204" pitchFamily="34" charset="0"/>
                <a:ea typeface="Calibri" panose="020F0502020204030204" pitchFamily="34" charset="0"/>
                <a:cs typeface="Calibri" panose="020F0502020204030204" pitchFamily="34" charset="0"/>
              </a:rPr>
              <a:t>Motivational interviewing</a:t>
            </a:r>
          </a:p>
          <a:p>
            <a:pPr algn="ctr" defTabSz="1219140"/>
            <a:r>
              <a:rPr lang="en-GB" sz="3600" b="1" dirty="0">
                <a:solidFill>
                  <a:srgbClr val="FFFFFF"/>
                </a:solidFill>
                <a:latin typeface="Arial" panose="020B0604020202020204" pitchFamily="34" charset="0"/>
                <a:cs typeface="Arial" panose="020B0604020202020204" pitchFamily="34" charset="0"/>
              </a:rPr>
              <a:t> </a:t>
            </a:r>
          </a:p>
          <a:p>
            <a:pPr algn="ctr" defTabSz="1219140"/>
            <a:endParaRPr lang="en-GB" sz="2133" dirty="0">
              <a:solidFill>
                <a:srgbClr val="FFFFFF"/>
              </a:solidFill>
              <a:latin typeface="Calibri"/>
            </a:endParaRPr>
          </a:p>
        </p:txBody>
      </p:sp>
    </p:spTree>
    <p:extLst>
      <p:ext uri="{BB962C8B-B14F-4D97-AF65-F5344CB8AC3E}">
        <p14:creationId xmlns:p14="http://schemas.microsoft.com/office/powerpoint/2010/main" val="8943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7D36577-A161-B915-6313-D816AF8A0B2A}"/>
              </a:ext>
            </a:extLst>
          </p:cNvPr>
          <p:cNvGraphicFramePr/>
          <p:nvPr>
            <p:extLst>
              <p:ext uri="{D42A27DB-BD31-4B8C-83A1-F6EECF244321}">
                <p14:modId xmlns:p14="http://schemas.microsoft.com/office/powerpoint/2010/main" val="1032943043"/>
              </p:ext>
            </p:extLst>
          </p:nvPr>
        </p:nvGraphicFramePr>
        <p:xfrm>
          <a:off x="3390900" y="1333500"/>
          <a:ext cx="6769100" cy="4804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43A3F7E1-8E78-FAAA-B802-99A755644347}"/>
              </a:ext>
            </a:extLst>
          </p:cNvPr>
          <p:cNvSpPr>
            <a:spLocks noGrp="1"/>
          </p:cNvSpPr>
          <p:nvPr>
            <p:ph type="title"/>
          </p:nvPr>
        </p:nvSpPr>
        <p:spPr/>
        <p:txBody>
          <a:bodyPr/>
          <a:lstStyle/>
          <a:p>
            <a:r>
              <a:rPr lang="en-US" dirty="0"/>
              <a:t>Spirit of MI</a:t>
            </a:r>
          </a:p>
        </p:txBody>
      </p:sp>
      <p:sp>
        <p:nvSpPr>
          <p:cNvPr id="3" name="Star: 5 Points 2">
            <a:extLst>
              <a:ext uri="{FF2B5EF4-FFF2-40B4-BE49-F238E27FC236}">
                <a16:creationId xmlns:a16="http://schemas.microsoft.com/office/drawing/2014/main" id="{A96461C8-5042-E10F-C704-81F171ACA758}"/>
              </a:ext>
            </a:extLst>
          </p:cNvPr>
          <p:cNvSpPr/>
          <p:nvPr/>
        </p:nvSpPr>
        <p:spPr>
          <a:xfrm>
            <a:off x="3390900" y="5067300"/>
            <a:ext cx="914400" cy="914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307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 name="Title 1">
            <a:extLst>
              <a:ext uri="{FF2B5EF4-FFF2-40B4-BE49-F238E27FC236}">
                <a16:creationId xmlns:a16="http://schemas.microsoft.com/office/drawing/2014/main" id="{5490ED1F-668F-4971-AA94-22D5A2B22E17}"/>
              </a:ext>
            </a:extLst>
          </p:cNvPr>
          <p:cNvSpPr txBox="1">
            <a:spLocks/>
          </p:cNvSpPr>
          <p:nvPr/>
        </p:nvSpPr>
        <p:spPr>
          <a:xfrm>
            <a:off x="838200" y="381000"/>
            <a:ext cx="10515600" cy="584100"/>
          </a:xfrm>
          <a:prstGeom prst="rect">
            <a:avLst/>
          </a:prstGeom>
        </p:spPr>
        <p:txBody>
          <a:bodyPr/>
          <a:lstStyle>
            <a:lvl1pPr algn="ctr" defTabSz="1625519" rtl="0" eaLnBrk="1" latinLnBrk="0" hangingPunct="1">
              <a:spcBef>
                <a:spcPct val="0"/>
              </a:spcBef>
              <a:buNone/>
              <a:defRPr sz="7822" kern="1200">
                <a:solidFill>
                  <a:schemeClr val="tx1"/>
                </a:solidFill>
                <a:latin typeface="+mj-lt"/>
                <a:ea typeface="+mj-ea"/>
                <a:cs typeface="+mj-cs"/>
              </a:defRPr>
            </a:lvl1pPr>
          </a:lstStyle>
          <a:p>
            <a:pPr algn="l"/>
            <a:r>
              <a:rPr lang="en-US" sz="4000" b="1" dirty="0">
                <a:solidFill>
                  <a:schemeClr val="accent2"/>
                </a:solidFill>
                <a:latin typeface="Arial" panose="020B0604020202020204" pitchFamily="34" charset="0"/>
                <a:cs typeface="Arial" panose="020B0604020202020204" pitchFamily="34" charset="0"/>
              </a:rPr>
              <a:t>Core Skills of Motivational Interviewing 	</a:t>
            </a:r>
          </a:p>
        </p:txBody>
      </p:sp>
      <p:grpSp>
        <p:nvGrpSpPr>
          <p:cNvPr id="10" name="Group 9"/>
          <p:cNvGrpSpPr/>
          <p:nvPr/>
        </p:nvGrpSpPr>
        <p:grpSpPr>
          <a:xfrm>
            <a:off x="841199" y="1691226"/>
            <a:ext cx="3395709" cy="1603893"/>
            <a:chOff x="841199" y="1691226"/>
            <a:chExt cx="3395709" cy="1603893"/>
          </a:xfrm>
        </p:grpSpPr>
        <p:sp>
          <p:nvSpPr>
            <p:cNvPr id="32" name="Freeform 10">
              <a:extLst>
                <a:ext uri="{FF2B5EF4-FFF2-40B4-BE49-F238E27FC236}">
                  <a16:creationId xmlns:a16="http://schemas.microsoft.com/office/drawing/2014/main" id="{DFDDA27C-43DD-411D-8E7F-9E1A190334CA}"/>
                </a:ext>
              </a:extLst>
            </p:cNvPr>
            <p:cNvSpPr>
              <a:spLocks noEditPoints="1"/>
            </p:cNvSpPr>
            <p:nvPr/>
          </p:nvSpPr>
          <p:spPr bwMode="auto">
            <a:xfrm>
              <a:off x="876300" y="1691226"/>
              <a:ext cx="533400" cy="531561"/>
            </a:xfrm>
            <a:custGeom>
              <a:avLst/>
              <a:gdLst>
                <a:gd name="T0" fmla="*/ 126 w 251"/>
                <a:gd name="T1" fmla="*/ 0 h 250"/>
                <a:gd name="T2" fmla="*/ 0 w 251"/>
                <a:gd name="T3" fmla="*/ 125 h 250"/>
                <a:gd name="T4" fmla="*/ 126 w 251"/>
                <a:gd name="T5" fmla="*/ 250 h 250"/>
                <a:gd name="T6" fmla="*/ 251 w 251"/>
                <a:gd name="T7" fmla="*/ 125 h 250"/>
                <a:gd name="T8" fmla="*/ 126 w 251"/>
                <a:gd name="T9" fmla="*/ 0 h 250"/>
                <a:gd name="T10" fmla="*/ 219 w 251"/>
                <a:gd name="T11" fmla="*/ 48 h 250"/>
                <a:gd name="T12" fmla="*/ 218 w 251"/>
                <a:gd name="T13" fmla="*/ 48 h 250"/>
                <a:gd name="T14" fmla="*/ 152 w 251"/>
                <a:gd name="T15" fmla="*/ 101 h 250"/>
                <a:gd name="T16" fmla="*/ 141 w 251"/>
                <a:gd name="T17" fmla="*/ 116 h 250"/>
                <a:gd name="T18" fmla="*/ 137 w 251"/>
                <a:gd name="T19" fmla="*/ 122 h 250"/>
                <a:gd name="T20" fmla="*/ 136 w 251"/>
                <a:gd name="T21" fmla="*/ 123 h 250"/>
                <a:gd name="T22" fmla="*/ 134 w 251"/>
                <a:gd name="T23" fmla="*/ 127 h 250"/>
                <a:gd name="T24" fmla="*/ 132 w 251"/>
                <a:gd name="T25" fmla="*/ 130 h 250"/>
                <a:gd name="T26" fmla="*/ 131 w 251"/>
                <a:gd name="T27" fmla="*/ 131 h 250"/>
                <a:gd name="T28" fmla="*/ 131 w 251"/>
                <a:gd name="T29" fmla="*/ 132 h 250"/>
                <a:gd name="T30" fmla="*/ 130 w 251"/>
                <a:gd name="T31" fmla="*/ 133 h 250"/>
                <a:gd name="T32" fmla="*/ 130 w 251"/>
                <a:gd name="T33" fmla="*/ 133 h 250"/>
                <a:gd name="T34" fmla="*/ 129 w 251"/>
                <a:gd name="T35" fmla="*/ 134 h 250"/>
                <a:gd name="T36" fmla="*/ 129 w 251"/>
                <a:gd name="T37" fmla="*/ 134 h 250"/>
                <a:gd name="T38" fmla="*/ 129 w 251"/>
                <a:gd name="T39" fmla="*/ 135 h 250"/>
                <a:gd name="T40" fmla="*/ 129 w 251"/>
                <a:gd name="T41" fmla="*/ 135 h 250"/>
                <a:gd name="T42" fmla="*/ 128 w 251"/>
                <a:gd name="T43" fmla="*/ 137 h 250"/>
                <a:gd name="T44" fmla="*/ 125 w 251"/>
                <a:gd name="T45" fmla="*/ 142 h 250"/>
                <a:gd name="T46" fmla="*/ 121 w 251"/>
                <a:gd name="T47" fmla="*/ 148 h 250"/>
                <a:gd name="T48" fmla="*/ 115 w 251"/>
                <a:gd name="T49" fmla="*/ 160 h 250"/>
                <a:gd name="T50" fmla="*/ 115 w 251"/>
                <a:gd name="T51" fmla="*/ 161 h 250"/>
                <a:gd name="T52" fmla="*/ 100 w 251"/>
                <a:gd name="T53" fmla="*/ 194 h 250"/>
                <a:gd name="T54" fmla="*/ 98 w 251"/>
                <a:gd name="T55" fmla="*/ 197 h 250"/>
                <a:gd name="T56" fmla="*/ 79 w 251"/>
                <a:gd name="T57" fmla="*/ 202 h 250"/>
                <a:gd name="T58" fmla="*/ 76 w 251"/>
                <a:gd name="T59" fmla="*/ 201 h 250"/>
                <a:gd name="T60" fmla="*/ 63 w 251"/>
                <a:gd name="T61" fmla="*/ 163 h 250"/>
                <a:gd name="T62" fmla="*/ 34 w 251"/>
                <a:gd name="T63" fmla="*/ 129 h 250"/>
                <a:gd name="T64" fmla="*/ 32 w 251"/>
                <a:gd name="T65" fmla="*/ 127 h 250"/>
                <a:gd name="T66" fmla="*/ 33 w 251"/>
                <a:gd name="T67" fmla="*/ 126 h 250"/>
                <a:gd name="T68" fmla="*/ 34 w 251"/>
                <a:gd name="T69" fmla="*/ 125 h 250"/>
                <a:gd name="T70" fmla="*/ 35 w 251"/>
                <a:gd name="T71" fmla="*/ 124 h 250"/>
                <a:gd name="T72" fmla="*/ 41 w 251"/>
                <a:gd name="T73" fmla="*/ 121 h 250"/>
                <a:gd name="T74" fmla="*/ 43 w 251"/>
                <a:gd name="T75" fmla="*/ 120 h 250"/>
                <a:gd name="T76" fmla="*/ 50 w 251"/>
                <a:gd name="T77" fmla="*/ 119 h 250"/>
                <a:gd name="T78" fmla="*/ 67 w 251"/>
                <a:gd name="T79" fmla="*/ 123 h 250"/>
                <a:gd name="T80" fmla="*/ 67 w 251"/>
                <a:gd name="T81" fmla="*/ 123 h 250"/>
                <a:gd name="T82" fmla="*/ 75 w 251"/>
                <a:gd name="T83" fmla="*/ 129 h 250"/>
                <a:gd name="T84" fmla="*/ 76 w 251"/>
                <a:gd name="T85" fmla="*/ 130 h 250"/>
                <a:gd name="T86" fmla="*/ 78 w 251"/>
                <a:gd name="T87" fmla="*/ 133 h 250"/>
                <a:gd name="T88" fmla="*/ 82 w 251"/>
                <a:gd name="T89" fmla="*/ 138 h 250"/>
                <a:gd name="T90" fmla="*/ 87 w 251"/>
                <a:gd name="T91" fmla="*/ 145 h 250"/>
                <a:gd name="T92" fmla="*/ 89 w 251"/>
                <a:gd name="T93" fmla="*/ 149 h 250"/>
                <a:gd name="T94" fmla="*/ 91 w 251"/>
                <a:gd name="T95" fmla="*/ 145 h 250"/>
                <a:gd name="T96" fmla="*/ 92 w 251"/>
                <a:gd name="T97" fmla="*/ 145 h 250"/>
                <a:gd name="T98" fmla="*/ 136 w 251"/>
                <a:gd name="T99" fmla="*/ 88 h 250"/>
                <a:gd name="T100" fmla="*/ 136 w 251"/>
                <a:gd name="T101" fmla="*/ 88 h 250"/>
                <a:gd name="T102" fmla="*/ 217 w 251"/>
                <a:gd name="T103" fmla="*/ 47 h 250"/>
                <a:gd name="T104" fmla="*/ 218 w 251"/>
                <a:gd name="T105" fmla="*/ 47 h 250"/>
                <a:gd name="T106" fmla="*/ 219 w 251"/>
                <a:gd name="T107" fmla="*/ 47 h 250"/>
                <a:gd name="T108" fmla="*/ 219 w 251"/>
                <a:gd name="T109" fmla="*/ 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5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1" name="Group 400">
              <a:extLst>
                <a:ext uri="{FF2B5EF4-FFF2-40B4-BE49-F238E27FC236}">
                  <a16:creationId xmlns:a16="http://schemas.microsoft.com/office/drawing/2014/main" id="{3E781A87-EAA1-40BA-9680-C78C064A2F2A}"/>
                </a:ext>
              </a:extLst>
            </p:cNvPr>
            <p:cNvGrpSpPr/>
            <p:nvPr/>
          </p:nvGrpSpPr>
          <p:grpSpPr>
            <a:xfrm>
              <a:off x="841199" y="2187124"/>
              <a:ext cx="3395709" cy="1107995"/>
              <a:chOff x="8748216" y="1935678"/>
              <a:chExt cx="3395709" cy="1107995"/>
            </a:xfrm>
          </p:grpSpPr>
          <p:sp>
            <p:nvSpPr>
              <p:cNvPr id="402" name="Shape 1155">
                <a:extLst>
                  <a:ext uri="{FF2B5EF4-FFF2-40B4-BE49-F238E27FC236}">
                    <a16:creationId xmlns:a16="http://schemas.microsoft.com/office/drawing/2014/main" id="{137D80B7-A474-48C2-B6E0-19354CEA81F0}"/>
                  </a:ext>
                </a:extLst>
              </p:cNvPr>
              <p:cNvSpPr/>
              <p:nvPr/>
            </p:nvSpPr>
            <p:spPr>
              <a:xfrm>
                <a:off x="8748216" y="2736986"/>
                <a:ext cx="2398785" cy="30668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ts val="2200"/>
                  </a:lnSpc>
                  <a:spcBef>
                    <a:spcPts val="0"/>
                  </a:spcBef>
                </a:pPr>
                <a:endParaRPr lang="en-US" sz="1500" dirty="0">
                  <a:solidFill>
                    <a:schemeClr val="bg2">
                      <a:lumMod val="25000"/>
                    </a:schemeClr>
                  </a:solidFill>
                  <a:latin typeface="Arial" panose="020B0604020202020204" pitchFamily="34" charset="0"/>
                  <a:cs typeface="Arial" panose="020B0604020202020204" pitchFamily="34" charset="0"/>
                </a:endParaRPr>
              </a:p>
            </p:txBody>
          </p:sp>
          <p:sp>
            <p:nvSpPr>
              <p:cNvPr id="403" name="Shape 1155">
                <a:extLst>
                  <a:ext uri="{FF2B5EF4-FFF2-40B4-BE49-F238E27FC236}">
                    <a16:creationId xmlns:a16="http://schemas.microsoft.com/office/drawing/2014/main" id="{ACB645CF-40F7-4420-9E77-1ED3ADC9A869}"/>
                  </a:ext>
                </a:extLst>
              </p:cNvPr>
              <p:cNvSpPr/>
              <p:nvPr/>
            </p:nvSpPr>
            <p:spPr>
              <a:xfrm>
                <a:off x="8783316" y="1935678"/>
                <a:ext cx="3360609" cy="103618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ct val="100000"/>
                  </a:lnSpc>
                  <a:spcBef>
                    <a:spcPts val="0"/>
                  </a:spcBef>
                </a:pPr>
                <a:r>
                  <a:rPr lang="en-US" sz="3200" b="1" dirty="0">
                    <a:solidFill>
                      <a:schemeClr val="accent6"/>
                    </a:solidFill>
                    <a:latin typeface="Arial" panose="020B0604020202020204" pitchFamily="34" charset="0"/>
                    <a:cs typeface="Arial" panose="020B0604020202020204" pitchFamily="34" charset="0"/>
                  </a:rPr>
                  <a:t>Open Ended Questions</a:t>
                </a:r>
              </a:p>
            </p:txBody>
          </p:sp>
        </p:grpSp>
      </p:grpSp>
      <p:grpSp>
        <p:nvGrpSpPr>
          <p:cNvPr id="11" name="Group 10"/>
          <p:cNvGrpSpPr/>
          <p:nvPr/>
        </p:nvGrpSpPr>
        <p:grpSpPr>
          <a:xfrm>
            <a:off x="841199" y="3918247"/>
            <a:ext cx="2756455" cy="1727627"/>
            <a:chOff x="841199" y="3918247"/>
            <a:chExt cx="2756455" cy="1727627"/>
          </a:xfrm>
        </p:grpSpPr>
        <p:sp>
          <p:nvSpPr>
            <p:cNvPr id="404" name="Freeform 10">
              <a:extLst>
                <a:ext uri="{FF2B5EF4-FFF2-40B4-BE49-F238E27FC236}">
                  <a16:creationId xmlns:a16="http://schemas.microsoft.com/office/drawing/2014/main" id="{B3992CE4-C987-43CC-920C-190C538C57C0}"/>
                </a:ext>
              </a:extLst>
            </p:cNvPr>
            <p:cNvSpPr>
              <a:spLocks noEditPoints="1"/>
            </p:cNvSpPr>
            <p:nvPr/>
          </p:nvSpPr>
          <p:spPr bwMode="auto">
            <a:xfrm>
              <a:off x="876300" y="3918247"/>
              <a:ext cx="533400" cy="531561"/>
            </a:xfrm>
            <a:custGeom>
              <a:avLst/>
              <a:gdLst>
                <a:gd name="T0" fmla="*/ 126 w 251"/>
                <a:gd name="T1" fmla="*/ 0 h 250"/>
                <a:gd name="T2" fmla="*/ 0 w 251"/>
                <a:gd name="T3" fmla="*/ 125 h 250"/>
                <a:gd name="T4" fmla="*/ 126 w 251"/>
                <a:gd name="T5" fmla="*/ 250 h 250"/>
                <a:gd name="T6" fmla="*/ 251 w 251"/>
                <a:gd name="T7" fmla="*/ 125 h 250"/>
                <a:gd name="T8" fmla="*/ 126 w 251"/>
                <a:gd name="T9" fmla="*/ 0 h 250"/>
                <a:gd name="T10" fmla="*/ 219 w 251"/>
                <a:gd name="T11" fmla="*/ 48 h 250"/>
                <a:gd name="T12" fmla="*/ 218 w 251"/>
                <a:gd name="T13" fmla="*/ 48 h 250"/>
                <a:gd name="T14" fmla="*/ 152 w 251"/>
                <a:gd name="T15" fmla="*/ 101 h 250"/>
                <a:gd name="T16" fmla="*/ 141 w 251"/>
                <a:gd name="T17" fmla="*/ 116 h 250"/>
                <a:gd name="T18" fmla="*/ 137 w 251"/>
                <a:gd name="T19" fmla="*/ 122 h 250"/>
                <a:gd name="T20" fmla="*/ 136 w 251"/>
                <a:gd name="T21" fmla="*/ 123 h 250"/>
                <a:gd name="T22" fmla="*/ 134 w 251"/>
                <a:gd name="T23" fmla="*/ 127 h 250"/>
                <a:gd name="T24" fmla="*/ 132 w 251"/>
                <a:gd name="T25" fmla="*/ 130 h 250"/>
                <a:gd name="T26" fmla="*/ 131 w 251"/>
                <a:gd name="T27" fmla="*/ 131 h 250"/>
                <a:gd name="T28" fmla="*/ 131 w 251"/>
                <a:gd name="T29" fmla="*/ 132 h 250"/>
                <a:gd name="T30" fmla="*/ 130 w 251"/>
                <a:gd name="T31" fmla="*/ 133 h 250"/>
                <a:gd name="T32" fmla="*/ 130 w 251"/>
                <a:gd name="T33" fmla="*/ 133 h 250"/>
                <a:gd name="T34" fmla="*/ 129 w 251"/>
                <a:gd name="T35" fmla="*/ 134 h 250"/>
                <a:gd name="T36" fmla="*/ 129 w 251"/>
                <a:gd name="T37" fmla="*/ 134 h 250"/>
                <a:gd name="T38" fmla="*/ 129 w 251"/>
                <a:gd name="T39" fmla="*/ 135 h 250"/>
                <a:gd name="T40" fmla="*/ 129 w 251"/>
                <a:gd name="T41" fmla="*/ 135 h 250"/>
                <a:gd name="T42" fmla="*/ 128 w 251"/>
                <a:gd name="T43" fmla="*/ 137 h 250"/>
                <a:gd name="T44" fmla="*/ 125 w 251"/>
                <a:gd name="T45" fmla="*/ 142 h 250"/>
                <a:gd name="T46" fmla="*/ 121 w 251"/>
                <a:gd name="T47" fmla="*/ 148 h 250"/>
                <a:gd name="T48" fmla="*/ 115 w 251"/>
                <a:gd name="T49" fmla="*/ 160 h 250"/>
                <a:gd name="T50" fmla="*/ 115 w 251"/>
                <a:gd name="T51" fmla="*/ 161 h 250"/>
                <a:gd name="T52" fmla="*/ 100 w 251"/>
                <a:gd name="T53" fmla="*/ 194 h 250"/>
                <a:gd name="T54" fmla="*/ 98 w 251"/>
                <a:gd name="T55" fmla="*/ 197 h 250"/>
                <a:gd name="T56" fmla="*/ 79 w 251"/>
                <a:gd name="T57" fmla="*/ 202 h 250"/>
                <a:gd name="T58" fmla="*/ 76 w 251"/>
                <a:gd name="T59" fmla="*/ 201 h 250"/>
                <a:gd name="T60" fmla="*/ 63 w 251"/>
                <a:gd name="T61" fmla="*/ 163 h 250"/>
                <a:gd name="T62" fmla="*/ 34 w 251"/>
                <a:gd name="T63" fmla="*/ 129 h 250"/>
                <a:gd name="T64" fmla="*/ 32 w 251"/>
                <a:gd name="T65" fmla="*/ 127 h 250"/>
                <a:gd name="T66" fmla="*/ 33 w 251"/>
                <a:gd name="T67" fmla="*/ 126 h 250"/>
                <a:gd name="T68" fmla="*/ 34 w 251"/>
                <a:gd name="T69" fmla="*/ 125 h 250"/>
                <a:gd name="T70" fmla="*/ 35 w 251"/>
                <a:gd name="T71" fmla="*/ 124 h 250"/>
                <a:gd name="T72" fmla="*/ 41 w 251"/>
                <a:gd name="T73" fmla="*/ 121 h 250"/>
                <a:gd name="T74" fmla="*/ 43 w 251"/>
                <a:gd name="T75" fmla="*/ 120 h 250"/>
                <a:gd name="T76" fmla="*/ 50 w 251"/>
                <a:gd name="T77" fmla="*/ 119 h 250"/>
                <a:gd name="T78" fmla="*/ 67 w 251"/>
                <a:gd name="T79" fmla="*/ 123 h 250"/>
                <a:gd name="T80" fmla="*/ 67 w 251"/>
                <a:gd name="T81" fmla="*/ 123 h 250"/>
                <a:gd name="T82" fmla="*/ 75 w 251"/>
                <a:gd name="T83" fmla="*/ 129 h 250"/>
                <a:gd name="T84" fmla="*/ 76 w 251"/>
                <a:gd name="T85" fmla="*/ 130 h 250"/>
                <a:gd name="T86" fmla="*/ 78 w 251"/>
                <a:gd name="T87" fmla="*/ 133 h 250"/>
                <a:gd name="T88" fmla="*/ 82 w 251"/>
                <a:gd name="T89" fmla="*/ 138 h 250"/>
                <a:gd name="T90" fmla="*/ 87 w 251"/>
                <a:gd name="T91" fmla="*/ 145 h 250"/>
                <a:gd name="T92" fmla="*/ 89 w 251"/>
                <a:gd name="T93" fmla="*/ 149 h 250"/>
                <a:gd name="T94" fmla="*/ 91 w 251"/>
                <a:gd name="T95" fmla="*/ 145 h 250"/>
                <a:gd name="T96" fmla="*/ 92 w 251"/>
                <a:gd name="T97" fmla="*/ 145 h 250"/>
                <a:gd name="T98" fmla="*/ 136 w 251"/>
                <a:gd name="T99" fmla="*/ 88 h 250"/>
                <a:gd name="T100" fmla="*/ 136 w 251"/>
                <a:gd name="T101" fmla="*/ 88 h 250"/>
                <a:gd name="T102" fmla="*/ 217 w 251"/>
                <a:gd name="T103" fmla="*/ 47 h 250"/>
                <a:gd name="T104" fmla="*/ 218 w 251"/>
                <a:gd name="T105" fmla="*/ 47 h 250"/>
                <a:gd name="T106" fmla="*/ 219 w 251"/>
                <a:gd name="T107" fmla="*/ 47 h 250"/>
                <a:gd name="T108" fmla="*/ 219 w 251"/>
                <a:gd name="T109" fmla="*/ 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5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5" name="Group 404">
              <a:extLst>
                <a:ext uri="{FF2B5EF4-FFF2-40B4-BE49-F238E27FC236}">
                  <a16:creationId xmlns:a16="http://schemas.microsoft.com/office/drawing/2014/main" id="{2EEE3B8C-D991-4E4F-928C-7590310564A5}"/>
                </a:ext>
              </a:extLst>
            </p:cNvPr>
            <p:cNvGrpSpPr/>
            <p:nvPr/>
          </p:nvGrpSpPr>
          <p:grpSpPr>
            <a:xfrm>
              <a:off x="841199" y="4609693"/>
              <a:ext cx="2756455" cy="1036181"/>
              <a:chOff x="8748216" y="2131226"/>
              <a:chExt cx="2756455" cy="1036181"/>
            </a:xfrm>
          </p:grpSpPr>
          <p:sp>
            <p:nvSpPr>
              <p:cNvPr id="406" name="Shape 1155">
                <a:extLst>
                  <a:ext uri="{FF2B5EF4-FFF2-40B4-BE49-F238E27FC236}">
                    <a16:creationId xmlns:a16="http://schemas.microsoft.com/office/drawing/2014/main" id="{29078A16-D82C-444D-BA79-0321B6E4A166}"/>
                  </a:ext>
                </a:extLst>
              </p:cNvPr>
              <p:cNvSpPr/>
              <p:nvPr/>
            </p:nvSpPr>
            <p:spPr>
              <a:xfrm>
                <a:off x="8748216" y="2736986"/>
                <a:ext cx="2398785" cy="30668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ts val="2200"/>
                  </a:lnSpc>
                  <a:spcBef>
                    <a:spcPts val="0"/>
                  </a:spcBef>
                </a:pPr>
                <a:endParaRPr lang="en-US" sz="1500" dirty="0">
                  <a:solidFill>
                    <a:schemeClr val="bg2">
                      <a:lumMod val="25000"/>
                    </a:schemeClr>
                  </a:solidFill>
                  <a:latin typeface="Arial" panose="020B0604020202020204" pitchFamily="34" charset="0"/>
                  <a:cs typeface="Arial" panose="020B0604020202020204" pitchFamily="34" charset="0"/>
                </a:endParaRPr>
              </a:p>
            </p:txBody>
          </p:sp>
          <p:sp>
            <p:nvSpPr>
              <p:cNvPr id="407" name="Shape 1155">
                <a:extLst>
                  <a:ext uri="{FF2B5EF4-FFF2-40B4-BE49-F238E27FC236}">
                    <a16:creationId xmlns:a16="http://schemas.microsoft.com/office/drawing/2014/main" id="{D8BF700B-F166-461B-B4C3-C4CD1FAC6F64}"/>
                  </a:ext>
                </a:extLst>
              </p:cNvPr>
              <p:cNvSpPr/>
              <p:nvPr/>
            </p:nvSpPr>
            <p:spPr>
              <a:xfrm>
                <a:off x="8773792" y="2131226"/>
                <a:ext cx="2730879" cy="103618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ct val="100000"/>
                  </a:lnSpc>
                  <a:spcBef>
                    <a:spcPts val="0"/>
                  </a:spcBef>
                </a:pPr>
                <a:r>
                  <a:rPr lang="en-US" sz="3200" b="1" dirty="0">
                    <a:solidFill>
                      <a:schemeClr val="accent3"/>
                    </a:solidFill>
                    <a:latin typeface="Arial" panose="020B0604020202020204" pitchFamily="34" charset="0"/>
                    <a:cs typeface="Arial" panose="020B0604020202020204" pitchFamily="34" charset="0"/>
                  </a:rPr>
                  <a:t>Affirming Statements</a:t>
                </a:r>
              </a:p>
            </p:txBody>
          </p:sp>
        </p:grpSp>
      </p:grpSp>
      <p:grpSp>
        <p:nvGrpSpPr>
          <p:cNvPr id="9" name="Group 8"/>
          <p:cNvGrpSpPr/>
          <p:nvPr/>
        </p:nvGrpSpPr>
        <p:grpSpPr>
          <a:xfrm>
            <a:off x="8926440" y="1691226"/>
            <a:ext cx="2733579" cy="1603893"/>
            <a:chOff x="8926440" y="1691226"/>
            <a:chExt cx="2733579" cy="1603893"/>
          </a:xfrm>
        </p:grpSpPr>
        <p:sp>
          <p:nvSpPr>
            <p:cNvPr id="408" name="Freeform 10">
              <a:extLst>
                <a:ext uri="{FF2B5EF4-FFF2-40B4-BE49-F238E27FC236}">
                  <a16:creationId xmlns:a16="http://schemas.microsoft.com/office/drawing/2014/main" id="{1A69F672-E677-4950-B505-C28A0761CFCB}"/>
                </a:ext>
              </a:extLst>
            </p:cNvPr>
            <p:cNvSpPr>
              <a:spLocks noEditPoints="1"/>
            </p:cNvSpPr>
            <p:nvPr/>
          </p:nvSpPr>
          <p:spPr bwMode="auto">
            <a:xfrm>
              <a:off x="8961541" y="1691226"/>
              <a:ext cx="533400" cy="531561"/>
            </a:xfrm>
            <a:custGeom>
              <a:avLst/>
              <a:gdLst>
                <a:gd name="T0" fmla="*/ 126 w 251"/>
                <a:gd name="T1" fmla="*/ 0 h 250"/>
                <a:gd name="T2" fmla="*/ 0 w 251"/>
                <a:gd name="T3" fmla="*/ 125 h 250"/>
                <a:gd name="T4" fmla="*/ 126 w 251"/>
                <a:gd name="T5" fmla="*/ 250 h 250"/>
                <a:gd name="T6" fmla="*/ 251 w 251"/>
                <a:gd name="T7" fmla="*/ 125 h 250"/>
                <a:gd name="T8" fmla="*/ 126 w 251"/>
                <a:gd name="T9" fmla="*/ 0 h 250"/>
                <a:gd name="T10" fmla="*/ 219 w 251"/>
                <a:gd name="T11" fmla="*/ 48 h 250"/>
                <a:gd name="T12" fmla="*/ 218 w 251"/>
                <a:gd name="T13" fmla="*/ 48 h 250"/>
                <a:gd name="T14" fmla="*/ 152 w 251"/>
                <a:gd name="T15" fmla="*/ 101 h 250"/>
                <a:gd name="T16" fmla="*/ 141 w 251"/>
                <a:gd name="T17" fmla="*/ 116 h 250"/>
                <a:gd name="T18" fmla="*/ 137 w 251"/>
                <a:gd name="T19" fmla="*/ 122 h 250"/>
                <a:gd name="T20" fmla="*/ 136 w 251"/>
                <a:gd name="T21" fmla="*/ 123 h 250"/>
                <a:gd name="T22" fmla="*/ 134 w 251"/>
                <a:gd name="T23" fmla="*/ 127 h 250"/>
                <a:gd name="T24" fmla="*/ 132 w 251"/>
                <a:gd name="T25" fmla="*/ 130 h 250"/>
                <a:gd name="T26" fmla="*/ 131 w 251"/>
                <a:gd name="T27" fmla="*/ 131 h 250"/>
                <a:gd name="T28" fmla="*/ 131 w 251"/>
                <a:gd name="T29" fmla="*/ 132 h 250"/>
                <a:gd name="T30" fmla="*/ 130 w 251"/>
                <a:gd name="T31" fmla="*/ 133 h 250"/>
                <a:gd name="T32" fmla="*/ 130 w 251"/>
                <a:gd name="T33" fmla="*/ 133 h 250"/>
                <a:gd name="T34" fmla="*/ 129 w 251"/>
                <a:gd name="T35" fmla="*/ 134 h 250"/>
                <a:gd name="T36" fmla="*/ 129 w 251"/>
                <a:gd name="T37" fmla="*/ 134 h 250"/>
                <a:gd name="T38" fmla="*/ 129 w 251"/>
                <a:gd name="T39" fmla="*/ 135 h 250"/>
                <a:gd name="T40" fmla="*/ 129 w 251"/>
                <a:gd name="T41" fmla="*/ 135 h 250"/>
                <a:gd name="T42" fmla="*/ 128 w 251"/>
                <a:gd name="T43" fmla="*/ 137 h 250"/>
                <a:gd name="T44" fmla="*/ 125 w 251"/>
                <a:gd name="T45" fmla="*/ 142 h 250"/>
                <a:gd name="T46" fmla="*/ 121 w 251"/>
                <a:gd name="T47" fmla="*/ 148 h 250"/>
                <a:gd name="T48" fmla="*/ 115 w 251"/>
                <a:gd name="T49" fmla="*/ 160 h 250"/>
                <a:gd name="T50" fmla="*/ 115 w 251"/>
                <a:gd name="T51" fmla="*/ 161 h 250"/>
                <a:gd name="T52" fmla="*/ 100 w 251"/>
                <a:gd name="T53" fmla="*/ 194 h 250"/>
                <a:gd name="T54" fmla="*/ 98 w 251"/>
                <a:gd name="T55" fmla="*/ 197 h 250"/>
                <a:gd name="T56" fmla="*/ 79 w 251"/>
                <a:gd name="T57" fmla="*/ 202 h 250"/>
                <a:gd name="T58" fmla="*/ 76 w 251"/>
                <a:gd name="T59" fmla="*/ 201 h 250"/>
                <a:gd name="T60" fmla="*/ 63 w 251"/>
                <a:gd name="T61" fmla="*/ 163 h 250"/>
                <a:gd name="T62" fmla="*/ 34 w 251"/>
                <a:gd name="T63" fmla="*/ 129 h 250"/>
                <a:gd name="T64" fmla="*/ 32 w 251"/>
                <a:gd name="T65" fmla="*/ 127 h 250"/>
                <a:gd name="T66" fmla="*/ 33 w 251"/>
                <a:gd name="T67" fmla="*/ 126 h 250"/>
                <a:gd name="T68" fmla="*/ 34 w 251"/>
                <a:gd name="T69" fmla="*/ 125 h 250"/>
                <a:gd name="T70" fmla="*/ 35 w 251"/>
                <a:gd name="T71" fmla="*/ 124 h 250"/>
                <a:gd name="T72" fmla="*/ 41 w 251"/>
                <a:gd name="T73" fmla="*/ 121 h 250"/>
                <a:gd name="T74" fmla="*/ 43 w 251"/>
                <a:gd name="T75" fmla="*/ 120 h 250"/>
                <a:gd name="T76" fmla="*/ 50 w 251"/>
                <a:gd name="T77" fmla="*/ 119 h 250"/>
                <a:gd name="T78" fmla="*/ 67 w 251"/>
                <a:gd name="T79" fmla="*/ 123 h 250"/>
                <a:gd name="T80" fmla="*/ 67 w 251"/>
                <a:gd name="T81" fmla="*/ 123 h 250"/>
                <a:gd name="T82" fmla="*/ 75 w 251"/>
                <a:gd name="T83" fmla="*/ 129 h 250"/>
                <a:gd name="T84" fmla="*/ 76 w 251"/>
                <a:gd name="T85" fmla="*/ 130 h 250"/>
                <a:gd name="T86" fmla="*/ 78 w 251"/>
                <a:gd name="T87" fmla="*/ 133 h 250"/>
                <a:gd name="T88" fmla="*/ 82 w 251"/>
                <a:gd name="T89" fmla="*/ 138 h 250"/>
                <a:gd name="T90" fmla="*/ 87 w 251"/>
                <a:gd name="T91" fmla="*/ 145 h 250"/>
                <a:gd name="T92" fmla="*/ 89 w 251"/>
                <a:gd name="T93" fmla="*/ 149 h 250"/>
                <a:gd name="T94" fmla="*/ 91 w 251"/>
                <a:gd name="T95" fmla="*/ 145 h 250"/>
                <a:gd name="T96" fmla="*/ 92 w 251"/>
                <a:gd name="T97" fmla="*/ 145 h 250"/>
                <a:gd name="T98" fmla="*/ 136 w 251"/>
                <a:gd name="T99" fmla="*/ 88 h 250"/>
                <a:gd name="T100" fmla="*/ 136 w 251"/>
                <a:gd name="T101" fmla="*/ 88 h 250"/>
                <a:gd name="T102" fmla="*/ 217 w 251"/>
                <a:gd name="T103" fmla="*/ 47 h 250"/>
                <a:gd name="T104" fmla="*/ 218 w 251"/>
                <a:gd name="T105" fmla="*/ 47 h 250"/>
                <a:gd name="T106" fmla="*/ 219 w 251"/>
                <a:gd name="T107" fmla="*/ 47 h 250"/>
                <a:gd name="T108" fmla="*/ 219 w 251"/>
                <a:gd name="T109" fmla="*/ 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5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9" name="Group 408">
              <a:extLst>
                <a:ext uri="{FF2B5EF4-FFF2-40B4-BE49-F238E27FC236}">
                  <a16:creationId xmlns:a16="http://schemas.microsoft.com/office/drawing/2014/main" id="{FD5FD282-F80B-4760-BF14-003363A88130}"/>
                </a:ext>
              </a:extLst>
            </p:cNvPr>
            <p:cNvGrpSpPr/>
            <p:nvPr/>
          </p:nvGrpSpPr>
          <p:grpSpPr>
            <a:xfrm>
              <a:off x="8926440" y="2195200"/>
              <a:ext cx="2733579" cy="1099919"/>
              <a:chOff x="8748216" y="1943754"/>
              <a:chExt cx="2733579" cy="1099919"/>
            </a:xfrm>
          </p:grpSpPr>
          <p:sp>
            <p:nvSpPr>
              <p:cNvPr id="410" name="Shape 1155">
                <a:extLst>
                  <a:ext uri="{FF2B5EF4-FFF2-40B4-BE49-F238E27FC236}">
                    <a16:creationId xmlns:a16="http://schemas.microsoft.com/office/drawing/2014/main" id="{3D9493B0-EFA6-4348-8381-47809AEB50B3}"/>
                  </a:ext>
                </a:extLst>
              </p:cNvPr>
              <p:cNvSpPr/>
              <p:nvPr/>
            </p:nvSpPr>
            <p:spPr>
              <a:xfrm>
                <a:off x="8748216" y="2736986"/>
                <a:ext cx="2398785" cy="30668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ts val="2200"/>
                  </a:lnSpc>
                  <a:spcBef>
                    <a:spcPts val="0"/>
                  </a:spcBef>
                </a:pPr>
                <a:endParaRPr lang="en-US" sz="1500" dirty="0">
                  <a:solidFill>
                    <a:schemeClr val="bg2">
                      <a:lumMod val="25000"/>
                    </a:schemeClr>
                  </a:solidFill>
                  <a:latin typeface="Arial" panose="020B0604020202020204" pitchFamily="34" charset="0"/>
                  <a:cs typeface="Arial" panose="020B0604020202020204" pitchFamily="34" charset="0"/>
                </a:endParaRPr>
              </a:p>
            </p:txBody>
          </p:sp>
          <p:sp>
            <p:nvSpPr>
              <p:cNvPr id="411" name="Shape 1155">
                <a:extLst>
                  <a:ext uri="{FF2B5EF4-FFF2-40B4-BE49-F238E27FC236}">
                    <a16:creationId xmlns:a16="http://schemas.microsoft.com/office/drawing/2014/main" id="{41B31149-D659-4A43-8ABB-CF40CBC34F12}"/>
                  </a:ext>
                </a:extLst>
              </p:cNvPr>
              <p:cNvSpPr/>
              <p:nvPr/>
            </p:nvSpPr>
            <p:spPr>
              <a:xfrm>
                <a:off x="8835146" y="1943754"/>
                <a:ext cx="2646649" cy="103618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ct val="100000"/>
                  </a:lnSpc>
                  <a:spcBef>
                    <a:spcPts val="0"/>
                  </a:spcBef>
                </a:pPr>
                <a:r>
                  <a:rPr lang="en-US" sz="3200" b="1" dirty="0">
                    <a:solidFill>
                      <a:schemeClr val="accent2"/>
                    </a:solidFill>
                    <a:latin typeface="Arial" panose="020B0604020202020204" pitchFamily="34" charset="0"/>
                    <a:cs typeface="Arial" panose="020B0604020202020204" pitchFamily="34" charset="0"/>
                  </a:rPr>
                  <a:t>Reflective Listening </a:t>
                </a:r>
              </a:p>
            </p:txBody>
          </p:sp>
        </p:grpSp>
      </p:grpSp>
      <p:grpSp>
        <p:nvGrpSpPr>
          <p:cNvPr id="8" name="Group 7"/>
          <p:cNvGrpSpPr/>
          <p:nvPr/>
        </p:nvGrpSpPr>
        <p:grpSpPr>
          <a:xfrm>
            <a:off x="8926440" y="3918247"/>
            <a:ext cx="2733579" cy="1603893"/>
            <a:chOff x="8926440" y="3918247"/>
            <a:chExt cx="2733579" cy="1603893"/>
          </a:xfrm>
        </p:grpSpPr>
        <p:sp>
          <p:nvSpPr>
            <p:cNvPr id="412" name="Freeform 10">
              <a:extLst>
                <a:ext uri="{FF2B5EF4-FFF2-40B4-BE49-F238E27FC236}">
                  <a16:creationId xmlns:a16="http://schemas.microsoft.com/office/drawing/2014/main" id="{CA5CE564-2F67-47B4-87AB-876FB7EF370B}"/>
                </a:ext>
              </a:extLst>
            </p:cNvPr>
            <p:cNvSpPr>
              <a:spLocks noEditPoints="1"/>
            </p:cNvSpPr>
            <p:nvPr/>
          </p:nvSpPr>
          <p:spPr bwMode="auto">
            <a:xfrm>
              <a:off x="8961541" y="3918247"/>
              <a:ext cx="533400" cy="531561"/>
            </a:xfrm>
            <a:custGeom>
              <a:avLst/>
              <a:gdLst>
                <a:gd name="T0" fmla="*/ 126 w 251"/>
                <a:gd name="T1" fmla="*/ 0 h 250"/>
                <a:gd name="T2" fmla="*/ 0 w 251"/>
                <a:gd name="T3" fmla="*/ 125 h 250"/>
                <a:gd name="T4" fmla="*/ 126 w 251"/>
                <a:gd name="T5" fmla="*/ 250 h 250"/>
                <a:gd name="T6" fmla="*/ 251 w 251"/>
                <a:gd name="T7" fmla="*/ 125 h 250"/>
                <a:gd name="T8" fmla="*/ 126 w 251"/>
                <a:gd name="T9" fmla="*/ 0 h 250"/>
                <a:gd name="T10" fmla="*/ 219 w 251"/>
                <a:gd name="T11" fmla="*/ 48 h 250"/>
                <a:gd name="T12" fmla="*/ 218 w 251"/>
                <a:gd name="T13" fmla="*/ 48 h 250"/>
                <a:gd name="T14" fmla="*/ 152 w 251"/>
                <a:gd name="T15" fmla="*/ 101 h 250"/>
                <a:gd name="T16" fmla="*/ 141 w 251"/>
                <a:gd name="T17" fmla="*/ 116 h 250"/>
                <a:gd name="T18" fmla="*/ 137 w 251"/>
                <a:gd name="T19" fmla="*/ 122 h 250"/>
                <a:gd name="T20" fmla="*/ 136 w 251"/>
                <a:gd name="T21" fmla="*/ 123 h 250"/>
                <a:gd name="T22" fmla="*/ 134 w 251"/>
                <a:gd name="T23" fmla="*/ 127 h 250"/>
                <a:gd name="T24" fmla="*/ 132 w 251"/>
                <a:gd name="T25" fmla="*/ 130 h 250"/>
                <a:gd name="T26" fmla="*/ 131 w 251"/>
                <a:gd name="T27" fmla="*/ 131 h 250"/>
                <a:gd name="T28" fmla="*/ 131 w 251"/>
                <a:gd name="T29" fmla="*/ 132 h 250"/>
                <a:gd name="T30" fmla="*/ 130 w 251"/>
                <a:gd name="T31" fmla="*/ 133 h 250"/>
                <a:gd name="T32" fmla="*/ 130 w 251"/>
                <a:gd name="T33" fmla="*/ 133 h 250"/>
                <a:gd name="T34" fmla="*/ 129 w 251"/>
                <a:gd name="T35" fmla="*/ 134 h 250"/>
                <a:gd name="T36" fmla="*/ 129 w 251"/>
                <a:gd name="T37" fmla="*/ 134 h 250"/>
                <a:gd name="T38" fmla="*/ 129 w 251"/>
                <a:gd name="T39" fmla="*/ 135 h 250"/>
                <a:gd name="T40" fmla="*/ 129 w 251"/>
                <a:gd name="T41" fmla="*/ 135 h 250"/>
                <a:gd name="T42" fmla="*/ 128 w 251"/>
                <a:gd name="T43" fmla="*/ 137 h 250"/>
                <a:gd name="T44" fmla="*/ 125 w 251"/>
                <a:gd name="T45" fmla="*/ 142 h 250"/>
                <a:gd name="T46" fmla="*/ 121 w 251"/>
                <a:gd name="T47" fmla="*/ 148 h 250"/>
                <a:gd name="T48" fmla="*/ 115 w 251"/>
                <a:gd name="T49" fmla="*/ 160 h 250"/>
                <a:gd name="T50" fmla="*/ 115 w 251"/>
                <a:gd name="T51" fmla="*/ 161 h 250"/>
                <a:gd name="T52" fmla="*/ 100 w 251"/>
                <a:gd name="T53" fmla="*/ 194 h 250"/>
                <a:gd name="T54" fmla="*/ 98 w 251"/>
                <a:gd name="T55" fmla="*/ 197 h 250"/>
                <a:gd name="T56" fmla="*/ 79 w 251"/>
                <a:gd name="T57" fmla="*/ 202 h 250"/>
                <a:gd name="T58" fmla="*/ 76 w 251"/>
                <a:gd name="T59" fmla="*/ 201 h 250"/>
                <a:gd name="T60" fmla="*/ 63 w 251"/>
                <a:gd name="T61" fmla="*/ 163 h 250"/>
                <a:gd name="T62" fmla="*/ 34 w 251"/>
                <a:gd name="T63" fmla="*/ 129 h 250"/>
                <a:gd name="T64" fmla="*/ 32 w 251"/>
                <a:gd name="T65" fmla="*/ 127 h 250"/>
                <a:gd name="T66" fmla="*/ 33 w 251"/>
                <a:gd name="T67" fmla="*/ 126 h 250"/>
                <a:gd name="T68" fmla="*/ 34 w 251"/>
                <a:gd name="T69" fmla="*/ 125 h 250"/>
                <a:gd name="T70" fmla="*/ 35 w 251"/>
                <a:gd name="T71" fmla="*/ 124 h 250"/>
                <a:gd name="T72" fmla="*/ 41 w 251"/>
                <a:gd name="T73" fmla="*/ 121 h 250"/>
                <a:gd name="T74" fmla="*/ 43 w 251"/>
                <a:gd name="T75" fmla="*/ 120 h 250"/>
                <a:gd name="T76" fmla="*/ 50 w 251"/>
                <a:gd name="T77" fmla="*/ 119 h 250"/>
                <a:gd name="T78" fmla="*/ 67 w 251"/>
                <a:gd name="T79" fmla="*/ 123 h 250"/>
                <a:gd name="T80" fmla="*/ 67 w 251"/>
                <a:gd name="T81" fmla="*/ 123 h 250"/>
                <a:gd name="T82" fmla="*/ 75 w 251"/>
                <a:gd name="T83" fmla="*/ 129 h 250"/>
                <a:gd name="T84" fmla="*/ 76 w 251"/>
                <a:gd name="T85" fmla="*/ 130 h 250"/>
                <a:gd name="T86" fmla="*/ 78 w 251"/>
                <a:gd name="T87" fmla="*/ 133 h 250"/>
                <a:gd name="T88" fmla="*/ 82 w 251"/>
                <a:gd name="T89" fmla="*/ 138 h 250"/>
                <a:gd name="T90" fmla="*/ 87 w 251"/>
                <a:gd name="T91" fmla="*/ 145 h 250"/>
                <a:gd name="T92" fmla="*/ 89 w 251"/>
                <a:gd name="T93" fmla="*/ 149 h 250"/>
                <a:gd name="T94" fmla="*/ 91 w 251"/>
                <a:gd name="T95" fmla="*/ 145 h 250"/>
                <a:gd name="T96" fmla="*/ 92 w 251"/>
                <a:gd name="T97" fmla="*/ 145 h 250"/>
                <a:gd name="T98" fmla="*/ 136 w 251"/>
                <a:gd name="T99" fmla="*/ 88 h 250"/>
                <a:gd name="T100" fmla="*/ 136 w 251"/>
                <a:gd name="T101" fmla="*/ 88 h 250"/>
                <a:gd name="T102" fmla="*/ 217 w 251"/>
                <a:gd name="T103" fmla="*/ 47 h 250"/>
                <a:gd name="T104" fmla="*/ 218 w 251"/>
                <a:gd name="T105" fmla="*/ 47 h 250"/>
                <a:gd name="T106" fmla="*/ 219 w 251"/>
                <a:gd name="T107" fmla="*/ 47 h 250"/>
                <a:gd name="T108" fmla="*/ 219 w 251"/>
                <a:gd name="T109" fmla="*/ 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5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13" name="Group 412">
              <a:extLst>
                <a:ext uri="{FF2B5EF4-FFF2-40B4-BE49-F238E27FC236}">
                  <a16:creationId xmlns:a16="http://schemas.microsoft.com/office/drawing/2014/main" id="{852D1B7B-8B8D-448F-A1F5-462E3B310E0E}"/>
                </a:ext>
              </a:extLst>
            </p:cNvPr>
            <p:cNvGrpSpPr/>
            <p:nvPr/>
          </p:nvGrpSpPr>
          <p:grpSpPr>
            <a:xfrm>
              <a:off x="8926440" y="4523364"/>
              <a:ext cx="2733579" cy="998776"/>
              <a:chOff x="8748216" y="2044897"/>
              <a:chExt cx="2733579" cy="998776"/>
            </a:xfrm>
          </p:grpSpPr>
          <p:sp>
            <p:nvSpPr>
              <p:cNvPr id="414" name="Shape 1155">
                <a:extLst>
                  <a:ext uri="{FF2B5EF4-FFF2-40B4-BE49-F238E27FC236}">
                    <a16:creationId xmlns:a16="http://schemas.microsoft.com/office/drawing/2014/main" id="{87D62F44-A1C1-4231-9B63-F743077E5E0D}"/>
                  </a:ext>
                </a:extLst>
              </p:cNvPr>
              <p:cNvSpPr/>
              <p:nvPr/>
            </p:nvSpPr>
            <p:spPr>
              <a:xfrm>
                <a:off x="8748216" y="2736986"/>
                <a:ext cx="2398785" cy="30668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ts val="2200"/>
                  </a:lnSpc>
                  <a:spcBef>
                    <a:spcPts val="0"/>
                  </a:spcBef>
                </a:pPr>
                <a:endParaRPr lang="en-US" sz="1500" dirty="0">
                  <a:solidFill>
                    <a:schemeClr val="bg2">
                      <a:lumMod val="25000"/>
                    </a:schemeClr>
                  </a:solidFill>
                  <a:latin typeface="Arial" panose="020B0604020202020204" pitchFamily="34" charset="0"/>
                  <a:cs typeface="Arial" panose="020B0604020202020204" pitchFamily="34" charset="0"/>
                </a:endParaRPr>
              </a:p>
            </p:txBody>
          </p:sp>
          <p:sp>
            <p:nvSpPr>
              <p:cNvPr id="415" name="Shape 1155">
                <a:extLst>
                  <a:ext uri="{FF2B5EF4-FFF2-40B4-BE49-F238E27FC236}">
                    <a16:creationId xmlns:a16="http://schemas.microsoft.com/office/drawing/2014/main" id="{5C9E5EAC-2361-4D9A-B2DA-3DD8316A8FD3}"/>
                  </a:ext>
                </a:extLst>
              </p:cNvPr>
              <p:cNvSpPr/>
              <p:nvPr/>
            </p:nvSpPr>
            <p:spPr>
              <a:xfrm>
                <a:off x="8749902" y="2044897"/>
                <a:ext cx="2731893" cy="543739"/>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ct val="100000"/>
                  </a:lnSpc>
                  <a:spcBef>
                    <a:spcPts val="0"/>
                  </a:spcBef>
                </a:pPr>
                <a:r>
                  <a:rPr lang="en-US" sz="3200" b="1" dirty="0">
                    <a:solidFill>
                      <a:srgbClr val="6F8356"/>
                    </a:solidFill>
                    <a:latin typeface="Arial" panose="020B0604020202020204" pitchFamily="34" charset="0"/>
                    <a:cs typeface="Arial" panose="020B0604020202020204" pitchFamily="34" charset="0"/>
                  </a:rPr>
                  <a:t>Summarizing</a:t>
                </a:r>
              </a:p>
            </p:txBody>
          </p:sp>
        </p:grpSp>
      </p:grpSp>
      <p:sp>
        <p:nvSpPr>
          <p:cNvPr id="22" name="Freeform 8">
            <a:extLst>
              <a:ext uri="{FF2B5EF4-FFF2-40B4-BE49-F238E27FC236}">
                <a16:creationId xmlns:a16="http://schemas.microsoft.com/office/drawing/2014/main" id="{DD9B51A2-9191-456F-9AA6-67F89B3F2389}"/>
              </a:ext>
            </a:extLst>
          </p:cNvPr>
          <p:cNvSpPr>
            <a:spLocks/>
          </p:cNvSpPr>
          <p:nvPr/>
        </p:nvSpPr>
        <p:spPr bwMode="auto">
          <a:xfrm>
            <a:off x="6172728" y="1730590"/>
            <a:ext cx="2006073" cy="2006071"/>
          </a:xfrm>
          <a:custGeom>
            <a:avLst/>
            <a:gdLst>
              <a:gd name="T0" fmla="*/ 0 w 528"/>
              <a:gd name="T1" fmla="*/ 438 h 528"/>
              <a:gd name="T2" fmla="*/ 1 w 528"/>
              <a:gd name="T3" fmla="*/ 447 h 528"/>
              <a:gd name="T4" fmla="*/ 1 w 528"/>
              <a:gd name="T5" fmla="*/ 448 h 528"/>
              <a:gd name="T6" fmla="*/ 2 w 528"/>
              <a:gd name="T7" fmla="*/ 456 h 528"/>
              <a:gd name="T8" fmla="*/ 2 w 528"/>
              <a:gd name="T9" fmla="*/ 457 h 528"/>
              <a:gd name="T10" fmla="*/ 4 w 528"/>
              <a:gd name="T11" fmla="*/ 464 h 528"/>
              <a:gd name="T12" fmla="*/ 4 w 528"/>
              <a:gd name="T13" fmla="*/ 465 h 528"/>
              <a:gd name="T14" fmla="*/ 7 w 528"/>
              <a:gd name="T15" fmla="*/ 473 h 528"/>
              <a:gd name="T16" fmla="*/ 7 w 528"/>
              <a:gd name="T17" fmla="*/ 473 h 528"/>
              <a:gd name="T18" fmla="*/ 11 w 528"/>
              <a:gd name="T19" fmla="*/ 481 h 528"/>
              <a:gd name="T20" fmla="*/ 11 w 528"/>
              <a:gd name="T21" fmla="*/ 481 h 528"/>
              <a:gd name="T22" fmla="*/ 15 w 528"/>
              <a:gd name="T23" fmla="*/ 488 h 528"/>
              <a:gd name="T24" fmla="*/ 16 w 528"/>
              <a:gd name="T25" fmla="*/ 489 h 528"/>
              <a:gd name="T26" fmla="*/ 21 w 528"/>
              <a:gd name="T27" fmla="*/ 495 h 528"/>
              <a:gd name="T28" fmla="*/ 21 w 528"/>
              <a:gd name="T29" fmla="*/ 496 h 528"/>
              <a:gd name="T30" fmla="*/ 26 w 528"/>
              <a:gd name="T31" fmla="*/ 502 h 528"/>
              <a:gd name="T32" fmla="*/ 33 w 528"/>
              <a:gd name="T33" fmla="*/ 507 h 528"/>
              <a:gd name="T34" fmla="*/ 33 w 528"/>
              <a:gd name="T35" fmla="*/ 508 h 528"/>
              <a:gd name="T36" fmla="*/ 40 w 528"/>
              <a:gd name="T37" fmla="*/ 512 h 528"/>
              <a:gd name="T38" fmla="*/ 40 w 528"/>
              <a:gd name="T39" fmla="*/ 513 h 528"/>
              <a:gd name="T40" fmla="*/ 47 w 528"/>
              <a:gd name="T41" fmla="*/ 517 h 528"/>
              <a:gd name="T42" fmla="*/ 48 w 528"/>
              <a:gd name="T43" fmla="*/ 517 h 528"/>
              <a:gd name="T44" fmla="*/ 55 w 528"/>
              <a:gd name="T45" fmla="*/ 521 h 528"/>
              <a:gd name="T46" fmla="*/ 56 w 528"/>
              <a:gd name="T47" fmla="*/ 521 h 528"/>
              <a:gd name="T48" fmla="*/ 63 w 528"/>
              <a:gd name="T49" fmla="*/ 524 h 528"/>
              <a:gd name="T50" fmla="*/ 64 w 528"/>
              <a:gd name="T51" fmla="*/ 524 h 528"/>
              <a:gd name="T52" fmla="*/ 71 w 528"/>
              <a:gd name="T53" fmla="*/ 526 h 528"/>
              <a:gd name="T54" fmla="*/ 73 w 528"/>
              <a:gd name="T55" fmla="*/ 526 h 528"/>
              <a:gd name="T56" fmla="*/ 81 w 528"/>
              <a:gd name="T57" fmla="*/ 528 h 528"/>
              <a:gd name="T58" fmla="*/ 81 w 528"/>
              <a:gd name="T59" fmla="*/ 528 h 528"/>
              <a:gd name="T60" fmla="*/ 90 w 528"/>
              <a:gd name="T61" fmla="*/ 528 h 528"/>
              <a:gd name="T62" fmla="*/ 90 w 528"/>
              <a:gd name="T63" fmla="*/ 528 h 528"/>
              <a:gd name="T64" fmla="*/ 438 w 528"/>
              <a:gd name="T65" fmla="*/ 528 h 528"/>
              <a:gd name="T66" fmla="*/ 479 w 528"/>
              <a:gd name="T67" fmla="*/ 518 h 528"/>
              <a:gd name="T68" fmla="*/ 528 w 528"/>
              <a:gd name="T69" fmla="*/ 438 h 528"/>
              <a:gd name="T70" fmla="*/ 438 w 528"/>
              <a:gd name="T71" fmla="*/ 348 h 528"/>
              <a:gd name="T72" fmla="*/ 308 w 528"/>
              <a:gd name="T73" fmla="*/ 348 h 528"/>
              <a:gd name="T74" fmla="*/ 480 w 528"/>
              <a:gd name="T75" fmla="*/ 176 h 528"/>
              <a:gd name="T76" fmla="*/ 480 w 528"/>
              <a:gd name="T77" fmla="*/ 48 h 528"/>
              <a:gd name="T78" fmla="*/ 352 w 528"/>
              <a:gd name="T79" fmla="*/ 48 h 528"/>
              <a:gd name="T80" fmla="*/ 181 w 528"/>
              <a:gd name="T81" fmla="*/ 220 h 528"/>
              <a:gd name="T82" fmla="*/ 181 w 528"/>
              <a:gd name="T83" fmla="*/ 90 h 528"/>
              <a:gd name="T84" fmla="*/ 90 w 528"/>
              <a:gd name="T85" fmla="*/ 0 h 528"/>
              <a:gd name="T86" fmla="*/ 10 w 528"/>
              <a:gd name="T87" fmla="*/ 49 h 528"/>
              <a:gd name="T88" fmla="*/ 0 w 528"/>
              <a:gd name="T89" fmla="*/ 90 h 528"/>
              <a:gd name="T90" fmla="*/ 0 w 528"/>
              <a:gd name="T91" fmla="*/ 43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8" h="528">
                <a:moveTo>
                  <a:pt x="0" y="438"/>
                </a:moveTo>
                <a:cubicBezTo>
                  <a:pt x="0" y="441"/>
                  <a:pt x="0" y="444"/>
                  <a:pt x="1" y="447"/>
                </a:cubicBezTo>
                <a:cubicBezTo>
                  <a:pt x="1" y="447"/>
                  <a:pt x="1" y="447"/>
                  <a:pt x="1" y="448"/>
                </a:cubicBezTo>
                <a:cubicBezTo>
                  <a:pt x="1" y="450"/>
                  <a:pt x="1" y="453"/>
                  <a:pt x="2" y="456"/>
                </a:cubicBezTo>
                <a:cubicBezTo>
                  <a:pt x="2" y="456"/>
                  <a:pt x="2" y="456"/>
                  <a:pt x="2" y="457"/>
                </a:cubicBezTo>
                <a:cubicBezTo>
                  <a:pt x="3" y="459"/>
                  <a:pt x="3" y="462"/>
                  <a:pt x="4" y="464"/>
                </a:cubicBezTo>
                <a:cubicBezTo>
                  <a:pt x="4" y="465"/>
                  <a:pt x="4" y="465"/>
                  <a:pt x="4" y="465"/>
                </a:cubicBezTo>
                <a:cubicBezTo>
                  <a:pt x="5" y="468"/>
                  <a:pt x="6" y="470"/>
                  <a:pt x="7" y="473"/>
                </a:cubicBezTo>
                <a:cubicBezTo>
                  <a:pt x="7" y="473"/>
                  <a:pt x="7" y="473"/>
                  <a:pt x="7" y="473"/>
                </a:cubicBezTo>
                <a:cubicBezTo>
                  <a:pt x="8" y="476"/>
                  <a:pt x="10" y="478"/>
                  <a:pt x="11" y="481"/>
                </a:cubicBezTo>
                <a:cubicBezTo>
                  <a:pt x="11" y="481"/>
                  <a:pt x="11" y="481"/>
                  <a:pt x="11" y="481"/>
                </a:cubicBezTo>
                <a:cubicBezTo>
                  <a:pt x="12" y="484"/>
                  <a:pt x="14" y="486"/>
                  <a:pt x="15" y="488"/>
                </a:cubicBezTo>
                <a:cubicBezTo>
                  <a:pt x="15" y="488"/>
                  <a:pt x="16" y="488"/>
                  <a:pt x="16" y="489"/>
                </a:cubicBezTo>
                <a:cubicBezTo>
                  <a:pt x="17" y="491"/>
                  <a:pt x="19" y="493"/>
                  <a:pt x="21" y="495"/>
                </a:cubicBezTo>
                <a:cubicBezTo>
                  <a:pt x="21" y="495"/>
                  <a:pt x="21" y="495"/>
                  <a:pt x="21" y="496"/>
                </a:cubicBezTo>
                <a:cubicBezTo>
                  <a:pt x="23" y="498"/>
                  <a:pt x="25" y="500"/>
                  <a:pt x="26" y="502"/>
                </a:cubicBezTo>
                <a:cubicBezTo>
                  <a:pt x="28" y="504"/>
                  <a:pt x="31" y="505"/>
                  <a:pt x="33" y="507"/>
                </a:cubicBezTo>
                <a:cubicBezTo>
                  <a:pt x="33" y="507"/>
                  <a:pt x="33" y="507"/>
                  <a:pt x="33" y="508"/>
                </a:cubicBezTo>
                <a:cubicBezTo>
                  <a:pt x="35" y="509"/>
                  <a:pt x="37" y="511"/>
                  <a:pt x="40" y="512"/>
                </a:cubicBezTo>
                <a:cubicBezTo>
                  <a:pt x="40" y="513"/>
                  <a:pt x="40" y="513"/>
                  <a:pt x="40" y="513"/>
                </a:cubicBezTo>
                <a:cubicBezTo>
                  <a:pt x="42" y="514"/>
                  <a:pt x="45" y="516"/>
                  <a:pt x="47" y="517"/>
                </a:cubicBezTo>
                <a:cubicBezTo>
                  <a:pt x="47" y="517"/>
                  <a:pt x="47" y="517"/>
                  <a:pt x="48" y="517"/>
                </a:cubicBezTo>
                <a:cubicBezTo>
                  <a:pt x="50" y="519"/>
                  <a:pt x="52" y="520"/>
                  <a:pt x="55" y="521"/>
                </a:cubicBezTo>
                <a:cubicBezTo>
                  <a:pt x="55" y="521"/>
                  <a:pt x="55" y="521"/>
                  <a:pt x="56" y="521"/>
                </a:cubicBezTo>
                <a:cubicBezTo>
                  <a:pt x="58" y="522"/>
                  <a:pt x="60" y="523"/>
                  <a:pt x="63" y="524"/>
                </a:cubicBezTo>
                <a:cubicBezTo>
                  <a:pt x="63" y="524"/>
                  <a:pt x="64" y="524"/>
                  <a:pt x="64" y="524"/>
                </a:cubicBezTo>
                <a:cubicBezTo>
                  <a:pt x="66" y="525"/>
                  <a:pt x="69" y="526"/>
                  <a:pt x="71" y="526"/>
                </a:cubicBezTo>
                <a:cubicBezTo>
                  <a:pt x="72" y="526"/>
                  <a:pt x="72" y="526"/>
                  <a:pt x="73" y="526"/>
                </a:cubicBezTo>
                <a:cubicBezTo>
                  <a:pt x="75" y="527"/>
                  <a:pt x="78" y="527"/>
                  <a:pt x="81" y="528"/>
                </a:cubicBezTo>
                <a:cubicBezTo>
                  <a:pt x="81" y="528"/>
                  <a:pt x="81" y="528"/>
                  <a:pt x="81" y="528"/>
                </a:cubicBezTo>
                <a:cubicBezTo>
                  <a:pt x="84" y="528"/>
                  <a:pt x="87" y="528"/>
                  <a:pt x="90" y="528"/>
                </a:cubicBezTo>
                <a:cubicBezTo>
                  <a:pt x="90" y="528"/>
                  <a:pt x="90" y="528"/>
                  <a:pt x="90" y="528"/>
                </a:cubicBezTo>
                <a:cubicBezTo>
                  <a:pt x="438" y="528"/>
                  <a:pt x="438" y="528"/>
                  <a:pt x="438" y="528"/>
                </a:cubicBezTo>
                <a:cubicBezTo>
                  <a:pt x="453" y="528"/>
                  <a:pt x="467" y="525"/>
                  <a:pt x="479" y="518"/>
                </a:cubicBezTo>
                <a:cubicBezTo>
                  <a:pt x="508" y="503"/>
                  <a:pt x="528" y="473"/>
                  <a:pt x="528" y="438"/>
                </a:cubicBezTo>
                <a:cubicBezTo>
                  <a:pt x="528" y="388"/>
                  <a:pt x="488" y="348"/>
                  <a:pt x="438" y="348"/>
                </a:cubicBezTo>
                <a:cubicBezTo>
                  <a:pt x="308" y="348"/>
                  <a:pt x="308" y="348"/>
                  <a:pt x="308" y="348"/>
                </a:cubicBezTo>
                <a:cubicBezTo>
                  <a:pt x="480" y="176"/>
                  <a:pt x="480" y="176"/>
                  <a:pt x="480" y="176"/>
                </a:cubicBezTo>
                <a:cubicBezTo>
                  <a:pt x="515" y="140"/>
                  <a:pt x="515" y="83"/>
                  <a:pt x="480" y="48"/>
                </a:cubicBezTo>
                <a:cubicBezTo>
                  <a:pt x="445" y="13"/>
                  <a:pt x="388" y="13"/>
                  <a:pt x="352" y="48"/>
                </a:cubicBezTo>
                <a:cubicBezTo>
                  <a:pt x="181" y="220"/>
                  <a:pt x="181" y="220"/>
                  <a:pt x="181" y="220"/>
                </a:cubicBezTo>
                <a:cubicBezTo>
                  <a:pt x="181" y="90"/>
                  <a:pt x="181" y="90"/>
                  <a:pt x="181" y="90"/>
                </a:cubicBezTo>
                <a:cubicBezTo>
                  <a:pt x="181" y="40"/>
                  <a:pt x="140" y="0"/>
                  <a:pt x="90" y="0"/>
                </a:cubicBezTo>
                <a:cubicBezTo>
                  <a:pt x="55" y="0"/>
                  <a:pt x="25" y="20"/>
                  <a:pt x="10" y="49"/>
                </a:cubicBezTo>
                <a:cubicBezTo>
                  <a:pt x="4" y="62"/>
                  <a:pt x="0" y="76"/>
                  <a:pt x="0" y="90"/>
                </a:cubicBezTo>
                <a:cubicBezTo>
                  <a:pt x="0" y="438"/>
                  <a:pt x="0" y="438"/>
                  <a:pt x="0" y="438"/>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17" name="Freeform 5">
            <a:extLst>
              <a:ext uri="{FF2B5EF4-FFF2-40B4-BE49-F238E27FC236}">
                <a16:creationId xmlns:a16="http://schemas.microsoft.com/office/drawing/2014/main" id="{B3FF977D-4664-4B41-BE3F-4953566C176E}"/>
              </a:ext>
            </a:extLst>
          </p:cNvPr>
          <p:cNvSpPr>
            <a:spLocks/>
          </p:cNvSpPr>
          <p:nvPr/>
        </p:nvSpPr>
        <p:spPr bwMode="auto">
          <a:xfrm>
            <a:off x="4013201" y="3888517"/>
            <a:ext cx="2006073" cy="2006071"/>
          </a:xfrm>
          <a:custGeom>
            <a:avLst/>
            <a:gdLst>
              <a:gd name="T0" fmla="*/ 90 w 528"/>
              <a:gd name="T1" fmla="*/ 181 h 528"/>
              <a:gd name="T2" fmla="*/ 220 w 528"/>
              <a:gd name="T3" fmla="*/ 181 h 528"/>
              <a:gd name="T4" fmla="*/ 48 w 528"/>
              <a:gd name="T5" fmla="*/ 353 h 528"/>
              <a:gd name="T6" fmla="*/ 48 w 528"/>
              <a:gd name="T7" fmla="*/ 480 h 528"/>
              <a:gd name="T8" fmla="*/ 176 w 528"/>
              <a:gd name="T9" fmla="*/ 480 h 528"/>
              <a:gd name="T10" fmla="*/ 348 w 528"/>
              <a:gd name="T11" fmla="*/ 308 h 528"/>
              <a:gd name="T12" fmla="*/ 348 w 528"/>
              <a:gd name="T13" fmla="*/ 438 h 528"/>
              <a:gd name="T14" fmla="*/ 438 w 528"/>
              <a:gd name="T15" fmla="*/ 528 h 528"/>
              <a:gd name="T16" fmla="*/ 518 w 528"/>
              <a:gd name="T17" fmla="*/ 479 h 528"/>
              <a:gd name="T18" fmla="*/ 528 w 528"/>
              <a:gd name="T19" fmla="*/ 438 h 528"/>
              <a:gd name="T20" fmla="*/ 528 w 528"/>
              <a:gd name="T21" fmla="*/ 90 h 528"/>
              <a:gd name="T22" fmla="*/ 528 w 528"/>
              <a:gd name="T23" fmla="*/ 90 h 528"/>
              <a:gd name="T24" fmla="*/ 528 w 528"/>
              <a:gd name="T25" fmla="*/ 81 h 528"/>
              <a:gd name="T26" fmla="*/ 527 w 528"/>
              <a:gd name="T27" fmla="*/ 81 h 528"/>
              <a:gd name="T28" fmla="*/ 526 w 528"/>
              <a:gd name="T29" fmla="*/ 73 h 528"/>
              <a:gd name="T30" fmla="*/ 526 w 528"/>
              <a:gd name="T31" fmla="*/ 71 h 528"/>
              <a:gd name="T32" fmla="*/ 524 w 528"/>
              <a:gd name="T33" fmla="*/ 64 h 528"/>
              <a:gd name="T34" fmla="*/ 524 w 528"/>
              <a:gd name="T35" fmla="*/ 63 h 528"/>
              <a:gd name="T36" fmla="*/ 521 w 528"/>
              <a:gd name="T37" fmla="*/ 56 h 528"/>
              <a:gd name="T38" fmla="*/ 521 w 528"/>
              <a:gd name="T39" fmla="*/ 55 h 528"/>
              <a:gd name="T40" fmla="*/ 517 w 528"/>
              <a:gd name="T41" fmla="*/ 48 h 528"/>
              <a:gd name="T42" fmla="*/ 517 w 528"/>
              <a:gd name="T43" fmla="*/ 47 h 528"/>
              <a:gd name="T44" fmla="*/ 513 w 528"/>
              <a:gd name="T45" fmla="*/ 40 h 528"/>
              <a:gd name="T46" fmla="*/ 512 w 528"/>
              <a:gd name="T47" fmla="*/ 40 h 528"/>
              <a:gd name="T48" fmla="*/ 507 w 528"/>
              <a:gd name="T49" fmla="*/ 33 h 528"/>
              <a:gd name="T50" fmla="*/ 507 w 528"/>
              <a:gd name="T51" fmla="*/ 33 h 528"/>
              <a:gd name="T52" fmla="*/ 502 w 528"/>
              <a:gd name="T53" fmla="*/ 27 h 528"/>
              <a:gd name="T54" fmla="*/ 495 w 528"/>
              <a:gd name="T55" fmla="*/ 21 h 528"/>
              <a:gd name="T56" fmla="*/ 495 w 528"/>
              <a:gd name="T57" fmla="*/ 21 h 528"/>
              <a:gd name="T58" fmla="*/ 488 w 528"/>
              <a:gd name="T59" fmla="*/ 16 h 528"/>
              <a:gd name="T60" fmla="*/ 488 w 528"/>
              <a:gd name="T61" fmla="*/ 15 h 528"/>
              <a:gd name="T62" fmla="*/ 481 w 528"/>
              <a:gd name="T63" fmla="*/ 11 h 528"/>
              <a:gd name="T64" fmla="*/ 481 w 528"/>
              <a:gd name="T65" fmla="*/ 11 h 528"/>
              <a:gd name="T66" fmla="*/ 473 w 528"/>
              <a:gd name="T67" fmla="*/ 7 h 528"/>
              <a:gd name="T68" fmla="*/ 473 w 528"/>
              <a:gd name="T69" fmla="*/ 7 h 528"/>
              <a:gd name="T70" fmla="*/ 465 w 528"/>
              <a:gd name="T71" fmla="*/ 4 h 528"/>
              <a:gd name="T72" fmla="*/ 464 w 528"/>
              <a:gd name="T73" fmla="*/ 4 h 528"/>
              <a:gd name="T74" fmla="*/ 457 w 528"/>
              <a:gd name="T75" fmla="*/ 2 h 528"/>
              <a:gd name="T76" fmla="*/ 456 w 528"/>
              <a:gd name="T77" fmla="*/ 2 h 528"/>
              <a:gd name="T78" fmla="*/ 447 w 528"/>
              <a:gd name="T79" fmla="*/ 1 h 528"/>
              <a:gd name="T80" fmla="*/ 447 w 528"/>
              <a:gd name="T81" fmla="*/ 1 h 528"/>
              <a:gd name="T82" fmla="*/ 438 w 528"/>
              <a:gd name="T83" fmla="*/ 0 h 528"/>
              <a:gd name="T84" fmla="*/ 438 w 528"/>
              <a:gd name="T85" fmla="*/ 0 h 528"/>
              <a:gd name="T86" fmla="*/ 90 w 528"/>
              <a:gd name="T87" fmla="*/ 0 h 528"/>
              <a:gd name="T88" fmla="*/ 49 w 528"/>
              <a:gd name="T89" fmla="*/ 10 h 528"/>
              <a:gd name="T90" fmla="*/ 0 w 528"/>
              <a:gd name="T91" fmla="*/ 90 h 528"/>
              <a:gd name="T92" fmla="*/ 90 w 528"/>
              <a:gd name="T93" fmla="*/ 18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528">
                <a:moveTo>
                  <a:pt x="90" y="181"/>
                </a:moveTo>
                <a:cubicBezTo>
                  <a:pt x="220" y="181"/>
                  <a:pt x="220" y="181"/>
                  <a:pt x="220" y="181"/>
                </a:cubicBezTo>
                <a:cubicBezTo>
                  <a:pt x="48" y="353"/>
                  <a:pt x="48" y="353"/>
                  <a:pt x="48" y="353"/>
                </a:cubicBezTo>
                <a:cubicBezTo>
                  <a:pt x="13" y="388"/>
                  <a:pt x="13" y="445"/>
                  <a:pt x="48" y="480"/>
                </a:cubicBezTo>
                <a:cubicBezTo>
                  <a:pt x="83" y="515"/>
                  <a:pt x="140" y="515"/>
                  <a:pt x="176" y="480"/>
                </a:cubicBezTo>
                <a:cubicBezTo>
                  <a:pt x="348" y="308"/>
                  <a:pt x="348" y="308"/>
                  <a:pt x="348" y="308"/>
                </a:cubicBezTo>
                <a:cubicBezTo>
                  <a:pt x="348" y="438"/>
                  <a:pt x="348" y="438"/>
                  <a:pt x="348" y="438"/>
                </a:cubicBezTo>
                <a:cubicBezTo>
                  <a:pt x="348" y="488"/>
                  <a:pt x="388" y="528"/>
                  <a:pt x="438" y="528"/>
                </a:cubicBezTo>
                <a:cubicBezTo>
                  <a:pt x="473" y="528"/>
                  <a:pt x="503" y="508"/>
                  <a:pt x="518" y="479"/>
                </a:cubicBezTo>
                <a:cubicBezTo>
                  <a:pt x="524" y="467"/>
                  <a:pt x="528" y="453"/>
                  <a:pt x="528" y="438"/>
                </a:cubicBezTo>
                <a:cubicBezTo>
                  <a:pt x="528" y="90"/>
                  <a:pt x="528" y="90"/>
                  <a:pt x="528" y="90"/>
                </a:cubicBezTo>
                <a:cubicBezTo>
                  <a:pt x="528" y="90"/>
                  <a:pt x="528" y="90"/>
                  <a:pt x="528" y="90"/>
                </a:cubicBezTo>
                <a:cubicBezTo>
                  <a:pt x="528" y="87"/>
                  <a:pt x="528" y="84"/>
                  <a:pt x="528" y="81"/>
                </a:cubicBezTo>
                <a:cubicBezTo>
                  <a:pt x="528" y="81"/>
                  <a:pt x="527" y="81"/>
                  <a:pt x="527" y="81"/>
                </a:cubicBezTo>
                <a:cubicBezTo>
                  <a:pt x="527" y="78"/>
                  <a:pt x="527" y="75"/>
                  <a:pt x="526" y="73"/>
                </a:cubicBezTo>
                <a:cubicBezTo>
                  <a:pt x="526" y="72"/>
                  <a:pt x="526" y="72"/>
                  <a:pt x="526" y="71"/>
                </a:cubicBezTo>
                <a:cubicBezTo>
                  <a:pt x="525" y="69"/>
                  <a:pt x="525" y="66"/>
                  <a:pt x="524" y="64"/>
                </a:cubicBezTo>
                <a:cubicBezTo>
                  <a:pt x="524" y="64"/>
                  <a:pt x="524" y="63"/>
                  <a:pt x="524" y="63"/>
                </a:cubicBezTo>
                <a:cubicBezTo>
                  <a:pt x="523" y="60"/>
                  <a:pt x="522" y="58"/>
                  <a:pt x="521" y="56"/>
                </a:cubicBezTo>
                <a:cubicBezTo>
                  <a:pt x="521" y="55"/>
                  <a:pt x="521" y="55"/>
                  <a:pt x="521" y="55"/>
                </a:cubicBezTo>
                <a:cubicBezTo>
                  <a:pt x="520" y="52"/>
                  <a:pt x="518" y="50"/>
                  <a:pt x="517" y="48"/>
                </a:cubicBezTo>
                <a:cubicBezTo>
                  <a:pt x="517" y="47"/>
                  <a:pt x="517" y="47"/>
                  <a:pt x="517" y="47"/>
                </a:cubicBezTo>
                <a:cubicBezTo>
                  <a:pt x="516" y="45"/>
                  <a:pt x="514" y="42"/>
                  <a:pt x="513" y="40"/>
                </a:cubicBezTo>
                <a:cubicBezTo>
                  <a:pt x="513" y="40"/>
                  <a:pt x="512" y="40"/>
                  <a:pt x="512" y="40"/>
                </a:cubicBezTo>
                <a:cubicBezTo>
                  <a:pt x="511" y="37"/>
                  <a:pt x="509" y="35"/>
                  <a:pt x="507" y="33"/>
                </a:cubicBezTo>
                <a:cubicBezTo>
                  <a:pt x="507" y="33"/>
                  <a:pt x="507" y="33"/>
                  <a:pt x="507" y="33"/>
                </a:cubicBezTo>
                <a:cubicBezTo>
                  <a:pt x="505" y="31"/>
                  <a:pt x="504" y="28"/>
                  <a:pt x="502" y="27"/>
                </a:cubicBezTo>
                <a:cubicBezTo>
                  <a:pt x="500" y="25"/>
                  <a:pt x="498" y="23"/>
                  <a:pt x="495" y="21"/>
                </a:cubicBezTo>
                <a:cubicBezTo>
                  <a:pt x="495" y="21"/>
                  <a:pt x="495" y="21"/>
                  <a:pt x="495" y="21"/>
                </a:cubicBezTo>
                <a:cubicBezTo>
                  <a:pt x="493" y="19"/>
                  <a:pt x="491" y="17"/>
                  <a:pt x="488" y="16"/>
                </a:cubicBezTo>
                <a:cubicBezTo>
                  <a:pt x="488" y="16"/>
                  <a:pt x="488" y="16"/>
                  <a:pt x="488" y="15"/>
                </a:cubicBezTo>
                <a:cubicBezTo>
                  <a:pt x="486" y="14"/>
                  <a:pt x="483" y="13"/>
                  <a:pt x="481" y="11"/>
                </a:cubicBezTo>
                <a:cubicBezTo>
                  <a:pt x="481" y="11"/>
                  <a:pt x="481" y="11"/>
                  <a:pt x="481" y="11"/>
                </a:cubicBezTo>
                <a:cubicBezTo>
                  <a:pt x="478" y="10"/>
                  <a:pt x="476" y="8"/>
                  <a:pt x="473" y="7"/>
                </a:cubicBezTo>
                <a:cubicBezTo>
                  <a:pt x="473" y="7"/>
                  <a:pt x="473" y="7"/>
                  <a:pt x="473" y="7"/>
                </a:cubicBezTo>
                <a:cubicBezTo>
                  <a:pt x="470" y="6"/>
                  <a:pt x="468" y="5"/>
                  <a:pt x="465" y="4"/>
                </a:cubicBezTo>
                <a:cubicBezTo>
                  <a:pt x="465" y="4"/>
                  <a:pt x="465" y="4"/>
                  <a:pt x="464" y="4"/>
                </a:cubicBezTo>
                <a:cubicBezTo>
                  <a:pt x="462" y="3"/>
                  <a:pt x="459" y="3"/>
                  <a:pt x="457" y="2"/>
                </a:cubicBezTo>
                <a:cubicBezTo>
                  <a:pt x="456" y="2"/>
                  <a:pt x="456" y="2"/>
                  <a:pt x="456" y="2"/>
                </a:cubicBezTo>
                <a:cubicBezTo>
                  <a:pt x="453" y="1"/>
                  <a:pt x="450" y="1"/>
                  <a:pt x="447" y="1"/>
                </a:cubicBezTo>
                <a:cubicBezTo>
                  <a:pt x="447" y="1"/>
                  <a:pt x="447" y="1"/>
                  <a:pt x="447" y="1"/>
                </a:cubicBezTo>
                <a:cubicBezTo>
                  <a:pt x="444" y="0"/>
                  <a:pt x="441" y="0"/>
                  <a:pt x="438" y="0"/>
                </a:cubicBezTo>
                <a:cubicBezTo>
                  <a:pt x="438" y="0"/>
                  <a:pt x="438" y="0"/>
                  <a:pt x="438" y="0"/>
                </a:cubicBezTo>
                <a:cubicBezTo>
                  <a:pt x="90" y="0"/>
                  <a:pt x="90" y="0"/>
                  <a:pt x="90" y="0"/>
                </a:cubicBezTo>
                <a:cubicBezTo>
                  <a:pt x="75" y="0"/>
                  <a:pt x="62" y="4"/>
                  <a:pt x="49" y="10"/>
                </a:cubicBezTo>
                <a:cubicBezTo>
                  <a:pt x="20" y="25"/>
                  <a:pt x="0" y="55"/>
                  <a:pt x="0" y="90"/>
                </a:cubicBezTo>
                <a:cubicBezTo>
                  <a:pt x="0" y="140"/>
                  <a:pt x="40" y="181"/>
                  <a:pt x="90" y="181"/>
                </a:cubicBezTo>
                <a:close/>
              </a:path>
            </a:pathLst>
          </a:cu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391DB8D2-2269-4689-93F6-F3659EB93AE8}"/>
              </a:ext>
            </a:extLst>
          </p:cNvPr>
          <p:cNvSpPr>
            <a:spLocks/>
          </p:cNvSpPr>
          <p:nvPr/>
        </p:nvSpPr>
        <p:spPr bwMode="auto">
          <a:xfrm>
            <a:off x="6172728" y="3888517"/>
            <a:ext cx="2006073" cy="2006071"/>
          </a:xfrm>
          <a:custGeom>
            <a:avLst/>
            <a:gdLst>
              <a:gd name="T0" fmla="*/ 10 w 528"/>
              <a:gd name="T1" fmla="*/ 479 h 528"/>
              <a:gd name="T2" fmla="*/ 90 w 528"/>
              <a:gd name="T3" fmla="*/ 528 h 528"/>
              <a:gd name="T4" fmla="*/ 181 w 528"/>
              <a:gd name="T5" fmla="*/ 438 h 528"/>
              <a:gd name="T6" fmla="*/ 181 w 528"/>
              <a:gd name="T7" fmla="*/ 308 h 528"/>
              <a:gd name="T8" fmla="*/ 352 w 528"/>
              <a:gd name="T9" fmla="*/ 480 h 528"/>
              <a:gd name="T10" fmla="*/ 480 w 528"/>
              <a:gd name="T11" fmla="*/ 480 h 528"/>
              <a:gd name="T12" fmla="*/ 480 w 528"/>
              <a:gd name="T13" fmla="*/ 353 h 528"/>
              <a:gd name="T14" fmla="*/ 308 w 528"/>
              <a:gd name="T15" fmla="*/ 181 h 528"/>
              <a:gd name="T16" fmla="*/ 438 w 528"/>
              <a:gd name="T17" fmla="*/ 181 h 528"/>
              <a:gd name="T18" fmla="*/ 528 w 528"/>
              <a:gd name="T19" fmla="*/ 90 h 528"/>
              <a:gd name="T20" fmla="*/ 479 w 528"/>
              <a:gd name="T21" fmla="*/ 10 h 528"/>
              <a:gd name="T22" fmla="*/ 438 w 528"/>
              <a:gd name="T23" fmla="*/ 0 h 528"/>
              <a:gd name="T24" fmla="*/ 90 w 528"/>
              <a:gd name="T25" fmla="*/ 0 h 528"/>
              <a:gd name="T26" fmla="*/ 90 w 528"/>
              <a:gd name="T27" fmla="*/ 0 h 528"/>
              <a:gd name="T28" fmla="*/ 81 w 528"/>
              <a:gd name="T29" fmla="*/ 1 h 528"/>
              <a:gd name="T30" fmla="*/ 81 w 528"/>
              <a:gd name="T31" fmla="*/ 1 h 528"/>
              <a:gd name="T32" fmla="*/ 73 w 528"/>
              <a:gd name="T33" fmla="*/ 2 h 528"/>
              <a:gd name="T34" fmla="*/ 71 w 528"/>
              <a:gd name="T35" fmla="*/ 2 h 528"/>
              <a:gd name="T36" fmla="*/ 64 w 528"/>
              <a:gd name="T37" fmla="*/ 4 h 528"/>
              <a:gd name="T38" fmla="*/ 63 w 528"/>
              <a:gd name="T39" fmla="*/ 4 h 528"/>
              <a:gd name="T40" fmla="*/ 56 w 528"/>
              <a:gd name="T41" fmla="*/ 7 h 528"/>
              <a:gd name="T42" fmla="*/ 55 w 528"/>
              <a:gd name="T43" fmla="*/ 7 h 528"/>
              <a:gd name="T44" fmla="*/ 48 w 528"/>
              <a:gd name="T45" fmla="*/ 11 h 528"/>
              <a:gd name="T46" fmla="*/ 47 w 528"/>
              <a:gd name="T47" fmla="*/ 11 h 528"/>
              <a:gd name="T48" fmla="*/ 40 w 528"/>
              <a:gd name="T49" fmla="*/ 15 h 528"/>
              <a:gd name="T50" fmla="*/ 40 w 528"/>
              <a:gd name="T51" fmla="*/ 16 h 528"/>
              <a:gd name="T52" fmla="*/ 33 w 528"/>
              <a:gd name="T53" fmla="*/ 21 h 528"/>
              <a:gd name="T54" fmla="*/ 33 w 528"/>
              <a:gd name="T55" fmla="*/ 21 h 528"/>
              <a:gd name="T56" fmla="*/ 26 w 528"/>
              <a:gd name="T57" fmla="*/ 27 h 528"/>
              <a:gd name="T58" fmla="*/ 21 w 528"/>
              <a:gd name="T59" fmla="*/ 33 h 528"/>
              <a:gd name="T60" fmla="*/ 21 w 528"/>
              <a:gd name="T61" fmla="*/ 33 h 528"/>
              <a:gd name="T62" fmla="*/ 16 w 528"/>
              <a:gd name="T63" fmla="*/ 40 h 528"/>
              <a:gd name="T64" fmla="*/ 15 w 528"/>
              <a:gd name="T65" fmla="*/ 40 h 528"/>
              <a:gd name="T66" fmla="*/ 11 w 528"/>
              <a:gd name="T67" fmla="*/ 47 h 528"/>
              <a:gd name="T68" fmla="*/ 11 w 528"/>
              <a:gd name="T69" fmla="*/ 48 h 528"/>
              <a:gd name="T70" fmla="*/ 7 w 528"/>
              <a:gd name="T71" fmla="*/ 55 h 528"/>
              <a:gd name="T72" fmla="*/ 7 w 528"/>
              <a:gd name="T73" fmla="*/ 56 h 528"/>
              <a:gd name="T74" fmla="*/ 4 w 528"/>
              <a:gd name="T75" fmla="*/ 63 h 528"/>
              <a:gd name="T76" fmla="*/ 4 w 528"/>
              <a:gd name="T77" fmla="*/ 64 h 528"/>
              <a:gd name="T78" fmla="*/ 2 w 528"/>
              <a:gd name="T79" fmla="*/ 71 h 528"/>
              <a:gd name="T80" fmla="*/ 2 w 528"/>
              <a:gd name="T81" fmla="*/ 73 h 528"/>
              <a:gd name="T82" fmla="*/ 1 w 528"/>
              <a:gd name="T83" fmla="*/ 81 h 528"/>
              <a:gd name="T84" fmla="*/ 1 w 528"/>
              <a:gd name="T85" fmla="*/ 81 h 528"/>
              <a:gd name="T86" fmla="*/ 0 w 528"/>
              <a:gd name="T87" fmla="*/ 90 h 528"/>
              <a:gd name="T88" fmla="*/ 0 w 528"/>
              <a:gd name="T89" fmla="*/ 90 h 528"/>
              <a:gd name="T90" fmla="*/ 0 w 528"/>
              <a:gd name="T91" fmla="*/ 438 h 528"/>
              <a:gd name="T92" fmla="*/ 10 w 528"/>
              <a:gd name="T93" fmla="*/ 47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528">
                <a:moveTo>
                  <a:pt x="10" y="479"/>
                </a:moveTo>
                <a:cubicBezTo>
                  <a:pt x="25" y="508"/>
                  <a:pt x="55" y="528"/>
                  <a:pt x="90" y="528"/>
                </a:cubicBezTo>
                <a:cubicBezTo>
                  <a:pt x="140" y="528"/>
                  <a:pt x="181" y="488"/>
                  <a:pt x="181" y="438"/>
                </a:cubicBezTo>
                <a:cubicBezTo>
                  <a:pt x="181" y="308"/>
                  <a:pt x="181" y="308"/>
                  <a:pt x="181" y="308"/>
                </a:cubicBezTo>
                <a:cubicBezTo>
                  <a:pt x="352" y="480"/>
                  <a:pt x="352" y="480"/>
                  <a:pt x="352" y="480"/>
                </a:cubicBezTo>
                <a:cubicBezTo>
                  <a:pt x="388" y="515"/>
                  <a:pt x="445" y="515"/>
                  <a:pt x="480" y="480"/>
                </a:cubicBezTo>
                <a:cubicBezTo>
                  <a:pt x="515" y="445"/>
                  <a:pt x="515" y="388"/>
                  <a:pt x="480" y="353"/>
                </a:cubicBezTo>
                <a:cubicBezTo>
                  <a:pt x="308" y="181"/>
                  <a:pt x="308" y="181"/>
                  <a:pt x="308" y="181"/>
                </a:cubicBezTo>
                <a:cubicBezTo>
                  <a:pt x="438" y="181"/>
                  <a:pt x="438" y="181"/>
                  <a:pt x="438" y="181"/>
                </a:cubicBezTo>
                <a:cubicBezTo>
                  <a:pt x="488" y="181"/>
                  <a:pt x="528" y="140"/>
                  <a:pt x="528" y="90"/>
                </a:cubicBezTo>
                <a:cubicBezTo>
                  <a:pt x="528" y="55"/>
                  <a:pt x="508" y="25"/>
                  <a:pt x="479" y="10"/>
                </a:cubicBezTo>
                <a:cubicBezTo>
                  <a:pt x="466" y="4"/>
                  <a:pt x="453" y="0"/>
                  <a:pt x="438" y="0"/>
                </a:cubicBezTo>
                <a:cubicBezTo>
                  <a:pt x="90" y="0"/>
                  <a:pt x="90" y="0"/>
                  <a:pt x="90" y="0"/>
                </a:cubicBezTo>
                <a:cubicBezTo>
                  <a:pt x="90" y="0"/>
                  <a:pt x="90" y="0"/>
                  <a:pt x="90" y="0"/>
                </a:cubicBezTo>
                <a:cubicBezTo>
                  <a:pt x="87" y="0"/>
                  <a:pt x="84" y="0"/>
                  <a:pt x="81" y="1"/>
                </a:cubicBezTo>
                <a:cubicBezTo>
                  <a:pt x="81" y="1"/>
                  <a:pt x="81" y="1"/>
                  <a:pt x="81" y="1"/>
                </a:cubicBezTo>
                <a:cubicBezTo>
                  <a:pt x="78" y="1"/>
                  <a:pt x="75" y="1"/>
                  <a:pt x="73" y="2"/>
                </a:cubicBezTo>
                <a:cubicBezTo>
                  <a:pt x="72" y="2"/>
                  <a:pt x="72" y="2"/>
                  <a:pt x="71" y="2"/>
                </a:cubicBezTo>
                <a:cubicBezTo>
                  <a:pt x="69" y="3"/>
                  <a:pt x="66" y="3"/>
                  <a:pt x="64" y="4"/>
                </a:cubicBezTo>
                <a:cubicBezTo>
                  <a:pt x="64" y="4"/>
                  <a:pt x="63" y="4"/>
                  <a:pt x="63" y="4"/>
                </a:cubicBezTo>
                <a:cubicBezTo>
                  <a:pt x="60" y="5"/>
                  <a:pt x="58" y="6"/>
                  <a:pt x="56" y="7"/>
                </a:cubicBezTo>
                <a:cubicBezTo>
                  <a:pt x="55" y="7"/>
                  <a:pt x="55" y="7"/>
                  <a:pt x="55" y="7"/>
                </a:cubicBezTo>
                <a:cubicBezTo>
                  <a:pt x="52" y="8"/>
                  <a:pt x="50" y="10"/>
                  <a:pt x="48" y="11"/>
                </a:cubicBezTo>
                <a:cubicBezTo>
                  <a:pt x="47" y="11"/>
                  <a:pt x="47" y="11"/>
                  <a:pt x="47" y="11"/>
                </a:cubicBezTo>
                <a:cubicBezTo>
                  <a:pt x="45" y="13"/>
                  <a:pt x="42" y="14"/>
                  <a:pt x="40" y="15"/>
                </a:cubicBezTo>
                <a:cubicBezTo>
                  <a:pt x="40" y="16"/>
                  <a:pt x="40" y="16"/>
                  <a:pt x="40" y="16"/>
                </a:cubicBezTo>
                <a:cubicBezTo>
                  <a:pt x="37" y="17"/>
                  <a:pt x="35" y="19"/>
                  <a:pt x="33" y="21"/>
                </a:cubicBezTo>
                <a:cubicBezTo>
                  <a:pt x="33" y="21"/>
                  <a:pt x="33" y="21"/>
                  <a:pt x="33" y="21"/>
                </a:cubicBezTo>
                <a:cubicBezTo>
                  <a:pt x="31" y="23"/>
                  <a:pt x="28" y="25"/>
                  <a:pt x="26" y="27"/>
                </a:cubicBezTo>
                <a:cubicBezTo>
                  <a:pt x="25" y="28"/>
                  <a:pt x="23" y="31"/>
                  <a:pt x="21" y="33"/>
                </a:cubicBezTo>
                <a:cubicBezTo>
                  <a:pt x="21" y="33"/>
                  <a:pt x="21" y="33"/>
                  <a:pt x="21" y="33"/>
                </a:cubicBezTo>
                <a:cubicBezTo>
                  <a:pt x="19" y="35"/>
                  <a:pt x="17" y="37"/>
                  <a:pt x="16" y="40"/>
                </a:cubicBezTo>
                <a:cubicBezTo>
                  <a:pt x="16" y="40"/>
                  <a:pt x="15" y="40"/>
                  <a:pt x="15" y="40"/>
                </a:cubicBezTo>
                <a:cubicBezTo>
                  <a:pt x="14" y="42"/>
                  <a:pt x="12" y="45"/>
                  <a:pt x="11" y="47"/>
                </a:cubicBezTo>
                <a:cubicBezTo>
                  <a:pt x="11" y="47"/>
                  <a:pt x="11" y="47"/>
                  <a:pt x="11" y="48"/>
                </a:cubicBezTo>
                <a:cubicBezTo>
                  <a:pt x="10" y="50"/>
                  <a:pt x="8" y="52"/>
                  <a:pt x="7" y="55"/>
                </a:cubicBezTo>
                <a:cubicBezTo>
                  <a:pt x="7" y="55"/>
                  <a:pt x="7" y="55"/>
                  <a:pt x="7" y="56"/>
                </a:cubicBezTo>
                <a:cubicBezTo>
                  <a:pt x="6" y="58"/>
                  <a:pt x="5" y="60"/>
                  <a:pt x="4" y="63"/>
                </a:cubicBezTo>
                <a:cubicBezTo>
                  <a:pt x="4" y="63"/>
                  <a:pt x="4" y="64"/>
                  <a:pt x="4" y="64"/>
                </a:cubicBezTo>
                <a:cubicBezTo>
                  <a:pt x="3" y="66"/>
                  <a:pt x="3" y="69"/>
                  <a:pt x="2" y="71"/>
                </a:cubicBezTo>
                <a:cubicBezTo>
                  <a:pt x="2" y="72"/>
                  <a:pt x="2" y="72"/>
                  <a:pt x="2" y="73"/>
                </a:cubicBezTo>
                <a:cubicBezTo>
                  <a:pt x="1" y="75"/>
                  <a:pt x="1" y="78"/>
                  <a:pt x="1" y="81"/>
                </a:cubicBezTo>
                <a:cubicBezTo>
                  <a:pt x="1" y="81"/>
                  <a:pt x="1" y="81"/>
                  <a:pt x="1" y="81"/>
                </a:cubicBezTo>
                <a:cubicBezTo>
                  <a:pt x="0" y="84"/>
                  <a:pt x="0" y="87"/>
                  <a:pt x="0" y="90"/>
                </a:cubicBezTo>
                <a:cubicBezTo>
                  <a:pt x="0" y="90"/>
                  <a:pt x="0" y="90"/>
                  <a:pt x="0" y="90"/>
                </a:cubicBezTo>
                <a:cubicBezTo>
                  <a:pt x="0" y="438"/>
                  <a:pt x="0" y="438"/>
                  <a:pt x="0" y="438"/>
                </a:cubicBezTo>
                <a:cubicBezTo>
                  <a:pt x="0" y="453"/>
                  <a:pt x="4" y="467"/>
                  <a:pt x="10" y="479"/>
                </a:cubicBezTo>
                <a:close/>
              </a:path>
            </a:pathLst>
          </a:cu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CEA8F92F-5F65-4F1F-9FE8-9151749D7460}"/>
              </a:ext>
            </a:extLst>
          </p:cNvPr>
          <p:cNvSpPr>
            <a:spLocks/>
          </p:cNvSpPr>
          <p:nvPr/>
        </p:nvSpPr>
        <p:spPr bwMode="auto">
          <a:xfrm>
            <a:off x="4013201" y="1730590"/>
            <a:ext cx="2006073" cy="2006071"/>
          </a:xfrm>
          <a:custGeom>
            <a:avLst/>
            <a:gdLst>
              <a:gd name="T0" fmla="*/ 220 w 528"/>
              <a:gd name="T1" fmla="*/ 348 h 528"/>
              <a:gd name="T2" fmla="*/ 90 w 528"/>
              <a:gd name="T3" fmla="*/ 348 h 528"/>
              <a:gd name="T4" fmla="*/ 0 w 528"/>
              <a:gd name="T5" fmla="*/ 438 h 528"/>
              <a:gd name="T6" fmla="*/ 49 w 528"/>
              <a:gd name="T7" fmla="*/ 518 h 528"/>
              <a:gd name="T8" fmla="*/ 90 w 528"/>
              <a:gd name="T9" fmla="*/ 528 h 528"/>
              <a:gd name="T10" fmla="*/ 438 w 528"/>
              <a:gd name="T11" fmla="*/ 528 h 528"/>
              <a:gd name="T12" fmla="*/ 438 w 528"/>
              <a:gd name="T13" fmla="*/ 528 h 528"/>
              <a:gd name="T14" fmla="*/ 447 w 528"/>
              <a:gd name="T15" fmla="*/ 528 h 528"/>
              <a:gd name="T16" fmla="*/ 447 w 528"/>
              <a:gd name="T17" fmla="*/ 528 h 528"/>
              <a:gd name="T18" fmla="*/ 456 w 528"/>
              <a:gd name="T19" fmla="*/ 526 h 528"/>
              <a:gd name="T20" fmla="*/ 457 w 528"/>
              <a:gd name="T21" fmla="*/ 526 h 528"/>
              <a:gd name="T22" fmla="*/ 464 w 528"/>
              <a:gd name="T23" fmla="*/ 524 h 528"/>
              <a:gd name="T24" fmla="*/ 465 w 528"/>
              <a:gd name="T25" fmla="*/ 524 h 528"/>
              <a:gd name="T26" fmla="*/ 473 w 528"/>
              <a:gd name="T27" fmla="*/ 521 h 528"/>
              <a:gd name="T28" fmla="*/ 473 w 528"/>
              <a:gd name="T29" fmla="*/ 521 h 528"/>
              <a:gd name="T30" fmla="*/ 481 w 528"/>
              <a:gd name="T31" fmla="*/ 517 h 528"/>
              <a:gd name="T32" fmla="*/ 481 w 528"/>
              <a:gd name="T33" fmla="*/ 517 h 528"/>
              <a:gd name="T34" fmla="*/ 488 w 528"/>
              <a:gd name="T35" fmla="*/ 513 h 528"/>
              <a:gd name="T36" fmla="*/ 488 w 528"/>
              <a:gd name="T37" fmla="*/ 512 h 528"/>
              <a:gd name="T38" fmla="*/ 495 w 528"/>
              <a:gd name="T39" fmla="*/ 508 h 528"/>
              <a:gd name="T40" fmla="*/ 495 w 528"/>
              <a:gd name="T41" fmla="*/ 507 h 528"/>
              <a:gd name="T42" fmla="*/ 502 w 528"/>
              <a:gd name="T43" fmla="*/ 502 h 528"/>
              <a:gd name="T44" fmla="*/ 507 w 528"/>
              <a:gd name="T45" fmla="*/ 496 h 528"/>
              <a:gd name="T46" fmla="*/ 507 w 528"/>
              <a:gd name="T47" fmla="*/ 495 h 528"/>
              <a:gd name="T48" fmla="*/ 512 w 528"/>
              <a:gd name="T49" fmla="*/ 489 h 528"/>
              <a:gd name="T50" fmla="*/ 513 w 528"/>
              <a:gd name="T51" fmla="*/ 488 h 528"/>
              <a:gd name="T52" fmla="*/ 517 w 528"/>
              <a:gd name="T53" fmla="*/ 481 h 528"/>
              <a:gd name="T54" fmla="*/ 517 w 528"/>
              <a:gd name="T55" fmla="*/ 481 h 528"/>
              <a:gd name="T56" fmla="*/ 521 w 528"/>
              <a:gd name="T57" fmla="*/ 473 h 528"/>
              <a:gd name="T58" fmla="*/ 521 w 528"/>
              <a:gd name="T59" fmla="*/ 473 h 528"/>
              <a:gd name="T60" fmla="*/ 524 w 528"/>
              <a:gd name="T61" fmla="*/ 465 h 528"/>
              <a:gd name="T62" fmla="*/ 524 w 528"/>
              <a:gd name="T63" fmla="*/ 464 h 528"/>
              <a:gd name="T64" fmla="*/ 526 w 528"/>
              <a:gd name="T65" fmla="*/ 457 h 528"/>
              <a:gd name="T66" fmla="*/ 526 w 528"/>
              <a:gd name="T67" fmla="*/ 456 h 528"/>
              <a:gd name="T68" fmla="*/ 527 w 528"/>
              <a:gd name="T69" fmla="*/ 448 h 528"/>
              <a:gd name="T70" fmla="*/ 528 w 528"/>
              <a:gd name="T71" fmla="*/ 447 h 528"/>
              <a:gd name="T72" fmla="*/ 528 w 528"/>
              <a:gd name="T73" fmla="*/ 438 h 528"/>
              <a:gd name="T74" fmla="*/ 528 w 528"/>
              <a:gd name="T75" fmla="*/ 438 h 528"/>
              <a:gd name="T76" fmla="*/ 528 w 528"/>
              <a:gd name="T77" fmla="*/ 90 h 528"/>
              <a:gd name="T78" fmla="*/ 518 w 528"/>
              <a:gd name="T79" fmla="*/ 49 h 528"/>
              <a:gd name="T80" fmla="*/ 438 w 528"/>
              <a:gd name="T81" fmla="*/ 0 h 528"/>
              <a:gd name="T82" fmla="*/ 348 w 528"/>
              <a:gd name="T83" fmla="*/ 90 h 528"/>
              <a:gd name="T84" fmla="*/ 348 w 528"/>
              <a:gd name="T85" fmla="*/ 220 h 528"/>
              <a:gd name="T86" fmla="*/ 176 w 528"/>
              <a:gd name="T87" fmla="*/ 48 h 528"/>
              <a:gd name="T88" fmla="*/ 48 w 528"/>
              <a:gd name="T89" fmla="*/ 48 h 528"/>
              <a:gd name="T90" fmla="*/ 48 w 528"/>
              <a:gd name="T91" fmla="*/ 176 h 528"/>
              <a:gd name="T92" fmla="*/ 220 w 528"/>
              <a:gd name="T93" fmla="*/ 34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528">
                <a:moveTo>
                  <a:pt x="220" y="348"/>
                </a:moveTo>
                <a:cubicBezTo>
                  <a:pt x="90" y="348"/>
                  <a:pt x="90" y="348"/>
                  <a:pt x="90" y="348"/>
                </a:cubicBezTo>
                <a:cubicBezTo>
                  <a:pt x="40" y="348"/>
                  <a:pt x="0" y="388"/>
                  <a:pt x="0" y="438"/>
                </a:cubicBezTo>
                <a:cubicBezTo>
                  <a:pt x="0" y="473"/>
                  <a:pt x="20" y="503"/>
                  <a:pt x="49" y="518"/>
                </a:cubicBezTo>
                <a:cubicBezTo>
                  <a:pt x="62" y="525"/>
                  <a:pt x="75" y="528"/>
                  <a:pt x="90" y="528"/>
                </a:cubicBezTo>
                <a:cubicBezTo>
                  <a:pt x="438" y="528"/>
                  <a:pt x="438" y="528"/>
                  <a:pt x="438" y="528"/>
                </a:cubicBezTo>
                <a:cubicBezTo>
                  <a:pt x="438" y="528"/>
                  <a:pt x="438" y="528"/>
                  <a:pt x="438" y="528"/>
                </a:cubicBezTo>
                <a:cubicBezTo>
                  <a:pt x="441" y="528"/>
                  <a:pt x="444" y="528"/>
                  <a:pt x="447" y="528"/>
                </a:cubicBezTo>
                <a:cubicBezTo>
                  <a:pt x="447" y="528"/>
                  <a:pt x="447" y="528"/>
                  <a:pt x="447" y="528"/>
                </a:cubicBezTo>
                <a:cubicBezTo>
                  <a:pt x="450" y="527"/>
                  <a:pt x="453" y="527"/>
                  <a:pt x="456" y="526"/>
                </a:cubicBezTo>
                <a:cubicBezTo>
                  <a:pt x="456" y="526"/>
                  <a:pt x="456" y="526"/>
                  <a:pt x="457" y="526"/>
                </a:cubicBezTo>
                <a:cubicBezTo>
                  <a:pt x="459" y="526"/>
                  <a:pt x="462" y="525"/>
                  <a:pt x="464" y="524"/>
                </a:cubicBezTo>
                <a:cubicBezTo>
                  <a:pt x="465" y="524"/>
                  <a:pt x="465" y="524"/>
                  <a:pt x="465" y="524"/>
                </a:cubicBezTo>
                <a:cubicBezTo>
                  <a:pt x="468" y="523"/>
                  <a:pt x="470" y="522"/>
                  <a:pt x="473" y="521"/>
                </a:cubicBezTo>
                <a:cubicBezTo>
                  <a:pt x="473" y="521"/>
                  <a:pt x="473" y="521"/>
                  <a:pt x="473" y="521"/>
                </a:cubicBezTo>
                <a:cubicBezTo>
                  <a:pt x="476" y="520"/>
                  <a:pt x="478" y="519"/>
                  <a:pt x="481" y="517"/>
                </a:cubicBezTo>
                <a:cubicBezTo>
                  <a:pt x="481" y="517"/>
                  <a:pt x="481" y="517"/>
                  <a:pt x="481" y="517"/>
                </a:cubicBezTo>
                <a:cubicBezTo>
                  <a:pt x="483" y="516"/>
                  <a:pt x="486" y="514"/>
                  <a:pt x="488" y="513"/>
                </a:cubicBezTo>
                <a:cubicBezTo>
                  <a:pt x="488" y="513"/>
                  <a:pt x="488" y="513"/>
                  <a:pt x="488" y="512"/>
                </a:cubicBezTo>
                <a:cubicBezTo>
                  <a:pt x="491" y="511"/>
                  <a:pt x="493" y="509"/>
                  <a:pt x="495" y="508"/>
                </a:cubicBezTo>
                <a:cubicBezTo>
                  <a:pt x="495" y="507"/>
                  <a:pt x="495" y="507"/>
                  <a:pt x="495" y="507"/>
                </a:cubicBezTo>
                <a:cubicBezTo>
                  <a:pt x="498" y="505"/>
                  <a:pt x="500" y="504"/>
                  <a:pt x="502" y="502"/>
                </a:cubicBezTo>
                <a:cubicBezTo>
                  <a:pt x="504" y="500"/>
                  <a:pt x="505" y="498"/>
                  <a:pt x="507" y="496"/>
                </a:cubicBezTo>
                <a:cubicBezTo>
                  <a:pt x="507" y="495"/>
                  <a:pt x="507" y="495"/>
                  <a:pt x="507" y="495"/>
                </a:cubicBezTo>
                <a:cubicBezTo>
                  <a:pt x="509" y="493"/>
                  <a:pt x="511" y="491"/>
                  <a:pt x="512" y="489"/>
                </a:cubicBezTo>
                <a:cubicBezTo>
                  <a:pt x="512" y="488"/>
                  <a:pt x="513" y="488"/>
                  <a:pt x="513" y="488"/>
                </a:cubicBezTo>
                <a:cubicBezTo>
                  <a:pt x="514" y="486"/>
                  <a:pt x="516" y="484"/>
                  <a:pt x="517" y="481"/>
                </a:cubicBezTo>
                <a:cubicBezTo>
                  <a:pt x="517" y="481"/>
                  <a:pt x="517" y="481"/>
                  <a:pt x="517" y="481"/>
                </a:cubicBezTo>
                <a:cubicBezTo>
                  <a:pt x="518" y="478"/>
                  <a:pt x="520" y="476"/>
                  <a:pt x="521" y="473"/>
                </a:cubicBezTo>
                <a:cubicBezTo>
                  <a:pt x="521" y="473"/>
                  <a:pt x="521" y="473"/>
                  <a:pt x="521" y="473"/>
                </a:cubicBezTo>
                <a:cubicBezTo>
                  <a:pt x="522" y="470"/>
                  <a:pt x="523" y="468"/>
                  <a:pt x="524" y="465"/>
                </a:cubicBezTo>
                <a:cubicBezTo>
                  <a:pt x="524" y="465"/>
                  <a:pt x="524" y="465"/>
                  <a:pt x="524" y="464"/>
                </a:cubicBezTo>
                <a:cubicBezTo>
                  <a:pt x="525" y="462"/>
                  <a:pt x="525" y="459"/>
                  <a:pt x="526" y="457"/>
                </a:cubicBezTo>
                <a:cubicBezTo>
                  <a:pt x="526" y="456"/>
                  <a:pt x="526" y="456"/>
                  <a:pt x="526" y="456"/>
                </a:cubicBezTo>
                <a:cubicBezTo>
                  <a:pt x="527" y="453"/>
                  <a:pt x="527" y="450"/>
                  <a:pt x="527" y="448"/>
                </a:cubicBezTo>
                <a:cubicBezTo>
                  <a:pt x="527" y="447"/>
                  <a:pt x="528" y="447"/>
                  <a:pt x="528" y="447"/>
                </a:cubicBezTo>
                <a:cubicBezTo>
                  <a:pt x="528" y="444"/>
                  <a:pt x="528" y="441"/>
                  <a:pt x="528" y="438"/>
                </a:cubicBezTo>
                <a:cubicBezTo>
                  <a:pt x="528" y="438"/>
                  <a:pt x="528" y="438"/>
                  <a:pt x="528" y="438"/>
                </a:cubicBezTo>
                <a:cubicBezTo>
                  <a:pt x="528" y="90"/>
                  <a:pt x="528" y="90"/>
                  <a:pt x="528" y="90"/>
                </a:cubicBezTo>
                <a:cubicBezTo>
                  <a:pt x="528" y="76"/>
                  <a:pt x="524" y="62"/>
                  <a:pt x="518" y="49"/>
                </a:cubicBezTo>
                <a:cubicBezTo>
                  <a:pt x="503" y="20"/>
                  <a:pt x="473" y="0"/>
                  <a:pt x="438" y="0"/>
                </a:cubicBezTo>
                <a:cubicBezTo>
                  <a:pt x="388" y="0"/>
                  <a:pt x="348" y="40"/>
                  <a:pt x="348" y="90"/>
                </a:cubicBezTo>
                <a:cubicBezTo>
                  <a:pt x="348" y="220"/>
                  <a:pt x="348" y="220"/>
                  <a:pt x="348" y="220"/>
                </a:cubicBezTo>
                <a:cubicBezTo>
                  <a:pt x="176" y="48"/>
                  <a:pt x="176" y="48"/>
                  <a:pt x="176" y="48"/>
                </a:cubicBezTo>
                <a:cubicBezTo>
                  <a:pt x="140" y="13"/>
                  <a:pt x="83" y="13"/>
                  <a:pt x="48" y="48"/>
                </a:cubicBezTo>
                <a:cubicBezTo>
                  <a:pt x="13" y="83"/>
                  <a:pt x="13" y="140"/>
                  <a:pt x="48" y="176"/>
                </a:cubicBezTo>
                <a:lnTo>
                  <a:pt x="220" y="348"/>
                </a:ln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34" name="Footer Placeholder 4">
            <a:extLst>
              <a:ext uri="{FF2B5EF4-FFF2-40B4-BE49-F238E27FC236}">
                <a16:creationId xmlns:a16="http://schemas.microsoft.com/office/drawing/2014/main" id="{18727224-7F88-4BAD-82FE-698833AF6245}"/>
              </a:ext>
            </a:extLst>
          </p:cNvPr>
          <p:cNvSpPr txBox="1">
            <a:spLocks/>
          </p:cNvSpPr>
          <p:nvPr/>
        </p:nvSpPr>
        <p:spPr>
          <a:xfrm>
            <a:off x="4613357" y="6349180"/>
            <a:ext cx="2320843" cy="280220"/>
          </a:xfrm>
          <a:prstGeom prst="rect">
            <a:avLst/>
          </a:prstGeom>
        </p:spPr>
        <p:txBody>
          <a:bodyPr/>
          <a:lstStyle>
            <a:defPPr>
              <a:defRPr lang="en-US"/>
            </a:defPPr>
            <a:lvl1pPr marL="0" algn="l" defTabSz="914400" rtl="0" eaLnBrk="1" latinLnBrk="0" hangingPunct="1">
              <a:defRPr sz="1400" b="0" kern="1200" spc="0" baseline="0">
                <a:solidFill>
                  <a:schemeClr val="bg1">
                    <a:lumMod val="65000"/>
                  </a:schemeClr>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42" name="Group 41">
            <a:extLst>
              <a:ext uri="{FF2B5EF4-FFF2-40B4-BE49-F238E27FC236}">
                <a16:creationId xmlns:a16="http://schemas.microsoft.com/office/drawing/2014/main" id="{1B4702B5-FA6D-44A8-B0A5-518366AB9750}"/>
              </a:ext>
            </a:extLst>
          </p:cNvPr>
          <p:cNvGrpSpPr/>
          <p:nvPr userDrawn="1"/>
        </p:nvGrpSpPr>
        <p:grpSpPr>
          <a:xfrm>
            <a:off x="1056366" y="6248400"/>
            <a:ext cx="3227263" cy="415157"/>
            <a:chOff x="4229920" y="6212234"/>
            <a:chExt cx="3227263" cy="415157"/>
          </a:xfrm>
        </p:grpSpPr>
        <p:sp>
          <p:nvSpPr>
            <p:cNvPr id="44" name="TextBox 43">
              <a:extLst>
                <a:ext uri="{FF2B5EF4-FFF2-40B4-BE49-F238E27FC236}">
                  <a16:creationId xmlns:a16="http://schemas.microsoft.com/office/drawing/2014/main" id="{5C3A61B4-8C19-4419-BCCD-A743D146D5D6}"/>
                </a:ext>
              </a:extLst>
            </p:cNvPr>
            <p:cNvSpPr txBox="1"/>
            <p:nvPr userDrawn="1"/>
          </p:nvSpPr>
          <p:spPr>
            <a:xfrm>
              <a:off x="4229920" y="6258059"/>
              <a:ext cx="924833" cy="369332"/>
            </a:xfrm>
            <a:prstGeom prst="rect">
              <a:avLst/>
            </a:prstGeom>
            <a:noFill/>
          </p:spPr>
          <p:txBody>
            <a:bodyPr wrap="square" rtlCol="0">
              <a:spAutoFit/>
            </a:bodyPr>
            <a:lstStyle/>
            <a:p>
              <a:endParaRPr lang="en-US" sz="1800" b="0" dirty="0">
                <a:solidFill>
                  <a:schemeClr val="tx1">
                    <a:lumMod val="65000"/>
                    <a:lumOff val="35000"/>
                  </a:schemeClr>
                </a:solidFill>
                <a:latin typeface="Arial Black" panose="020B0A04020102020204" pitchFamily="34" charset="0"/>
                <a:ea typeface="Lato Black" panose="020F0502020204030203" pitchFamily="34" charset="0"/>
                <a:cs typeface="Arial" panose="020B0604020202020204" pitchFamily="34" charset="0"/>
              </a:endParaRPr>
            </a:p>
          </p:txBody>
        </p:sp>
        <p:sp>
          <p:nvSpPr>
            <p:cNvPr id="45" name="TextBox 44">
              <a:extLst>
                <a:ext uri="{FF2B5EF4-FFF2-40B4-BE49-F238E27FC236}">
                  <a16:creationId xmlns:a16="http://schemas.microsoft.com/office/drawing/2014/main" id="{070A647A-D1A4-4BC5-8DE6-AF13EBAB2E84}"/>
                </a:ext>
              </a:extLst>
            </p:cNvPr>
            <p:cNvSpPr txBox="1"/>
            <p:nvPr userDrawn="1"/>
          </p:nvSpPr>
          <p:spPr>
            <a:xfrm>
              <a:off x="5226437" y="6253613"/>
              <a:ext cx="2230746" cy="369332"/>
            </a:xfrm>
            <a:prstGeom prst="rect">
              <a:avLst/>
            </a:prstGeom>
            <a:noFill/>
          </p:spPr>
          <p:txBody>
            <a:bodyPr wrap="square" rtlCol="0">
              <a:spAutoFit/>
            </a:bodyPr>
            <a:lstStyle/>
            <a:p>
              <a:endParaRPr lang="en-US" sz="1800" b="0" spc="-100" baseline="0" dirty="0">
                <a:solidFill>
                  <a:schemeClr val="tx1">
                    <a:lumMod val="50000"/>
                    <a:lumOff val="50000"/>
                  </a:schemeClr>
                </a:solidFill>
                <a:latin typeface="Arial" panose="020B0604020202020204" pitchFamily="34" charset="0"/>
                <a:ea typeface="Lato Black" panose="020F0502020204030203" pitchFamily="34" charset="0"/>
                <a:cs typeface="Arial" panose="020B0604020202020204" pitchFamily="34" charset="0"/>
              </a:endParaRPr>
            </a:p>
          </p:txBody>
        </p:sp>
        <p:sp>
          <p:nvSpPr>
            <p:cNvPr id="46" name="TextBox 45">
              <a:extLst>
                <a:ext uri="{FF2B5EF4-FFF2-40B4-BE49-F238E27FC236}">
                  <a16:creationId xmlns:a16="http://schemas.microsoft.com/office/drawing/2014/main" id="{E0A5C9F1-366C-4B9C-97D3-B99617376948}"/>
                </a:ext>
              </a:extLst>
            </p:cNvPr>
            <p:cNvSpPr txBox="1"/>
            <p:nvPr userDrawn="1"/>
          </p:nvSpPr>
          <p:spPr>
            <a:xfrm>
              <a:off x="5021707" y="6212234"/>
              <a:ext cx="335280" cy="406265"/>
            </a:xfrm>
            <a:prstGeom prst="rect">
              <a:avLst/>
            </a:prstGeom>
            <a:noFill/>
          </p:spPr>
          <p:txBody>
            <a:bodyPr wrap="square" rtlCol="0">
              <a:spAutoFit/>
            </a:bodyPr>
            <a:lstStyle/>
            <a:p>
              <a:pPr algn="ctr"/>
              <a:r>
                <a:rPr lang="en-US" sz="2000" b="0" dirty="0">
                  <a:solidFill>
                    <a:schemeClr val="tx1">
                      <a:lumMod val="65000"/>
                      <a:lumOff val="35000"/>
                    </a:schemeClr>
                  </a:solidFill>
                  <a:latin typeface="Arial" panose="020B0604020202020204" pitchFamily="34" charset="0"/>
                  <a:ea typeface="Lato Black" panose="020F0502020204030203" pitchFamily="34" charset="0"/>
                  <a:cs typeface="Arial" panose="020B0604020202020204" pitchFamily="34" charset="0"/>
                </a:rPr>
                <a:t>|</a:t>
              </a:r>
            </a:p>
          </p:txBody>
        </p:sp>
      </p:grpSp>
    </p:spTree>
    <p:extLst>
      <p:ext uri="{BB962C8B-B14F-4D97-AF65-F5344CB8AC3E}">
        <p14:creationId xmlns:p14="http://schemas.microsoft.com/office/powerpoint/2010/main" val="211691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4400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3" decel="44000"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6" decel="44000" fill="hold" grpId="0" nodeType="withEffect">
                                  <p:stCondLst>
                                    <p:cond delay="1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decel="44000" fill="hold" grpId="0" nodeType="withEffect">
                                  <p:stCondLst>
                                    <p:cond delay="1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P spid="21"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p:nvPr/>
        </p:nvSpPr>
        <p:spPr>
          <a:xfrm>
            <a:off x="1871400" y="779711"/>
            <a:ext cx="8449200" cy="5016333"/>
          </a:xfrm>
          <a:prstGeom prst="rect">
            <a:avLst/>
          </a:prstGeom>
          <a:noFill/>
          <a:ln>
            <a:noFill/>
          </a:ln>
        </p:spPr>
        <p:txBody>
          <a:bodyPr spcFirstLastPara="1" wrap="square" lIns="91433" tIns="45700" rIns="91433" bIns="45700" anchor="t" anchorCtr="0">
            <a:spAutoFit/>
          </a:bodyPr>
          <a:lstStyle/>
          <a:p>
            <a:pPr algn="ctr"/>
            <a:r>
              <a:rPr lang="en" sz="5333" b="1" dirty="0">
                <a:solidFill>
                  <a:srgbClr val="887C67"/>
                </a:solidFill>
                <a:latin typeface="Libre Franklin"/>
                <a:ea typeface="Libre Franklin"/>
                <a:cs typeface="Libre Franklin"/>
                <a:sym typeface="Libre Franklin"/>
              </a:rPr>
              <a:t>A primary goal in MI:</a:t>
            </a:r>
            <a:endParaRPr sz="5333" b="1" dirty="0">
              <a:solidFill>
                <a:srgbClr val="887C67"/>
              </a:solidFill>
              <a:latin typeface="Libre Franklin"/>
              <a:ea typeface="Libre Franklin"/>
              <a:cs typeface="Libre Franklin"/>
              <a:sym typeface="Libre Franklin"/>
            </a:endParaRPr>
          </a:p>
          <a:p>
            <a:pPr algn="ctr"/>
            <a:endParaRPr sz="5333" dirty="0">
              <a:solidFill>
                <a:srgbClr val="887C67"/>
              </a:solidFill>
              <a:latin typeface="Libre Franklin"/>
              <a:ea typeface="Libre Franklin"/>
              <a:cs typeface="Libre Franklin"/>
              <a:sym typeface="Libre Franklin"/>
            </a:endParaRPr>
          </a:p>
          <a:p>
            <a:pPr algn="ctr"/>
            <a:r>
              <a:rPr lang="en" sz="5333" dirty="0">
                <a:solidFill>
                  <a:srgbClr val="887C67"/>
                </a:solidFill>
                <a:latin typeface="Libre Franklin"/>
                <a:ea typeface="Libre Franklin"/>
                <a:cs typeface="Libre Franklin"/>
                <a:sym typeface="Libre Franklin"/>
              </a:rPr>
              <a:t>Create a </a:t>
            </a:r>
            <a:r>
              <a:rPr lang="en" sz="5333" b="1" dirty="0">
                <a:solidFill>
                  <a:srgbClr val="887C67"/>
                </a:solidFill>
                <a:latin typeface="Libre Franklin"/>
                <a:ea typeface="Libre Franklin"/>
                <a:cs typeface="Libre Franklin"/>
                <a:sym typeface="Libre Franklin"/>
              </a:rPr>
              <a:t>space</a:t>
            </a:r>
            <a:r>
              <a:rPr lang="en" sz="5333" dirty="0">
                <a:solidFill>
                  <a:srgbClr val="887C67"/>
                </a:solidFill>
                <a:latin typeface="Libre Franklin"/>
                <a:ea typeface="Libre Franklin"/>
                <a:cs typeface="Libre Franklin"/>
                <a:sym typeface="Libre Franklin"/>
              </a:rPr>
              <a:t> in which clients can talk through their decision with your </a:t>
            </a:r>
            <a:r>
              <a:rPr lang="en" sz="5333" b="1" dirty="0">
                <a:solidFill>
                  <a:srgbClr val="887C67"/>
                </a:solidFill>
                <a:latin typeface="Libre Franklin"/>
                <a:ea typeface="Libre Franklin"/>
                <a:cs typeface="Libre Franklin"/>
                <a:sym typeface="Libre Franklin"/>
              </a:rPr>
              <a:t>guidance</a:t>
            </a:r>
            <a:endParaRPr sz="1333" b="1" dirty="0">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60" y="709477"/>
            <a:ext cx="12240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7" name="Arrow: Pentagon 7">
            <a:extLst>
              <a:ext uri="{FF2B5EF4-FFF2-40B4-BE49-F238E27FC236}">
                <a16:creationId xmlns:a16="http://schemas.microsoft.com/office/drawing/2014/main" id="{E29AD363-E041-42ED-A5DB-AC7AD9255ED4}"/>
              </a:ext>
            </a:extLst>
          </p:cNvPr>
          <p:cNvSpPr/>
          <p:nvPr/>
        </p:nvSpPr>
        <p:spPr>
          <a:xfrm rot="5400000">
            <a:off x="1354473" y="1711219"/>
            <a:ext cx="2423090" cy="2446554"/>
          </a:xfrm>
          <a:prstGeom prst="homePlate">
            <a:avLst/>
          </a:prstGeom>
          <a:gradFill flip="none" rotWithShape="1">
            <a:gsLst>
              <a:gs pos="0">
                <a:schemeClr val="accent2">
                  <a:shade val="30000"/>
                  <a:satMod val="115000"/>
                </a:schemeClr>
              </a:gs>
              <a:gs pos="0">
                <a:schemeClr val="accent6"/>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r>
              <a:rPr lang="en-US" sz="2400" b="1" dirty="0">
                <a:solidFill>
                  <a:srgbClr val="FFFFFF"/>
                </a:solidFill>
                <a:latin typeface="Libre Franklin"/>
                <a:ea typeface="Libre Franklin"/>
                <a:cs typeface="Libre Franklin"/>
                <a:sym typeface="Libre Franklin"/>
              </a:rPr>
              <a:t>“We’ll give her the flu shot today.”</a:t>
            </a:r>
          </a:p>
        </p:txBody>
      </p:sp>
      <p:sp>
        <p:nvSpPr>
          <p:cNvPr id="8" name="Arrow: Pentagon 7">
            <a:extLst>
              <a:ext uri="{FF2B5EF4-FFF2-40B4-BE49-F238E27FC236}">
                <a16:creationId xmlns:a16="http://schemas.microsoft.com/office/drawing/2014/main" id="{E29AD363-E041-42ED-A5DB-AC7AD9255ED4}"/>
              </a:ext>
            </a:extLst>
          </p:cNvPr>
          <p:cNvSpPr/>
          <p:nvPr/>
        </p:nvSpPr>
        <p:spPr>
          <a:xfrm rot="5400000">
            <a:off x="8623785" y="1735986"/>
            <a:ext cx="2423091" cy="2397020"/>
          </a:xfrm>
          <a:prstGeom prst="homePlate">
            <a:avLst/>
          </a:prstGeom>
          <a:gradFill flip="none" rotWithShape="1">
            <a:gsLst>
              <a:gs pos="0">
                <a:schemeClr val="accent3">
                  <a:lumMod val="75000"/>
                </a:schemeClr>
              </a:gs>
              <a:gs pos="50000">
                <a:schemeClr val="accent3"/>
              </a:gs>
              <a:gs pos="100000">
                <a:schemeClr val="accent3">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r>
              <a:rPr lang="en-US" sz="2400" b="1" dirty="0">
                <a:solidFill>
                  <a:srgbClr val="FFFFFF"/>
                </a:solidFill>
                <a:latin typeface="Libre Franklin"/>
                <a:ea typeface="Libre Franklin"/>
                <a:cs typeface="Libre Franklin"/>
                <a:sym typeface="Libre Franklin"/>
              </a:rPr>
              <a:t>“Do you want her to get the flu shot today?”</a:t>
            </a:r>
          </a:p>
        </p:txBody>
      </p:sp>
      <p:grpSp>
        <p:nvGrpSpPr>
          <p:cNvPr id="33" name="Group 32">
            <a:extLst>
              <a:ext uri="{FF2B5EF4-FFF2-40B4-BE49-F238E27FC236}">
                <a16:creationId xmlns:a16="http://schemas.microsoft.com/office/drawing/2014/main" id="{CD613C1C-2646-4C45-B7AC-11C3F0C0B6D8}"/>
              </a:ext>
            </a:extLst>
          </p:cNvPr>
          <p:cNvGrpSpPr/>
          <p:nvPr/>
        </p:nvGrpSpPr>
        <p:grpSpPr>
          <a:xfrm>
            <a:off x="-48926" y="4773150"/>
            <a:ext cx="12266257" cy="2084849"/>
            <a:chOff x="-36696" y="2571751"/>
            <a:chExt cx="9199693" cy="2571748"/>
          </a:xfrm>
          <a:solidFill>
            <a:schemeClr val="accent1">
              <a:lumMod val="60000"/>
              <a:lumOff val="40000"/>
            </a:schemeClr>
          </a:solidFill>
        </p:grpSpPr>
        <p:sp>
          <p:nvSpPr>
            <p:cNvPr id="18" name="Right Triangle 17"/>
            <p:cNvSpPr/>
            <p:nvPr/>
          </p:nvSpPr>
          <p:spPr>
            <a:xfrm>
              <a:off x="-36512"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5" name="Right Triangle 14"/>
            <p:cNvSpPr/>
            <p:nvPr/>
          </p:nvSpPr>
          <p:spPr>
            <a:xfrm>
              <a:off x="-36696" y="3028570"/>
              <a:ext cx="4593356" cy="211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9" name="Right Triangle 18"/>
            <p:cNvSpPr/>
            <p:nvPr/>
          </p:nvSpPr>
          <p:spPr>
            <a:xfrm flipH="1">
              <a:off x="4569641"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6" name="Right Triangle 15"/>
            <p:cNvSpPr/>
            <p:nvPr/>
          </p:nvSpPr>
          <p:spPr>
            <a:xfrm flipH="1">
              <a:off x="4553652" y="3016220"/>
              <a:ext cx="4602864" cy="212727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grpSp>
      <p:sp>
        <p:nvSpPr>
          <p:cNvPr id="60" name="Freeform: Shape 59">
            <a:extLst>
              <a:ext uri="{FF2B5EF4-FFF2-40B4-BE49-F238E27FC236}">
                <a16:creationId xmlns:a16="http://schemas.microsoft.com/office/drawing/2014/main" id="{F63AD315-F169-4D8C-AC20-07DFD26B3409}"/>
              </a:ext>
            </a:extLst>
          </p:cNvPr>
          <p:cNvSpPr/>
          <p:nvPr/>
        </p:nvSpPr>
        <p:spPr>
          <a:xfrm>
            <a:off x="652526" y="4602526"/>
            <a:ext cx="10927364" cy="1855853"/>
          </a:xfrm>
          <a:custGeom>
            <a:avLst/>
            <a:gdLst>
              <a:gd name="connsiteX0" fmla="*/ 240288 w 2940825"/>
              <a:gd name="connsiteY0" fmla="*/ 0 h 480577"/>
              <a:gd name="connsiteX1" fmla="*/ 1432862 w 2940825"/>
              <a:gd name="connsiteY1" fmla="*/ 0 h 480577"/>
              <a:gd name="connsiteX2" fmla="*/ 1508760 w 2940825"/>
              <a:gd name="connsiteY2" fmla="*/ 0 h 480577"/>
              <a:gd name="connsiteX3" fmla="*/ 2700537 w 2940825"/>
              <a:gd name="connsiteY3" fmla="*/ 0 h 480577"/>
              <a:gd name="connsiteX4" fmla="*/ 2940825 w 2940825"/>
              <a:gd name="connsiteY4" fmla="*/ 240289 h 480577"/>
              <a:gd name="connsiteX5" fmla="*/ 2700537 w 2940825"/>
              <a:gd name="connsiteY5" fmla="*/ 480577 h 480577"/>
              <a:gd name="connsiteX6" fmla="*/ 1508760 w 2940825"/>
              <a:gd name="connsiteY6" fmla="*/ 480577 h 480577"/>
              <a:gd name="connsiteX7" fmla="*/ 1432862 w 2940825"/>
              <a:gd name="connsiteY7" fmla="*/ 480577 h 480577"/>
              <a:gd name="connsiteX8" fmla="*/ 240288 w 2940825"/>
              <a:gd name="connsiteY8" fmla="*/ 480577 h 480577"/>
              <a:gd name="connsiteX9" fmla="*/ 0 w 2940825"/>
              <a:gd name="connsiteY9" fmla="*/ 240289 h 4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825" h="480577">
                <a:moveTo>
                  <a:pt x="240288" y="0"/>
                </a:moveTo>
                <a:lnTo>
                  <a:pt x="1432862" y="0"/>
                </a:lnTo>
                <a:lnTo>
                  <a:pt x="1508760" y="0"/>
                </a:lnTo>
                <a:lnTo>
                  <a:pt x="2700537" y="0"/>
                </a:lnTo>
                <a:lnTo>
                  <a:pt x="2940825" y="240289"/>
                </a:lnTo>
                <a:lnTo>
                  <a:pt x="2700537" y="480577"/>
                </a:lnTo>
                <a:lnTo>
                  <a:pt x="1508760" y="480577"/>
                </a:lnTo>
                <a:lnTo>
                  <a:pt x="1432862" y="480577"/>
                </a:lnTo>
                <a:lnTo>
                  <a:pt x="240288" y="480577"/>
                </a:lnTo>
                <a:lnTo>
                  <a:pt x="0" y="240289"/>
                </a:lnTo>
                <a:close/>
              </a:path>
            </a:pathLst>
          </a:custGeom>
          <a:solidFill>
            <a:srgbClr val="6F83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40"/>
            <a:r>
              <a:rPr lang="en-GB" sz="2400" b="1" dirty="0">
                <a:solidFill>
                  <a:srgbClr val="FFFFFF"/>
                </a:solidFill>
                <a:latin typeface="Arial" panose="020B0604020202020204" pitchFamily="34" charset="0"/>
                <a:cs typeface="Arial" panose="020B0604020202020204" pitchFamily="34" charset="0"/>
              </a:rPr>
              <a:t>Show Understanding</a:t>
            </a:r>
          </a:p>
          <a:p>
            <a:pPr algn="ctr" defTabSz="1219140"/>
            <a:r>
              <a:rPr lang="en-GB" sz="2400" b="1" dirty="0">
                <a:solidFill>
                  <a:srgbClr val="FFFFFF"/>
                </a:solidFill>
                <a:latin typeface="Arial" panose="020B0604020202020204" pitchFamily="34" charset="0"/>
                <a:cs typeface="Arial" panose="020B0604020202020204" pitchFamily="34" charset="0"/>
              </a:rPr>
              <a:t>Provide Guidance</a:t>
            </a:r>
          </a:p>
          <a:p>
            <a:pPr algn="ctr" defTabSz="1219140"/>
            <a:r>
              <a:rPr lang="en-GB" sz="2400" b="1" dirty="0">
                <a:solidFill>
                  <a:srgbClr val="FFFFFF"/>
                </a:solidFill>
                <a:latin typeface="Arial" panose="020B0604020202020204" pitchFamily="34" charset="0"/>
                <a:cs typeface="Arial" panose="020B0604020202020204" pitchFamily="34" charset="0"/>
              </a:rPr>
              <a:t>Respect Autonomy</a:t>
            </a:r>
          </a:p>
        </p:txBody>
      </p:sp>
      <p:sp>
        <p:nvSpPr>
          <p:cNvPr id="23" name="TextBox 22">
            <a:extLst>
              <a:ext uri="{FF2B5EF4-FFF2-40B4-BE49-F238E27FC236}">
                <a16:creationId xmlns:a16="http://schemas.microsoft.com/office/drawing/2014/main" id="{891DF513-244B-460E-9C26-61BFFBF29439}"/>
              </a:ext>
            </a:extLst>
          </p:cNvPr>
          <p:cNvSpPr txBox="1"/>
          <p:nvPr/>
        </p:nvSpPr>
        <p:spPr>
          <a:xfrm>
            <a:off x="1243812" y="1153393"/>
            <a:ext cx="2531082" cy="523220"/>
          </a:xfrm>
          <a:prstGeom prst="rect">
            <a:avLst/>
          </a:prstGeom>
          <a:noFill/>
        </p:spPr>
        <p:txBody>
          <a:bodyPr wrap="square" rtlCol="0">
            <a:spAutoFit/>
          </a:bodyPr>
          <a:lstStyle/>
          <a:p>
            <a:pPr algn="ctr" defTabSz="1219140"/>
            <a:r>
              <a:rPr lang="en-GB" sz="2800" b="1" dirty="0">
                <a:solidFill>
                  <a:schemeClr val="accent3"/>
                </a:solidFill>
                <a:latin typeface="Arial" panose="020B0604020202020204" pitchFamily="34" charset="0"/>
                <a:cs typeface="Arial" panose="020B0604020202020204" pitchFamily="34" charset="0"/>
              </a:rPr>
              <a:t>DIRECTING</a:t>
            </a:r>
          </a:p>
        </p:txBody>
      </p:sp>
      <p:sp>
        <p:nvSpPr>
          <p:cNvPr id="9" name="Arrow: Pentagon 7">
            <a:extLst>
              <a:ext uri="{FF2B5EF4-FFF2-40B4-BE49-F238E27FC236}">
                <a16:creationId xmlns:a16="http://schemas.microsoft.com/office/drawing/2014/main" id="{E29AD363-E041-42ED-A5DB-AC7AD9255ED4}"/>
              </a:ext>
            </a:extLst>
          </p:cNvPr>
          <p:cNvSpPr/>
          <p:nvPr/>
        </p:nvSpPr>
        <p:spPr>
          <a:xfrm rot="5400000">
            <a:off x="4636529" y="1496324"/>
            <a:ext cx="3050199" cy="3503453"/>
          </a:xfrm>
          <a:prstGeom prst="homePlate">
            <a:avLst/>
          </a:prstGeom>
          <a:gradFill flip="none" rotWithShape="1">
            <a:gsLst>
              <a:gs pos="0">
                <a:schemeClr val="accent4">
                  <a:lumMod val="75000"/>
                </a:schemeClr>
              </a:gs>
              <a:gs pos="83000">
                <a:schemeClr val="accent4"/>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r>
              <a:rPr lang="en-US" sz="2800" b="1" dirty="0">
                <a:solidFill>
                  <a:srgbClr val="FFFFFF"/>
                </a:solidFill>
                <a:latin typeface="Libre Franklin"/>
                <a:ea typeface="Libre Franklin"/>
                <a:cs typeface="Libre Franklin"/>
                <a:sym typeface="Libre Franklin"/>
              </a:rPr>
              <a:t>“She’s due for the flu shot today. Do you have any questions?”</a:t>
            </a:r>
          </a:p>
        </p:txBody>
      </p:sp>
      <p:sp>
        <p:nvSpPr>
          <p:cNvPr id="25" name="TextBox 24">
            <a:extLst>
              <a:ext uri="{FF2B5EF4-FFF2-40B4-BE49-F238E27FC236}">
                <a16:creationId xmlns:a16="http://schemas.microsoft.com/office/drawing/2014/main" id="{89EDB0CB-69C6-42D4-AA5F-A1FC7014A0B0}"/>
              </a:ext>
            </a:extLst>
          </p:cNvPr>
          <p:cNvSpPr txBox="1"/>
          <p:nvPr/>
        </p:nvSpPr>
        <p:spPr>
          <a:xfrm>
            <a:off x="4193866" y="252993"/>
            <a:ext cx="3830420" cy="2390334"/>
          </a:xfrm>
          <a:prstGeom prst="rect">
            <a:avLst/>
          </a:prstGeom>
          <a:noFill/>
        </p:spPr>
        <p:txBody>
          <a:bodyPr wrap="square" rtlCol="0">
            <a:spAutoFit/>
          </a:bodyPr>
          <a:lstStyle/>
          <a:p>
            <a:pPr algn="ctr" defTabSz="1219140"/>
            <a:r>
              <a:rPr lang="en-GB" sz="3600" b="1" dirty="0">
                <a:latin typeface="Arial" panose="020B0604020202020204" pitchFamily="34" charset="0"/>
                <a:cs typeface="Arial" panose="020B0604020202020204" pitchFamily="34" charset="0"/>
              </a:rPr>
              <a:t>GUIDING</a:t>
            </a:r>
          </a:p>
          <a:p>
            <a:pPr algn="ctr" defTabSz="1219140"/>
            <a:r>
              <a:rPr lang="en-GB" sz="2800" b="1" dirty="0">
                <a:latin typeface="Calibri" panose="020F0502020204030204" pitchFamily="34" charset="0"/>
                <a:ea typeface="Calibri" panose="020F0502020204030204" pitchFamily="34" charset="0"/>
                <a:cs typeface="Calibri" panose="020F0502020204030204" pitchFamily="34" charset="0"/>
              </a:rPr>
              <a:t>Motivational interviewing</a:t>
            </a:r>
          </a:p>
          <a:p>
            <a:pPr algn="ctr" defTabSz="1219140"/>
            <a:r>
              <a:rPr lang="en-GB" sz="3600" b="1" dirty="0">
                <a:solidFill>
                  <a:srgbClr val="FFFFFF"/>
                </a:solidFill>
                <a:latin typeface="Arial" panose="020B0604020202020204" pitchFamily="34" charset="0"/>
                <a:cs typeface="Arial" panose="020B0604020202020204" pitchFamily="34" charset="0"/>
              </a:rPr>
              <a:t> </a:t>
            </a:r>
          </a:p>
          <a:p>
            <a:pPr algn="ctr" defTabSz="1219140"/>
            <a:endParaRPr lang="en-GB" sz="2133" dirty="0">
              <a:solidFill>
                <a:srgbClr val="FFFFFF"/>
              </a:solidFill>
              <a:latin typeface="Calibri"/>
            </a:endParaRPr>
          </a:p>
        </p:txBody>
      </p:sp>
      <p:sp>
        <p:nvSpPr>
          <p:cNvPr id="28" name="TextBox 27">
            <a:extLst>
              <a:ext uri="{FF2B5EF4-FFF2-40B4-BE49-F238E27FC236}">
                <a16:creationId xmlns:a16="http://schemas.microsoft.com/office/drawing/2014/main" id="{3EEF1285-FE09-4D0F-AE3A-4CFDAA8B9C66}"/>
              </a:ext>
            </a:extLst>
          </p:cNvPr>
          <p:cNvSpPr txBox="1"/>
          <p:nvPr/>
        </p:nvSpPr>
        <p:spPr>
          <a:xfrm>
            <a:off x="8585199" y="1162699"/>
            <a:ext cx="2586383" cy="523220"/>
          </a:xfrm>
          <a:prstGeom prst="rect">
            <a:avLst/>
          </a:prstGeom>
          <a:noFill/>
        </p:spPr>
        <p:txBody>
          <a:bodyPr wrap="square" rtlCol="0">
            <a:spAutoFit/>
          </a:bodyPr>
          <a:lstStyle/>
          <a:p>
            <a:pPr algn="ctr" defTabSz="1219140"/>
            <a:r>
              <a:rPr lang="en-GB" sz="2800" b="1" dirty="0">
                <a:solidFill>
                  <a:schemeClr val="accent3"/>
                </a:solidFill>
                <a:latin typeface="Arial" panose="020B0604020202020204" pitchFamily="34" charset="0"/>
                <a:cs typeface="Arial" panose="020B0604020202020204" pitchFamily="34" charset="0"/>
              </a:rPr>
              <a:t>FOLLOWING</a:t>
            </a:r>
          </a:p>
        </p:txBody>
      </p:sp>
    </p:spTree>
    <p:extLst>
      <p:ext uri="{BB962C8B-B14F-4D97-AF65-F5344CB8AC3E}">
        <p14:creationId xmlns:p14="http://schemas.microsoft.com/office/powerpoint/2010/main" val="400866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776" y="0"/>
            <a:ext cx="12240928"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5" name="Right Triangle 24"/>
          <p:cNvSpPr/>
          <p:nvPr/>
        </p:nvSpPr>
        <p:spPr>
          <a:xfrm rot="16200000" flipV="1">
            <a:off x="-2345624" y="2305297"/>
            <a:ext cx="6850859" cy="225454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7" name="Diagram 36">
            <a:extLst>
              <a:ext uri="{FF2B5EF4-FFF2-40B4-BE49-F238E27FC236}">
                <a16:creationId xmlns:a16="http://schemas.microsoft.com/office/drawing/2014/main" id="{52E9E013-A86B-4542-843E-995111B74368}"/>
              </a:ext>
            </a:extLst>
          </p:cNvPr>
          <p:cNvGraphicFramePr/>
          <p:nvPr/>
        </p:nvGraphicFramePr>
        <p:xfrm>
          <a:off x="2831637" y="5284560"/>
          <a:ext cx="1465104" cy="1447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8" name="Group 37">
            <a:extLst>
              <a:ext uri="{FF2B5EF4-FFF2-40B4-BE49-F238E27FC236}">
                <a16:creationId xmlns:a16="http://schemas.microsoft.com/office/drawing/2014/main" id="{49C11B9F-FDBF-4FBB-9A35-E8757B067C6A}"/>
              </a:ext>
            </a:extLst>
          </p:cNvPr>
          <p:cNvGrpSpPr/>
          <p:nvPr/>
        </p:nvGrpSpPr>
        <p:grpSpPr>
          <a:xfrm>
            <a:off x="4349818" y="5610639"/>
            <a:ext cx="7801269" cy="1121841"/>
            <a:chOff x="2506704" y="1463067"/>
            <a:chExt cx="5817751" cy="1108684"/>
          </a:xfrm>
        </p:grpSpPr>
        <p:sp>
          <p:nvSpPr>
            <p:cNvPr id="39" name="TextBox 38">
              <a:extLst>
                <a:ext uri="{FF2B5EF4-FFF2-40B4-BE49-F238E27FC236}">
                  <a16:creationId xmlns:a16="http://schemas.microsoft.com/office/drawing/2014/main" id="{40B8F9AC-7AD6-432E-8F8C-11EE7EE039CB}"/>
                </a:ext>
              </a:extLst>
            </p:cNvPr>
            <p:cNvSpPr txBox="1"/>
            <p:nvPr/>
          </p:nvSpPr>
          <p:spPr>
            <a:xfrm>
              <a:off x="2506705" y="1793574"/>
              <a:ext cx="4985148" cy="778177"/>
            </a:xfrm>
            <a:prstGeom prst="rect">
              <a:avLst/>
            </a:prstGeom>
            <a:noFill/>
          </p:spPr>
          <p:txBody>
            <a:bodyPr wrap="square" tIns="0" bIns="121920" rtlCol="0" anchor="ctr" anchorCtr="0">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dirty="0">
                <a:ln>
                  <a:noFill/>
                </a:ln>
                <a:solidFill>
                  <a:srgbClr val="6F8456"/>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5BF8D5B1-5FC9-4DF5-9422-67FACCC14DDB}"/>
                </a:ext>
              </a:extLst>
            </p:cNvPr>
            <p:cNvSpPr txBox="1"/>
            <p:nvPr/>
          </p:nvSpPr>
          <p:spPr>
            <a:xfrm>
              <a:off x="2506704" y="1463067"/>
              <a:ext cx="5817751" cy="1018959"/>
            </a:xfrm>
            <a:prstGeom prst="rect">
              <a:avLst/>
            </a:prstGeom>
            <a:noFill/>
          </p:spPr>
          <p:txBody>
            <a:bodyPr wrap="square" t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3200" b="1" dirty="0">
                  <a:solidFill>
                    <a:srgbClr val="FFFFFF"/>
                  </a:solidFill>
                  <a:latin typeface="Calibri"/>
                </a:rPr>
                <a:t>envisions a world where people’s health decisions are rooted in science</a:t>
              </a:r>
              <a:endParaRPr kumimoji="0" lang="en-US" sz="3200" b="1" i="0" u="none" strike="noStrike" kern="1200" cap="none" spc="0" normalizeH="0" baseline="0" noProof="0" dirty="0">
                <a:ln>
                  <a:noFill/>
                </a:ln>
                <a:solidFill>
                  <a:srgbClr val="6F8456"/>
                </a:solidFill>
                <a:effectLst/>
                <a:uLnTx/>
                <a:uFillTx/>
                <a:latin typeface="Calibri"/>
                <a:ea typeface="+mn-ea"/>
                <a:cs typeface="+mn-cs"/>
              </a:endParaRPr>
            </a:p>
          </p:txBody>
        </p:sp>
      </p:grpSp>
      <p:graphicFrame>
        <p:nvGraphicFramePr>
          <p:cNvPr id="41" name="Diagram 40">
            <a:extLst>
              <a:ext uri="{FF2B5EF4-FFF2-40B4-BE49-F238E27FC236}">
                <a16:creationId xmlns:a16="http://schemas.microsoft.com/office/drawing/2014/main" id="{53121D13-9247-4812-A104-FACDBAF2E34F}"/>
              </a:ext>
            </a:extLst>
          </p:cNvPr>
          <p:cNvGraphicFramePr/>
          <p:nvPr/>
        </p:nvGraphicFramePr>
        <p:xfrm>
          <a:off x="2233619" y="3531880"/>
          <a:ext cx="1465104" cy="1447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2" name="Group 41">
            <a:extLst>
              <a:ext uri="{FF2B5EF4-FFF2-40B4-BE49-F238E27FC236}">
                <a16:creationId xmlns:a16="http://schemas.microsoft.com/office/drawing/2014/main" id="{3D23D890-F653-4F39-AFDA-21102DB5EC0B}"/>
              </a:ext>
            </a:extLst>
          </p:cNvPr>
          <p:cNvGrpSpPr/>
          <p:nvPr/>
        </p:nvGrpSpPr>
        <p:grpSpPr>
          <a:xfrm>
            <a:off x="3698723" y="3503913"/>
            <a:ext cx="8426676" cy="1523494"/>
            <a:chOff x="2506703" y="1463067"/>
            <a:chExt cx="6284143" cy="1590776"/>
          </a:xfrm>
        </p:grpSpPr>
        <p:sp>
          <p:nvSpPr>
            <p:cNvPr id="43" name="TextBox 42">
              <a:extLst>
                <a:ext uri="{FF2B5EF4-FFF2-40B4-BE49-F238E27FC236}">
                  <a16:creationId xmlns:a16="http://schemas.microsoft.com/office/drawing/2014/main" id="{AE750A30-B110-42EC-8349-B24E52471580}"/>
                </a:ext>
              </a:extLst>
            </p:cNvPr>
            <p:cNvSpPr txBox="1"/>
            <p:nvPr/>
          </p:nvSpPr>
          <p:spPr>
            <a:xfrm>
              <a:off x="2506705" y="1793574"/>
              <a:ext cx="4985148" cy="752884"/>
            </a:xfrm>
            <a:prstGeom prst="rect">
              <a:avLst/>
            </a:prstGeom>
            <a:noFill/>
          </p:spPr>
          <p:txBody>
            <a:bodyPr wrap="square" tIns="0" bIns="121920" rtlCol="0" anchor="ctr" anchorCtr="0">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dirty="0">
                <a:ln>
                  <a:noFill/>
                </a:ln>
                <a:solidFill>
                  <a:srgbClr val="6F8456"/>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06C6A732-3AE9-4222-9B18-3029BC818FEF}"/>
                </a:ext>
              </a:extLst>
            </p:cNvPr>
            <p:cNvSpPr txBox="1"/>
            <p:nvPr/>
          </p:nvSpPr>
          <p:spPr>
            <a:xfrm>
              <a:off x="2506703" y="1463067"/>
              <a:ext cx="6284143" cy="1590776"/>
            </a:xfrm>
            <a:prstGeom prst="rect">
              <a:avLst/>
            </a:prstGeom>
            <a:noFill/>
          </p:spPr>
          <p:txBody>
            <a:bodyPr wrap="square" t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Calibri"/>
                  <a:ea typeface="+mn-ea"/>
                  <a:cs typeface="+mn-cs"/>
                </a:rPr>
                <a:t>empowers people to make science-based vaccine decisions </a:t>
              </a:r>
              <a:r>
                <a:rPr lang="en-GB" sz="3200" b="1" dirty="0">
                  <a:solidFill>
                    <a:srgbClr val="FFFFFF"/>
                  </a:solidFill>
                  <a:latin typeface="Calibri"/>
                </a:rPr>
                <a:t>for themselves, their families, and the community</a:t>
              </a:r>
              <a:endParaRPr kumimoji="0" lang="en-US" sz="3200" b="1" i="0" u="none" strike="noStrike" kern="1200" cap="none" spc="0" normalizeH="0" baseline="0" noProof="0" dirty="0">
                <a:ln>
                  <a:noFill/>
                </a:ln>
                <a:solidFill>
                  <a:srgbClr val="6F8456"/>
                </a:solidFill>
                <a:effectLst/>
                <a:uLnTx/>
                <a:uFillTx/>
                <a:latin typeface="Calibri"/>
                <a:ea typeface="+mn-ea"/>
                <a:cs typeface="+mn-cs"/>
              </a:endParaRPr>
            </a:p>
          </p:txBody>
        </p:sp>
      </p:grpSp>
      <p:graphicFrame>
        <p:nvGraphicFramePr>
          <p:cNvPr id="45" name="Diagram 44">
            <a:extLst>
              <a:ext uri="{FF2B5EF4-FFF2-40B4-BE49-F238E27FC236}">
                <a16:creationId xmlns:a16="http://schemas.microsoft.com/office/drawing/2014/main" id="{6119DDDA-1B6F-4C10-9E48-E095A8801819}"/>
              </a:ext>
            </a:extLst>
          </p:cNvPr>
          <p:cNvGraphicFramePr/>
          <p:nvPr>
            <p:extLst>
              <p:ext uri="{D42A27DB-BD31-4B8C-83A1-F6EECF244321}">
                <p14:modId xmlns:p14="http://schemas.microsoft.com/office/powerpoint/2010/main" val="1879347779"/>
              </p:ext>
            </p:extLst>
          </p:nvPr>
        </p:nvGraphicFramePr>
        <p:xfrm>
          <a:off x="1671160" y="1779200"/>
          <a:ext cx="1465104" cy="14479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46" name="Group 45">
            <a:extLst>
              <a:ext uri="{FF2B5EF4-FFF2-40B4-BE49-F238E27FC236}">
                <a16:creationId xmlns:a16="http://schemas.microsoft.com/office/drawing/2014/main" id="{750B4366-5F80-434D-9C73-AA8155EEBA8A}"/>
              </a:ext>
            </a:extLst>
          </p:cNvPr>
          <p:cNvGrpSpPr/>
          <p:nvPr/>
        </p:nvGrpSpPr>
        <p:grpSpPr>
          <a:xfrm>
            <a:off x="3184756" y="2082069"/>
            <a:ext cx="8966332" cy="1145049"/>
            <a:chOff x="2513555" y="1262934"/>
            <a:chExt cx="6672932" cy="1308816"/>
          </a:xfrm>
        </p:grpSpPr>
        <p:sp>
          <p:nvSpPr>
            <p:cNvPr id="47" name="TextBox 46">
              <a:extLst>
                <a:ext uri="{FF2B5EF4-FFF2-40B4-BE49-F238E27FC236}">
                  <a16:creationId xmlns:a16="http://schemas.microsoft.com/office/drawing/2014/main" id="{7BBDBAFC-BF5D-4954-9A06-77ED197BCDA6}"/>
                </a:ext>
              </a:extLst>
            </p:cNvPr>
            <p:cNvSpPr txBox="1"/>
            <p:nvPr/>
          </p:nvSpPr>
          <p:spPr>
            <a:xfrm>
              <a:off x="2516907" y="1796122"/>
              <a:ext cx="4985148" cy="775628"/>
            </a:xfrm>
            <a:prstGeom prst="rect">
              <a:avLst/>
            </a:prstGeom>
            <a:noFill/>
          </p:spPr>
          <p:txBody>
            <a:bodyPr wrap="square" tIns="0" bIns="121920" rtlCol="0" anchor="ctr" anchorCtr="0">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dirty="0">
                <a:ln>
                  <a:noFill/>
                </a:ln>
                <a:solidFill>
                  <a:srgbClr val="6F8456"/>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46F3BEF5-B77C-477D-BE28-B519B10D503C}"/>
                </a:ext>
              </a:extLst>
            </p:cNvPr>
            <p:cNvSpPr txBox="1"/>
            <p:nvPr/>
          </p:nvSpPr>
          <p:spPr>
            <a:xfrm>
              <a:off x="2513555" y="1262934"/>
              <a:ext cx="6672932" cy="615642"/>
            </a:xfrm>
            <a:prstGeom prst="rect">
              <a:avLst/>
            </a:prstGeom>
            <a:noFill/>
          </p:spPr>
          <p:txBody>
            <a:bodyPr wrap="square" t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3200" b="1" dirty="0">
                  <a:solidFill>
                    <a:srgbClr val="FFFFFF"/>
                  </a:solidFill>
                  <a:latin typeface="Calibri"/>
                </a:rPr>
                <a:t>i</a:t>
              </a:r>
              <a:r>
                <a:rPr kumimoji="0" lang="en-GB" sz="3200" b="1" i="0" u="none" strike="noStrike" kern="1200" cap="none" spc="0" normalizeH="0" baseline="0" noProof="0" dirty="0">
                  <a:ln>
                    <a:noFill/>
                  </a:ln>
                  <a:solidFill>
                    <a:srgbClr val="FFFFFF"/>
                  </a:solidFill>
                  <a:effectLst/>
                  <a:uLnTx/>
                  <a:uFillTx/>
                  <a:latin typeface="Calibri"/>
                  <a:ea typeface="+mn-ea"/>
                  <a:cs typeface="+mn-cs"/>
                </a:rPr>
                <a:t>s a parent-led, independent nonprofit organization</a:t>
              </a:r>
              <a:endParaRPr kumimoji="0" lang="en-US" sz="3200" b="1" i="0" u="none" strike="noStrike" kern="1200" cap="none" spc="0" normalizeH="0" baseline="0" noProof="0" dirty="0">
                <a:ln>
                  <a:noFill/>
                </a:ln>
                <a:solidFill>
                  <a:srgbClr val="6F8456"/>
                </a:solidFill>
                <a:effectLst/>
                <a:uLnTx/>
                <a:uFillTx/>
                <a:latin typeface="Calibri"/>
                <a:ea typeface="+mn-ea"/>
                <a:cs typeface="+mn-cs"/>
              </a:endParaRPr>
            </a:p>
          </p:txBody>
        </p:sp>
      </p:grpSp>
      <p:sp>
        <p:nvSpPr>
          <p:cNvPr id="28" name="Right Triangle 27"/>
          <p:cNvSpPr/>
          <p:nvPr/>
        </p:nvSpPr>
        <p:spPr>
          <a:xfrm flipH="1" flipV="1">
            <a:off x="2255572" y="3074"/>
            <a:ext cx="9985355" cy="225454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Arrow: Pentagon 13"/>
          <p:cNvSpPr/>
          <p:nvPr/>
        </p:nvSpPr>
        <p:spPr>
          <a:xfrm>
            <a:off x="0" y="125520"/>
            <a:ext cx="12233152" cy="127523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5360" rtlCol="0" anchor="t" anchorCtr="0">
            <a:noAutofit/>
          </a:bodyPr>
          <a:lstStyle/>
          <a:p>
            <a:pPr lvl="0"/>
            <a:r>
              <a:rPr kumimoji="0" lang="en-US" sz="5400" b="1" i="0" u="none" strike="noStrike" kern="1200" cap="none" spc="0" normalizeH="0" baseline="0" noProof="0" dirty="0">
                <a:ln w="0"/>
                <a:solidFill>
                  <a:schemeClr val="bg1"/>
                </a:solidFill>
                <a:effectLst/>
                <a:uLnTx/>
                <a:uFillTx/>
                <a:ea typeface="Calibri Light" panose="020F0302020204030204" pitchFamily="34" charset="0"/>
                <a:cs typeface="Calibri Light" panose="020F0302020204030204" pitchFamily="34" charset="0"/>
              </a:rPr>
              <a:t>Boost Oregon . . . </a:t>
            </a:r>
          </a:p>
        </p:txBody>
      </p:sp>
    </p:spTree>
    <p:extLst>
      <p:ext uri="{BB962C8B-B14F-4D97-AF65-F5344CB8AC3E}">
        <p14:creationId xmlns:p14="http://schemas.microsoft.com/office/powerpoint/2010/main" val="233600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60" y="709477"/>
            <a:ext cx="12240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grpSp>
        <p:nvGrpSpPr>
          <p:cNvPr id="33" name="Group 32">
            <a:extLst>
              <a:ext uri="{FF2B5EF4-FFF2-40B4-BE49-F238E27FC236}">
                <a16:creationId xmlns:a16="http://schemas.microsoft.com/office/drawing/2014/main" id="{CD613C1C-2646-4C45-B7AC-11C3F0C0B6D8}"/>
              </a:ext>
            </a:extLst>
          </p:cNvPr>
          <p:cNvGrpSpPr/>
          <p:nvPr/>
        </p:nvGrpSpPr>
        <p:grpSpPr>
          <a:xfrm>
            <a:off x="-48926" y="4773150"/>
            <a:ext cx="12266257" cy="2084849"/>
            <a:chOff x="-36696" y="2571751"/>
            <a:chExt cx="9199693" cy="2571748"/>
          </a:xfrm>
          <a:solidFill>
            <a:schemeClr val="accent1">
              <a:lumMod val="60000"/>
              <a:lumOff val="40000"/>
            </a:schemeClr>
          </a:solidFill>
        </p:grpSpPr>
        <p:sp>
          <p:nvSpPr>
            <p:cNvPr id="18" name="Right Triangle 17"/>
            <p:cNvSpPr/>
            <p:nvPr/>
          </p:nvSpPr>
          <p:spPr>
            <a:xfrm>
              <a:off x="-36512"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5" name="Right Triangle 14"/>
            <p:cNvSpPr/>
            <p:nvPr/>
          </p:nvSpPr>
          <p:spPr>
            <a:xfrm>
              <a:off x="-36696" y="3028570"/>
              <a:ext cx="4593356" cy="211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9" name="Right Triangle 18"/>
            <p:cNvSpPr/>
            <p:nvPr/>
          </p:nvSpPr>
          <p:spPr>
            <a:xfrm flipH="1">
              <a:off x="4569641"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6" name="Right Triangle 15"/>
            <p:cNvSpPr/>
            <p:nvPr/>
          </p:nvSpPr>
          <p:spPr>
            <a:xfrm flipH="1">
              <a:off x="4553652" y="3016220"/>
              <a:ext cx="4602864" cy="212727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grpSp>
      <p:sp>
        <p:nvSpPr>
          <p:cNvPr id="60" name="Freeform: Shape 59">
            <a:extLst>
              <a:ext uri="{FF2B5EF4-FFF2-40B4-BE49-F238E27FC236}">
                <a16:creationId xmlns:a16="http://schemas.microsoft.com/office/drawing/2014/main" id="{F63AD315-F169-4D8C-AC20-07DFD26B3409}"/>
              </a:ext>
            </a:extLst>
          </p:cNvPr>
          <p:cNvSpPr/>
          <p:nvPr/>
        </p:nvSpPr>
        <p:spPr>
          <a:xfrm>
            <a:off x="652526" y="4602526"/>
            <a:ext cx="10927364" cy="1855853"/>
          </a:xfrm>
          <a:custGeom>
            <a:avLst/>
            <a:gdLst>
              <a:gd name="connsiteX0" fmla="*/ 240288 w 2940825"/>
              <a:gd name="connsiteY0" fmla="*/ 0 h 480577"/>
              <a:gd name="connsiteX1" fmla="*/ 1432862 w 2940825"/>
              <a:gd name="connsiteY1" fmla="*/ 0 h 480577"/>
              <a:gd name="connsiteX2" fmla="*/ 1508760 w 2940825"/>
              <a:gd name="connsiteY2" fmla="*/ 0 h 480577"/>
              <a:gd name="connsiteX3" fmla="*/ 2700537 w 2940825"/>
              <a:gd name="connsiteY3" fmla="*/ 0 h 480577"/>
              <a:gd name="connsiteX4" fmla="*/ 2940825 w 2940825"/>
              <a:gd name="connsiteY4" fmla="*/ 240289 h 480577"/>
              <a:gd name="connsiteX5" fmla="*/ 2700537 w 2940825"/>
              <a:gd name="connsiteY5" fmla="*/ 480577 h 480577"/>
              <a:gd name="connsiteX6" fmla="*/ 1508760 w 2940825"/>
              <a:gd name="connsiteY6" fmla="*/ 480577 h 480577"/>
              <a:gd name="connsiteX7" fmla="*/ 1432862 w 2940825"/>
              <a:gd name="connsiteY7" fmla="*/ 480577 h 480577"/>
              <a:gd name="connsiteX8" fmla="*/ 240288 w 2940825"/>
              <a:gd name="connsiteY8" fmla="*/ 480577 h 480577"/>
              <a:gd name="connsiteX9" fmla="*/ 0 w 2940825"/>
              <a:gd name="connsiteY9" fmla="*/ 240289 h 4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825" h="480577">
                <a:moveTo>
                  <a:pt x="240288" y="0"/>
                </a:moveTo>
                <a:lnTo>
                  <a:pt x="1432862" y="0"/>
                </a:lnTo>
                <a:lnTo>
                  <a:pt x="1508760" y="0"/>
                </a:lnTo>
                <a:lnTo>
                  <a:pt x="2700537" y="0"/>
                </a:lnTo>
                <a:lnTo>
                  <a:pt x="2940825" y="240289"/>
                </a:lnTo>
                <a:lnTo>
                  <a:pt x="2700537" y="480577"/>
                </a:lnTo>
                <a:lnTo>
                  <a:pt x="1508760" y="480577"/>
                </a:lnTo>
                <a:lnTo>
                  <a:pt x="1432862" y="480577"/>
                </a:lnTo>
                <a:lnTo>
                  <a:pt x="240288" y="480577"/>
                </a:lnTo>
                <a:lnTo>
                  <a:pt x="0" y="240289"/>
                </a:lnTo>
                <a:close/>
              </a:path>
            </a:pathLst>
          </a:custGeom>
          <a:solidFill>
            <a:srgbClr val="6F83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40"/>
            <a:r>
              <a:rPr lang="en-GB" sz="2400" b="1" dirty="0">
                <a:solidFill>
                  <a:srgbClr val="FFFFFF"/>
                </a:solidFill>
                <a:latin typeface="Arial" panose="020B0604020202020204" pitchFamily="34" charset="0"/>
                <a:cs typeface="Arial" panose="020B0604020202020204" pitchFamily="34" charset="0"/>
              </a:rPr>
              <a:t>Show Understanding</a:t>
            </a:r>
          </a:p>
          <a:p>
            <a:pPr algn="ctr" defTabSz="1219140"/>
            <a:r>
              <a:rPr lang="en-GB" sz="2400" b="1" dirty="0">
                <a:solidFill>
                  <a:srgbClr val="FFFFFF"/>
                </a:solidFill>
                <a:latin typeface="Arial" panose="020B0604020202020204" pitchFamily="34" charset="0"/>
                <a:cs typeface="Arial" panose="020B0604020202020204" pitchFamily="34" charset="0"/>
              </a:rPr>
              <a:t>Provide Guidance</a:t>
            </a:r>
          </a:p>
          <a:p>
            <a:pPr algn="ctr" defTabSz="1219140"/>
            <a:r>
              <a:rPr lang="en-GB" sz="2400" b="1" dirty="0">
                <a:solidFill>
                  <a:srgbClr val="FFFFFF"/>
                </a:solidFill>
                <a:latin typeface="Arial" panose="020B0604020202020204" pitchFamily="34" charset="0"/>
                <a:cs typeface="Arial" panose="020B0604020202020204" pitchFamily="34" charset="0"/>
              </a:rPr>
              <a:t>Respect Autonomy</a:t>
            </a:r>
          </a:p>
        </p:txBody>
      </p:sp>
      <p:sp>
        <p:nvSpPr>
          <p:cNvPr id="9" name="Arrow: Pentagon 7">
            <a:extLst>
              <a:ext uri="{FF2B5EF4-FFF2-40B4-BE49-F238E27FC236}">
                <a16:creationId xmlns:a16="http://schemas.microsoft.com/office/drawing/2014/main" id="{E29AD363-E041-42ED-A5DB-AC7AD9255ED4}"/>
              </a:ext>
            </a:extLst>
          </p:cNvPr>
          <p:cNvSpPr/>
          <p:nvPr/>
        </p:nvSpPr>
        <p:spPr>
          <a:xfrm rot="5400000">
            <a:off x="4636529" y="1496324"/>
            <a:ext cx="3050199" cy="3503453"/>
          </a:xfrm>
          <a:prstGeom prst="homePlate">
            <a:avLst/>
          </a:prstGeom>
          <a:gradFill flip="none" rotWithShape="1">
            <a:gsLst>
              <a:gs pos="0">
                <a:schemeClr val="accent4">
                  <a:lumMod val="75000"/>
                </a:schemeClr>
              </a:gs>
              <a:gs pos="83000">
                <a:schemeClr val="accent4"/>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r>
              <a:rPr lang="en-US" sz="2800" b="1" dirty="0">
                <a:solidFill>
                  <a:srgbClr val="FFFFFF"/>
                </a:solidFill>
                <a:latin typeface="Libre Franklin"/>
                <a:ea typeface="Libre Franklin"/>
                <a:cs typeface="Libre Franklin"/>
                <a:sym typeface="Libre Franklin"/>
              </a:rPr>
              <a:t>“She’s due for the flu shot today. Do you have any questions?”</a:t>
            </a:r>
          </a:p>
        </p:txBody>
      </p:sp>
      <p:sp>
        <p:nvSpPr>
          <p:cNvPr id="25" name="TextBox 24">
            <a:extLst>
              <a:ext uri="{FF2B5EF4-FFF2-40B4-BE49-F238E27FC236}">
                <a16:creationId xmlns:a16="http://schemas.microsoft.com/office/drawing/2014/main" id="{89EDB0CB-69C6-42D4-AA5F-A1FC7014A0B0}"/>
              </a:ext>
            </a:extLst>
          </p:cNvPr>
          <p:cNvSpPr txBox="1"/>
          <p:nvPr/>
        </p:nvSpPr>
        <p:spPr>
          <a:xfrm>
            <a:off x="4193866" y="252993"/>
            <a:ext cx="3830420" cy="2390334"/>
          </a:xfrm>
          <a:prstGeom prst="rect">
            <a:avLst/>
          </a:prstGeom>
          <a:noFill/>
        </p:spPr>
        <p:txBody>
          <a:bodyPr wrap="square" rtlCol="0">
            <a:spAutoFit/>
          </a:bodyPr>
          <a:lstStyle/>
          <a:p>
            <a:pPr algn="ctr" defTabSz="1219140"/>
            <a:r>
              <a:rPr lang="en-GB" sz="3600" b="1" dirty="0">
                <a:latin typeface="Arial" panose="020B0604020202020204" pitchFamily="34" charset="0"/>
                <a:cs typeface="Arial" panose="020B0604020202020204" pitchFamily="34" charset="0"/>
              </a:rPr>
              <a:t>GUIDING</a:t>
            </a:r>
          </a:p>
          <a:p>
            <a:pPr algn="ctr" defTabSz="1219140"/>
            <a:r>
              <a:rPr lang="en-GB" sz="2800" b="1" dirty="0">
                <a:latin typeface="Calibri" panose="020F0502020204030204" pitchFamily="34" charset="0"/>
                <a:ea typeface="Calibri" panose="020F0502020204030204" pitchFamily="34" charset="0"/>
                <a:cs typeface="Calibri" panose="020F0502020204030204" pitchFamily="34" charset="0"/>
              </a:rPr>
              <a:t>Motivational interviewing</a:t>
            </a:r>
          </a:p>
          <a:p>
            <a:pPr algn="ctr" defTabSz="1219140"/>
            <a:r>
              <a:rPr lang="en-GB" sz="3600" b="1" dirty="0">
                <a:solidFill>
                  <a:srgbClr val="FFFFFF"/>
                </a:solidFill>
                <a:latin typeface="Arial" panose="020B0604020202020204" pitchFamily="34" charset="0"/>
                <a:cs typeface="Arial" panose="020B0604020202020204" pitchFamily="34" charset="0"/>
              </a:rPr>
              <a:t> </a:t>
            </a:r>
          </a:p>
          <a:p>
            <a:pPr algn="ctr" defTabSz="1219140"/>
            <a:endParaRPr lang="en-GB" sz="2133" dirty="0">
              <a:solidFill>
                <a:srgbClr val="FFFFFF"/>
              </a:solidFill>
              <a:latin typeface="Calibri"/>
            </a:endParaRPr>
          </a:p>
        </p:txBody>
      </p:sp>
    </p:spTree>
    <p:extLst>
      <p:ext uri="{BB962C8B-B14F-4D97-AF65-F5344CB8AC3E}">
        <p14:creationId xmlns:p14="http://schemas.microsoft.com/office/powerpoint/2010/main" val="412176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p:nvPr/>
        </p:nvSpPr>
        <p:spPr>
          <a:xfrm>
            <a:off x="0" y="0"/>
            <a:ext cx="5127200" cy="2482000"/>
          </a:xfrm>
          <a:prstGeom prst="rect">
            <a:avLst/>
          </a:prstGeom>
          <a:solidFill>
            <a:srgbClr val="38761D"/>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sp>
        <p:nvSpPr>
          <p:cNvPr id="196" name="Google Shape;196;p29"/>
          <p:cNvSpPr txBox="1">
            <a:spLocks noGrp="1"/>
          </p:cNvSpPr>
          <p:nvPr>
            <p:ph type="title"/>
          </p:nvPr>
        </p:nvSpPr>
        <p:spPr>
          <a:xfrm>
            <a:off x="995118" y="620287"/>
            <a:ext cx="4132082" cy="1665600"/>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chemeClr val="lt1"/>
              </a:buClr>
              <a:buSzPts val="4500"/>
            </a:pPr>
            <a:r>
              <a:rPr lang="en" sz="6000" dirty="0">
                <a:solidFill>
                  <a:schemeClr val="lt1"/>
                </a:solidFill>
              </a:rPr>
              <a:t>Accepting</a:t>
            </a:r>
            <a:endParaRPr sz="6000" dirty="0">
              <a:solidFill>
                <a:schemeClr val="lt1"/>
              </a:solidFill>
            </a:endParaRPr>
          </a:p>
        </p:txBody>
      </p:sp>
      <p:sp>
        <p:nvSpPr>
          <p:cNvPr id="209" name="Google Shape;209;p29"/>
          <p:cNvSpPr txBox="1">
            <a:spLocks noGrp="1"/>
          </p:cNvSpPr>
          <p:nvPr>
            <p:ph type="title" idx="4294967295"/>
          </p:nvPr>
        </p:nvSpPr>
        <p:spPr>
          <a:xfrm>
            <a:off x="0" y="2595563"/>
            <a:ext cx="4287838" cy="1666875"/>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chemeClr val="lt1"/>
              </a:buClr>
              <a:buSzPts val="4500"/>
            </a:pPr>
            <a:r>
              <a:rPr lang="en" sz="6000">
                <a:solidFill>
                  <a:schemeClr val="lt1"/>
                </a:solidFill>
              </a:rPr>
              <a:t>Hesitating</a:t>
            </a:r>
            <a:endParaRPr sz="6000" dirty="0">
              <a:solidFill>
                <a:schemeClr val="lt1"/>
              </a:solidFill>
            </a:endParaRPr>
          </a:p>
        </p:txBody>
      </p:sp>
      <p:sp>
        <p:nvSpPr>
          <p:cNvPr id="210" name="Google Shape;210;p29"/>
          <p:cNvSpPr txBox="1">
            <a:spLocks noGrp="1"/>
          </p:cNvSpPr>
          <p:nvPr>
            <p:ph type="title" idx="4294967295"/>
          </p:nvPr>
        </p:nvSpPr>
        <p:spPr>
          <a:xfrm>
            <a:off x="0" y="4506913"/>
            <a:ext cx="4287838" cy="1665287"/>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chemeClr val="lt1"/>
              </a:buClr>
              <a:buSzPts val="4500"/>
            </a:pPr>
            <a:r>
              <a:rPr lang="en" sz="6000">
                <a:solidFill>
                  <a:schemeClr val="lt1"/>
                </a:solidFill>
              </a:rPr>
              <a:t>Declining</a:t>
            </a:r>
            <a:endParaRPr sz="6000" dirty="0">
              <a:solidFill>
                <a:schemeClr val="lt1"/>
              </a:solidFill>
            </a:endParaRPr>
          </a:p>
        </p:txBody>
      </p:sp>
      <p:grpSp>
        <p:nvGrpSpPr>
          <p:cNvPr id="197" name="Google Shape;197;p29"/>
          <p:cNvGrpSpPr/>
          <p:nvPr/>
        </p:nvGrpSpPr>
        <p:grpSpPr>
          <a:xfrm>
            <a:off x="5468390" y="635780"/>
            <a:ext cx="6263700" cy="5499209"/>
            <a:chOff x="0" y="2687"/>
            <a:chExt cx="6263700" cy="5499209"/>
          </a:xfrm>
        </p:grpSpPr>
        <p:cxnSp>
          <p:nvCxnSpPr>
            <p:cNvPr id="198" name="Google Shape;198;p29"/>
            <p:cNvCxnSpPr/>
            <p:nvPr/>
          </p:nvCxnSpPr>
          <p:spPr>
            <a:xfrm>
              <a:off x="0" y="2687"/>
              <a:ext cx="62637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cxnSp>
          <p:nvCxnSpPr>
            <p:cNvPr id="199" name="Google Shape;199;p29"/>
            <p:cNvCxnSpPr/>
            <p:nvPr/>
          </p:nvCxnSpPr>
          <p:spPr>
            <a:xfrm>
              <a:off x="0" y="1835791"/>
              <a:ext cx="6263700"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200" name="Google Shape;200;p29"/>
            <p:cNvSpPr/>
            <p:nvPr/>
          </p:nvSpPr>
          <p:spPr>
            <a:xfrm>
              <a:off x="0" y="1835791"/>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01" name="Google Shape;201;p29"/>
            <p:cNvSpPr txBox="1"/>
            <p:nvPr/>
          </p:nvSpPr>
          <p:spPr>
            <a:xfrm>
              <a:off x="0" y="1835791"/>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200" b="1" dirty="0">
                  <a:latin typeface="Calibri"/>
                  <a:ea typeface="Calibri"/>
                  <a:cs typeface="Calibri"/>
                  <a:sym typeface="Calibri"/>
                </a:rPr>
                <a:t>Soften approach. </a:t>
              </a:r>
              <a:endParaRPr sz="3200" b="1" dirty="0">
                <a:latin typeface="Calibri"/>
                <a:ea typeface="Calibri"/>
                <a:cs typeface="Calibri"/>
                <a:sym typeface="Calibri"/>
              </a:endParaRPr>
            </a:p>
            <a:p>
              <a:pPr>
                <a:lnSpc>
                  <a:spcPct val="90000"/>
                </a:lnSpc>
                <a:buClr>
                  <a:schemeClr val="dk1"/>
                </a:buClr>
                <a:buSzPts val="2800"/>
              </a:pPr>
              <a:r>
                <a:rPr lang="en" sz="3200" dirty="0">
                  <a:latin typeface="Calibri"/>
                  <a:ea typeface="Calibri"/>
                  <a:cs typeface="Calibri"/>
                  <a:sym typeface="Calibri"/>
                </a:rPr>
                <a:t>Give information + ask question</a:t>
              </a:r>
              <a:endParaRPr sz="3200" dirty="0"/>
            </a:p>
          </p:txBody>
        </p:sp>
        <p:cxnSp>
          <p:nvCxnSpPr>
            <p:cNvPr id="202" name="Google Shape;202;p29"/>
            <p:cNvCxnSpPr/>
            <p:nvPr/>
          </p:nvCxnSpPr>
          <p:spPr>
            <a:xfrm>
              <a:off x="0" y="3668896"/>
              <a:ext cx="626370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203" name="Google Shape;203;p29"/>
            <p:cNvSpPr/>
            <p:nvPr/>
          </p:nvSpPr>
          <p:spPr>
            <a:xfrm>
              <a:off x="0" y="3668896"/>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04" name="Google Shape;204;p29"/>
            <p:cNvSpPr txBox="1"/>
            <p:nvPr/>
          </p:nvSpPr>
          <p:spPr>
            <a:xfrm>
              <a:off x="0" y="3668896"/>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200" b="1" dirty="0">
                  <a:latin typeface="Calibri"/>
                  <a:ea typeface="Calibri"/>
                  <a:cs typeface="Calibri"/>
                  <a:sym typeface="Calibri"/>
                </a:rPr>
                <a:t>Tread carefully. Invite dialogue.</a:t>
              </a:r>
              <a:endParaRPr sz="3200" b="1" dirty="0">
                <a:latin typeface="Calibri"/>
                <a:ea typeface="Calibri"/>
                <a:cs typeface="Calibri"/>
                <a:sym typeface="Calibri"/>
              </a:endParaRPr>
            </a:p>
            <a:p>
              <a:pPr>
                <a:lnSpc>
                  <a:spcPct val="90000"/>
                </a:lnSpc>
                <a:buClr>
                  <a:schemeClr val="dk1"/>
                </a:buClr>
                <a:buSzPts val="2800"/>
              </a:pPr>
              <a:r>
                <a:rPr lang="en" sz="3200" dirty="0">
                  <a:latin typeface="Calibri"/>
                  <a:ea typeface="Calibri"/>
                  <a:cs typeface="Calibri"/>
                  <a:sym typeface="Calibri"/>
                </a:rPr>
                <a:t>Emphasize autonomy, ask permission</a:t>
              </a:r>
              <a:endParaRPr sz="3200" dirty="0"/>
            </a:p>
          </p:txBody>
        </p:sp>
        <p:sp>
          <p:nvSpPr>
            <p:cNvPr id="205" name="Google Shape;205;p29"/>
            <p:cNvSpPr/>
            <p:nvPr/>
          </p:nvSpPr>
          <p:spPr>
            <a:xfrm>
              <a:off x="0" y="2687"/>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06" name="Google Shape;206;p29"/>
            <p:cNvSpPr txBox="1"/>
            <p:nvPr/>
          </p:nvSpPr>
          <p:spPr>
            <a:xfrm>
              <a:off x="0" y="2687"/>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200" b="1" dirty="0">
                  <a:latin typeface="Calibri"/>
                  <a:ea typeface="Calibri"/>
                  <a:cs typeface="Calibri"/>
                  <a:sym typeface="Calibri"/>
                </a:rPr>
                <a:t>Start here if you’re unsure of their stance.</a:t>
              </a:r>
              <a:endParaRPr sz="3200" b="1" dirty="0">
                <a:latin typeface="Calibri"/>
                <a:ea typeface="Calibri"/>
                <a:cs typeface="Calibri"/>
                <a:sym typeface="Calibri"/>
              </a:endParaRPr>
            </a:p>
            <a:p>
              <a:pPr>
                <a:lnSpc>
                  <a:spcPct val="90000"/>
                </a:lnSpc>
                <a:buClr>
                  <a:schemeClr val="dk1"/>
                </a:buClr>
                <a:buSzPts val="2800"/>
              </a:pPr>
              <a:r>
                <a:rPr lang="en" sz="3200" dirty="0">
                  <a:latin typeface="Calibri"/>
                  <a:ea typeface="Calibri"/>
                  <a:cs typeface="Calibri"/>
                  <a:sym typeface="Calibri"/>
                </a:rPr>
                <a:t>Give information + ask question</a:t>
              </a:r>
              <a:endParaRPr sz="3200" dirty="0"/>
            </a:p>
          </p:txBody>
        </p:sp>
      </p:grpSp>
      <p:sp>
        <p:nvSpPr>
          <p:cNvPr id="207" name="Google Shape;207;p29"/>
          <p:cNvSpPr/>
          <p:nvPr/>
        </p:nvSpPr>
        <p:spPr>
          <a:xfrm>
            <a:off x="0" y="2482000"/>
            <a:ext cx="5127200" cy="1828800"/>
          </a:xfrm>
          <a:prstGeom prst="rect">
            <a:avLst/>
          </a:prstGeom>
          <a:solidFill>
            <a:srgbClr val="E69138"/>
          </a:solidFill>
          <a:ln>
            <a:noFill/>
          </a:ln>
        </p:spPr>
        <p:txBody>
          <a:bodyPr spcFirstLastPara="1" wrap="square" lIns="91433" tIns="45700" rIns="91433" bIns="45700" anchor="ctr" anchorCtr="0">
            <a:noAutofit/>
          </a:bodyPr>
          <a:lstStyle/>
          <a:p>
            <a:pPr algn="ctr"/>
            <a:r>
              <a:rPr lang="en-US" sz="6000" dirty="0">
                <a:solidFill>
                  <a:schemeClr val="lt1"/>
                </a:solidFill>
                <a:latin typeface="Calibri"/>
                <a:ea typeface="Calibri"/>
                <a:cs typeface="Calibri"/>
                <a:sym typeface="Calibri"/>
              </a:rPr>
              <a:t>Hesitating</a:t>
            </a:r>
            <a:endParaRPr sz="6000" dirty="0">
              <a:solidFill>
                <a:schemeClr val="lt1"/>
              </a:solidFill>
              <a:latin typeface="Calibri"/>
              <a:ea typeface="Calibri"/>
              <a:cs typeface="Calibri"/>
              <a:sym typeface="Calibri"/>
            </a:endParaRPr>
          </a:p>
        </p:txBody>
      </p:sp>
      <p:sp>
        <p:nvSpPr>
          <p:cNvPr id="208" name="Google Shape;208;p29"/>
          <p:cNvSpPr/>
          <p:nvPr/>
        </p:nvSpPr>
        <p:spPr>
          <a:xfrm>
            <a:off x="0" y="4310800"/>
            <a:ext cx="5127200" cy="2547200"/>
          </a:xfrm>
          <a:prstGeom prst="rect">
            <a:avLst/>
          </a:prstGeom>
          <a:solidFill>
            <a:srgbClr val="CC0000"/>
          </a:solidFill>
          <a:ln>
            <a:noFill/>
          </a:ln>
        </p:spPr>
        <p:txBody>
          <a:bodyPr spcFirstLastPara="1" wrap="square" lIns="91433" tIns="45700" rIns="91433" bIns="45700" anchor="ctr" anchorCtr="0">
            <a:noAutofit/>
          </a:bodyPr>
          <a:lstStyle/>
          <a:p>
            <a:pPr algn="ctr"/>
            <a:r>
              <a:rPr lang="en-US" sz="6000" dirty="0">
                <a:solidFill>
                  <a:schemeClr val="lt1"/>
                </a:solidFill>
                <a:latin typeface="Calibri"/>
                <a:ea typeface="Calibri"/>
                <a:cs typeface="Calibri"/>
                <a:sym typeface="Calibri"/>
              </a:rPr>
              <a:t>Declining</a:t>
            </a:r>
            <a:endParaRPr sz="6000" dirty="0">
              <a:solidFill>
                <a:schemeClr val="lt1"/>
              </a:solidFill>
              <a:latin typeface="Calibri"/>
              <a:ea typeface="Calibri"/>
              <a:cs typeface="Calibri"/>
              <a:sym typeface="Calibri"/>
            </a:endParaRPr>
          </a:p>
        </p:txBody>
      </p:sp>
      <p:sp>
        <p:nvSpPr>
          <p:cNvPr id="211" name="Google Shape;211;p29"/>
          <p:cNvSpPr txBox="1"/>
          <p:nvPr/>
        </p:nvSpPr>
        <p:spPr>
          <a:xfrm>
            <a:off x="5468390" y="6222220"/>
            <a:ext cx="6636400" cy="584735"/>
          </a:xfrm>
          <a:prstGeom prst="rect">
            <a:avLst/>
          </a:prstGeom>
          <a:noFill/>
          <a:ln>
            <a:noFill/>
          </a:ln>
        </p:spPr>
        <p:txBody>
          <a:bodyPr spcFirstLastPara="1" wrap="square" lIns="121900" tIns="121900" rIns="121900" bIns="121900" anchor="t" anchorCtr="0">
            <a:spAutoFit/>
          </a:bodyPr>
          <a:lstStyle/>
          <a:p>
            <a:r>
              <a:rPr lang="en" sz="1100" dirty="0">
                <a:latin typeface="Calibri"/>
                <a:ea typeface="Calibri"/>
                <a:cs typeface="Calibri"/>
                <a:sym typeface="Calibri"/>
              </a:rPr>
              <a:t>Terms “acceptor,” “hesitant,” and “decliner” adapted from https://www.bhwellness.org/wp-content/uploads/Protect-Me-You-Us-Brief.pdf</a:t>
            </a:r>
            <a:endParaRPr sz="1100" dirty="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p:nvPr/>
        </p:nvSpPr>
        <p:spPr>
          <a:xfrm>
            <a:off x="12761" y="-24182"/>
            <a:ext cx="5127200" cy="2509473"/>
          </a:xfrm>
          <a:prstGeom prst="rect">
            <a:avLst/>
          </a:prstGeom>
          <a:solidFill>
            <a:srgbClr val="38761D"/>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sp>
        <p:nvSpPr>
          <p:cNvPr id="217" name="Google Shape;217;p30"/>
          <p:cNvSpPr txBox="1">
            <a:spLocks noGrp="1"/>
          </p:cNvSpPr>
          <p:nvPr>
            <p:ph type="title"/>
          </p:nvPr>
        </p:nvSpPr>
        <p:spPr>
          <a:xfrm>
            <a:off x="853161" y="620287"/>
            <a:ext cx="4286800" cy="1665600"/>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chemeClr val="lt1"/>
              </a:buClr>
              <a:buSzPts val="4500"/>
            </a:pPr>
            <a:r>
              <a:rPr lang="en" sz="6000" dirty="0">
                <a:solidFill>
                  <a:schemeClr val="lt1"/>
                </a:solidFill>
              </a:rPr>
              <a:t>Accepting</a:t>
            </a:r>
            <a:endParaRPr sz="6000" dirty="0">
              <a:solidFill>
                <a:schemeClr val="lt1"/>
              </a:solidFill>
            </a:endParaRPr>
          </a:p>
        </p:txBody>
      </p:sp>
      <p:sp>
        <p:nvSpPr>
          <p:cNvPr id="230" name="Google Shape;230;p30"/>
          <p:cNvSpPr txBox="1">
            <a:spLocks noGrp="1"/>
          </p:cNvSpPr>
          <p:nvPr>
            <p:ph type="title" idx="4294967295"/>
          </p:nvPr>
        </p:nvSpPr>
        <p:spPr>
          <a:xfrm>
            <a:off x="0" y="2595563"/>
            <a:ext cx="4287838" cy="1666875"/>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chemeClr val="lt1"/>
              </a:buClr>
              <a:buSzPts val="4500"/>
            </a:pPr>
            <a:r>
              <a:rPr lang="en" sz="6000">
                <a:solidFill>
                  <a:schemeClr val="lt1"/>
                </a:solidFill>
              </a:rPr>
              <a:t>Hesitating</a:t>
            </a:r>
            <a:endParaRPr sz="6000" dirty="0">
              <a:solidFill>
                <a:schemeClr val="lt1"/>
              </a:solidFill>
            </a:endParaRPr>
          </a:p>
        </p:txBody>
      </p:sp>
      <p:sp>
        <p:nvSpPr>
          <p:cNvPr id="231" name="Google Shape;231;p30"/>
          <p:cNvSpPr txBox="1">
            <a:spLocks noGrp="1"/>
          </p:cNvSpPr>
          <p:nvPr>
            <p:ph type="title" idx="4294967295"/>
          </p:nvPr>
        </p:nvSpPr>
        <p:spPr>
          <a:xfrm>
            <a:off x="0" y="4506913"/>
            <a:ext cx="4287838" cy="1665287"/>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chemeClr val="lt1"/>
              </a:buClr>
              <a:buSzPts val="4500"/>
            </a:pPr>
            <a:r>
              <a:rPr lang="en" sz="6000">
                <a:solidFill>
                  <a:schemeClr val="lt1"/>
                </a:solidFill>
              </a:rPr>
              <a:t>Declining</a:t>
            </a:r>
            <a:endParaRPr sz="6000" dirty="0">
              <a:solidFill>
                <a:schemeClr val="lt1"/>
              </a:solidFill>
            </a:endParaRPr>
          </a:p>
        </p:txBody>
      </p:sp>
      <p:grpSp>
        <p:nvGrpSpPr>
          <p:cNvPr id="218" name="Google Shape;218;p30"/>
          <p:cNvGrpSpPr/>
          <p:nvPr/>
        </p:nvGrpSpPr>
        <p:grpSpPr>
          <a:xfrm>
            <a:off x="5468390" y="623080"/>
            <a:ext cx="6263700" cy="5499209"/>
            <a:chOff x="0" y="2687"/>
            <a:chExt cx="6263700" cy="5499209"/>
          </a:xfrm>
        </p:grpSpPr>
        <p:cxnSp>
          <p:nvCxnSpPr>
            <p:cNvPr id="219" name="Google Shape;219;p30"/>
            <p:cNvCxnSpPr/>
            <p:nvPr/>
          </p:nvCxnSpPr>
          <p:spPr>
            <a:xfrm>
              <a:off x="0" y="2687"/>
              <a:ext cx="62637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cxnSp>
          <p:nvCxnSpPr>
            <p:cNvPr id="220" name="Google Shape;220;p30"/>
            <p:cNvCxnSpPr/>
            <p:nvPr/>
          </p:nvCxnSpPr>
          <p:spPr>
            <a:xfrm>
              <a:off x="0" y="1835791"/>
              <a:ext cx="6263700"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221" name="Google Shape;221;p30"/>
            <p:cNvSpPr/>
            <p:nvPr/>
          </p:nvSpPr>
          <p:spPr>
            <a:xfrm>
              <a:off x="0" y="1835791"/>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22" name="Google Shape;222;p30"/>
            <p:cNvSpPr txBox="1"/>
            <p:nvPr/>
          </p:nvSpPr>
          <p:spPr>
            <a:xfrm>
              <a:off x="0" y="1835791"/>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600" dirty="0">
                  <a:solidFill>
                    <a:schemeClr val="dk1"/>
                  </a:solidFill>
                  <a:latin typeface="Calibri"/>
                  <a:ea typeface="Calibri"/>
                  <a:cs typeface="Calibri"/>
                  <a:sym typeface="Calibri"/>
                </a:rPr>
                <a:t>At this appointment, I recommend ___. What are your thoughts?</a:t>
              </a:r>
              <a:endParaRPr sz="1333" dirty="0"/>
            </a:p>
          </p:txBody>
        </p:sp>
        <p:cxnSp>
          <p:nvCxnSpPr>
            <p:cNvPr id="223" name="Google Shape;223;p30"/>
            <p:cNvCxnSpPr/>
            <p:nvPr/>
          </p:nvCxnSpPr>
          <p:spPr>
            <a:xfrm>
              <a:off x="0" y="3668896"/>
              <a:ext cx="626370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224" name="Google Shape;224;p30"/>
            <p:cNvSpPr/>
            <p:nvPr/>
          </p:nvSpPr>
          <p:spPr>
            <a:xfrm>
              <a:off x="0" y="3668896"/>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25" name="Google Shape;225;p30"/>
            <p:cNvSpPr txBox="1"/>
            <p:nvPr/>
          </p:nvSpPr>
          <p:spPr>
            <a:xfrm>
              <a:off x="0" y="3668896"/>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600" dirty="0">
                  <a:solidFill>
                    <a:schemeClr val="dk1"/>
                  </a:solidFill>
                  <a:latin typeface="Calibri"/>
                  <a:ea typeface="Calibri"/>
                  <a:cs typeface="Calibri"/>
                  <a:sym typeface="Calibri"/>
                </a:rPr>
                <a:t>Could I ask how you’re feeling about the __ vaccine? </a:t>
              </a:r>
              <a:endParaRPr sz="1333" dirty="0"/>
            </a:p>
          </p:txBody>
        </p:sp>
        <p:sp>
          <p:nvSpPr>
            <p:cNvPr id="226" name="Google Shape;226;p30"/>
            <p:cNvSpPr/>
            <p:nvPr/>
          </p:nvSpPr>
          <p:spPr>
            <a:xfrm>
              <a:off x="0" y="2687"/>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27" name="Google Shape;227;p30"/>
            <p:cNvSpPr txBox="1"/>
            <p:nvPr/>
          </p:nvSpPr>
          <p:spPr>
            <a:xfrm>
              <a:off x="0" y="2687"/>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600" dirty="0">
                  <a:solidFill>
                    <a:schemeClr val="dk1"/>
                  </a:solidFill>
                  <a:latin typeface="Calibri"/>
                  <a:ea typeface="Calibri"/>
                  <a:cs typeface="Calibri"/>
                  <a:sym typeface="Calibri"/>
                </a:rPr>
                <a:t>At this appointment, I recommend ___. Do you have any questions?</a:t>
              </a:r>
              <a:endParaRPr sz="1333" dirty="0"/>
            </a:p>
          </p:txBody>
        </p:sp>
      </p:grpSp>
      <p:sp>
        <p:nvSpPr>
          <p:cNvPr id="228" name="Google Shape;228;p30"/>
          <p:cNvSpPr/>
          <p:nvPr/>
        </p:nvSpPr>
        <p:spPr>
          <a:xfrm>
            <a:off x="0" y="2482000"/>
            <a:ext cx="5127200" cy="1828800"/>
          </a:xfrm>
          <a:prstGeom prst="rect">
            <a:avLst/>
          </a:prstGeom>
          <a:solidFill>
            <a:srgbClr val="E69138"/>
          </a:solidFill>
          <a:ln>
            <a:noFill/>
          </a:ln>
        </p:spPr>
        <p:txBody>
          <a:bodyPr spcFirstLastPara="1" wrap="square" lIns="91433" tIns="45700" rIns="91433" bIns="45700" anchor="ctr" anchorCtr="0">
            <a:noAutofit/>
          </a:bodyPr>
          <a:lstStyle/>
          <a:p>
            <a:pPr algn="ctr"/>
            <a:r>
              <a:rPr lang="en-US" sz="6000" dirty="0">
                <a:solidFill>
                  <a:schemeClr val="lt1"/>
                </a:solidFill>
                <a:latin typeface="Calibri"/>
                <a:ea typeface="Calibri"/>
                <a:cs typeface="Calibri"/>
                <a:sym typeface="Calibri"/>
              </a:rPr>
              <a:t>Hesitating</a:t>
            </a:r>
            <a:endParaRPr sz="6000" dirty="0">
              <a:solidFill>
                <a:schemeClr val="lt1"/>
              </a:solidFill>
              <a:latin typeface="Calibri"/>
              <a:ea typeface="Calibri"/>
              <a:cs typeface="Calibri"/>
              <a:sym typeface="Calibri"/>
            </a:endParaRPr>
          </a:p>
        </p:txBody>
      </p:sp>
      <p:sp>
        <p:nvSpPr>
          <p:cNvPr id="229" name="Google Shape;229;p30"/>
          <p:cNvSpPr/>
          <p:nvPr/>
        </p:nvSpPr>
        <p:spPr>
          <a:xfrm>
            <a:off x="0" y="4310800"/>
            <a:ext cx="5127200" cy="2547200"/>
          </a:xfrm>
          <a:prstGeom prst="rect">
            <a:avLst/>
          </a:prstGeom>
          <a:solidFill>
            <a:srgbClr val="CC0000"/>
          </a:solidFill>
          <a:ln>
            <a:noFill/>
          </a:ln>
        </p:spPr>
        <p:txBody>
          <a:bodyPr spcFirstLastPara="1" wrap="square" lIns="91433" tIns="45700" rIns="91433" bIns="45700" anchor="ctr" anchorCtr="0">
            <a:noAutofit/>
          </a:bodyPr>
          <a:lstStyle/>
          <a:p>
            <a:pPr algn="ctr"/>
            <a:r>
              <a:rPr lang="en-US" sz="6000" dirty="0">
                <a:solidFill>
                  <a:schemeClr val="lt1"/>
                </a:solidFill>
                <a:latin typeface="Calibri"/>
                <a:ea typeface="Calibri"/>
                <a:cs typeface="Calibri"/>
                <a:sym typeface="Calibri"/>
              </a:rPr>
              <a:t>Declining</a:t>
            </a:r>
            <a:endParaRPr sz="6000" dirty="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p:nvPr/>
        </p:nvSpPr>
        <p:spPr>
          <a:xfrm>
            <a:off x="2400200" y="2442701"/>
            <a:ext cx="7391600" cy="1579879"/>
          </a:xfrm>
          <a:prstGeom prst="rect">
            <a:avLst/>
          </a:prstGeom>
          <a:noFill/>
          <a:ln>
            <a:noFill/>
          </a:ln>
        </p:spPr>
        <p:txBody>
          <a:bodyPr spcFirstLastPara="1" wrap="square" lIns="91433" tIns="45700" rIns="91433" bIns="45700" anchor="t" anchorCtr="0">
            <a:spAutoFit/>
          </a:bodyPr>
          <a:lstStyle/>
          <a:p>
            <a:pPr algn="ctr">
              <a:spcBef>
                <a:spcPts val="2000"/>
              </a:spcBef>
            </a:pPr>
            <a:r>
              <a:rPr lang="en" sz="4000" b="1">
                <a:solidFill>
                  <a:srgbClr val="887C67"/>
                </a:solidFill>
                <a:latin typeface="Calibri"/>
                <a:ea typeface="Calibri"/>
                <a:cs typeface="Calibri"/>
                <a:sym typeface="Calibri"/>
              </a:rPr>
              <a:t>If they express hesitancy, use motivational interviewing!</a:t>
            </a:r>
            <a:endParaRPr sz="1467" b="1" dirty="0">
              <a:solidFill>
                <a:srgbClr val="887C67"/>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 name="Title 1">
            <a:extLst>
              <a:ext uri="{FF2B5EF4-FFF2-40B4-BE49-F238E27FC236}">
                <a16:creationId xmlns:a16="http://schemas.microsoft.com/office/drawing/2014/main" id="{5490ED1F-668F-4971-AA94-22D5A2B22E17}"/>
              </a:ext>
            </a:extLst>
          </p:cNvPr>
          <p:cNvSpPr txBox="1">
            <a:spLocks/>
          </p:cNvSpPr>
          <p:nvPr/>
        </p:nvSpPr>
        <p:spPr>
          <a:xfrm>
            <a:off x="838200" y="381000"/>
            <a:ext cx="10515600" cy="584100"/>
          </a:xfrm>
          <a:prstGeom prst="rect">
            <a:avLst/>
          </a:prstGeom>
        </p:spPr>
        <p:txBody>
          <a:bodyPr/>
          <a:lstStyle>
            <a:lvl1pPr algn="ctr" defTabSz="1625519" rtl="0" eaLnBrk="1" latinLnBrk="0" hangingPunct="1">
              <a:spcBef>
                <a:spcPct val="0"/>
              </a:spcBef>
              <a:buNone/>
              <a:defRPr sz="7822" kern="1200">
                <a:solidFill>
                  <a:schemeClr val="tx1"/>
                </a:solidFill>
                <a:latin typeface="+mj-lt"/>
                <a:ea typeface="+mj-ea"/>
                <a:cs typeface="+mj-cs"/>
              </a:defRPr>
            </a:lvl1pPr>
          </a:lstStyle>
          <a:p>
            <a:pPr algn="l"/>
            <a:r>
              <a:rPr lang="en-US" sz="4000" b="1" dirty="0">
                <a:solidFill>
                  <a:schemeClr val="accent2"/>
                </a:solidFill>
                <a:latin typeface="Arial" panose="020B0604020202020204" pitchFamily="34" charset="0"/>
                <a:cs typeface="Arial" panose="020B0604020202020204" pitchFamily="34" charset="0"/>
              </a:rPr>
              <a:t>Core Skills of Motivational Interviewing 	</a:t>
            </a:r>
          </a:p>
        </p:txBody>
      </p:sp>
      <p:grpSp>
        <p:nvGrpSpPr>
          <p:cNvPr id="10" name="Group 9"/>
          <p:cNvGrpSpPr/>
          <p:nvPr/>
        </p:nvGrpSpPr>
        <p:grpSpPr>
          <a:xfrm>
            <a:off x="841199" y="1691226"/>
            <a:ext cx="3395709" cy="1603893"/>
            <a:chOff x="841199" y="1691226"/>
            <a:chExt cx="3395709" cy="1603893"/>
          </a:xfrm>
        </p:grpSpPr>
        <p:sp>
          <p:nvSpPr>
            <p:cNvPr id="32" name="Freeform 10">
              <a:extLst>
                <a:ext uri="{FF2B5EF4-FFF2-40B4-BE49-F238E27FC236}">
                  <a16:creationId xmlns:a16="http://schemas.microsoft.com/office/drawing/2014/main" id="{DFDDA27C-43DD-411D-8E7F-9E1A190334CA}"/>
                </a:ext>
              </a:extLst>
            </p:cNvPr>
            <p:cNvSpPr>
              <a:spLocks noEditPoints="1"/>
            </p:cNvSpPr>
            <p:nvPr/>
          </p:nvSpPr>
          <p:spPr bwMode="auto">
            <a:xfrm>
              <a:off x="876300" y="1691226"/>
              <a:ext cx="533400" cy="531561"/>
            </a:xfrm>
            <a:custGeom>
              <a:avLst/>
              <a:gdLst>
                <a:gd name="T0" fmla="*/ 126 w 251"/>
                <a:gd name="T1" fmla="*/ 0 h 250"/>
                <a:gd name="T2" fmla="*/ 0 w 251"/>
                <a:gd name="T3" fmla="*/ 125 h 250"/>
                <a:gd name="T4" fmla="*/ 126 w 251"/>
                <a:gd name="T5" fmla="*/ 250 h 250"/>
                <a:gd name="T6" fmla="*/ 251 w 251"/>
                <a:gd name="T7" fmla="*/ 125 h 250"/>
                <a:gd name="T8" fmla="*/ 126 w 251"/>
                <a:gd name="T9" fmla="*/ 0 h 250"/>
                <a:gd name="T10" fmla="*/ 219 w 251"/>
                <a:gd name="T11" fmla="*/ 48 h 250"/>
                <a:gd name="T12" fmla="*/ 218 w 251"/>
                <a:gd name="T13" fmla="*/ 48 h 250"/>
                <a:gd name="T14" fmla="*/ 152 w 251"/>
                <a:gd name="T15" fmla="*/ 101 h 250"/>
                <a:gd name="T16" fmla="*/ 141 w 251"/>
                <a:gd name="T17" fmla="*/ 116 h 250"/>
                <a:gd name="T18" fmla="*/ 137 w 251"/>
                <a:gd name="T19" fmla="*/ 122 h 250"/>
                <a:gd name="T20" fmla="*/ 136 w 251"/>
                <a:gd name="T21" fmla="*/ 123 h 250"/>
                <a:gd name="T22" fmla="*/ 134 w 251"/>
                <a:gd name="T23" fmla="*/ 127 h 250"/>
                <a:gd name="T24" fmla="*/ 132 w 251"/>
                <a:gd name="T25" fmla="*/ 130 h 250"/>
                <a:gd name="T26" fmla="*/ 131 w 251"/>
                <a:gd name="T27" fmla="*/ 131 h 250"/>
                <a:gd name="T28" fmla="*/ 131 w 251"/>
                <a:gd name="T29" fmla="*/ 132 h 250"/>
                <a:gd name="T30" fmla="*/ 130 w 251"/>
                <a:gd name="T31" fmla="*/ 133 h 250"/>
                <a:gd name="T32" fmla="*/ 130 w 251"/>
                <a:gd name="T33" fmla="*/ 133 h 250"/>
                <a:gd name="T34" fmla="*/ 129 w 251"/>
                <a:gd name="T35" fmla="*/ 134 h 250"/>
                <a:gd name="T36" fmla="*/ 129 w 251"/>
                <a:gd name="T37" fmla="*/ 134 h 250"/>
                <a:gd name="T38" fmla="*/ 129 w 251"/>
                <a:gd name="T39" fmla="*/ 135 h 250"/>
                <a:gd name="T40" fmla="*/ 129 w 251"/>
                <a:gd name="T41" fmla="*/ 135 h 250"/>
                <a:gd name="T42" fmla="*/ 128 w 251"/>
                <a:gd name="T43" fmla="*/ 137 h 250"/>
                <a:gd name="T44" fmla="*/ 125 w 251"/>
                <a:gd name="T45" fmla="*/ 142 h 250"/>
                <a:gd name="T46" fmla="*/ 121 w 251"/>
                <a:gd name="T47" fmla="*/ 148 h 250"/>
                <a:gd name="T48" fmla="*/ 115 w 251"/>
                <a:gd name="T49" fmla="*/ 160 h 250"/>
                <a:gd name="T50" fmla="*/ 115 w 251"/>
                <a:gd name="T51" fmla="*/ 161 h 250"/>
                <a:gd name="T52" fmla="*/ 100 w 251"/>
                <a:gd name="T53" fmla="*/ 194 h 250"/>
                <a:gd name="T54" fmla="*/ 98 w 251"/>
                <a:gd name="T55" fmla="*/ 197 h 250"/>
                <a:gd name="T56" fmla="*/ 79 w 251"/>
                <a:gd name="T57" fmla="*/ 202 h 250"/>
                <a:gd name="T58" fmla="*/ 76 w 251"/>
                <a:gd name="T59" fmla="*/ 201 h 250"/>
                <a:gd name="T60" fmla="*/ 63 w 251"/>
                <a:gd name="T61" fmla="*/ 163 h 250"/>
                <a:gd name="T62" fmla="*/ 34 w 251"/>
                <a:gd name="T63" fmla="*/ 129 h 250"/>
                <a:gd name="T64" fmla="*/ 32 w 251"/>
                <a:gd name="T65" fmla="*/ 127 h 250"/>
                <a:gd name="T66" fmla="*/ 33 w 251"/>
                <a:gd name="T67" fmla="*/ 126 h 250"/>
                <a:gd name="T68" fmla="*/ 34 w 251"/>
                <a:gd name="T69" fmla="*/ 125 h 250"/>
                <a:gd name="T70" fmla="*/ 35 w 251"/>
                <a:gd name="T71" fmla="*/ 124 h 250"/>
                <a:gd name="T72" fmla="*/ 41 w 251"/>
                <a:gd name="T73" fmla="*/ 121 h 250"/>
                <a:gd name="T74" fmla="*/ 43 w 251"/>
                <a:gd name="T75" fmla="*/ 120 h 250"/>
                <a:gd name="T76" fmla="*/ 50 w 251"/>
                <a:gd name="T77" fmla="*/ 119 h 250"/>
                <a:gd name="T78" fmla="*/ 67 w 251"/>
                <a:gd name="T79" fmla="*/ 123 h 250"/>
                <a:gd name="T80" fmla="*/ 67 w 251"/>
                <a:gd name="T81" fmla="*/ 123 h 250"/>
                <a:gd name="T82" fmla="*/ 75 w 251"/>
                <a:gd name="T83" fmla="*/ 129 h 250"/>
                <a:gd name="T84" fmla="*/ 76 w 251"/>
                <a:gd name="T85" fmla="*/ 130 h 250"/>
                <a:gd name="T86" fmla="*/ 78 w 251"/>
                <a:gd name="T87" fmla="*/ 133 h 250"/>
                <a:gd name="T88" fmla="*/ 82 w 251"/>
                <a:gd name="T89" fmla="*/ 138 h 250"/>
                <a:gd name="T90" fmla="*/ 87 w 251"/>
                <a:gd name="T91" fmla="*/ 145 h 250"/>
                <a:gd name="T92" fmla="*/ 89 w 251"/>
                <a:gd name="T93" fmla="*/ 149 h 250"/>
                <a:gd name="T94" fmla="*/ 91 w 251"/>
                <a:gd name="T95" fmla="*/ 145 h 250"/>
                <a:gd name="T96" fmla="*/ 92 w 251"/>
                <a:gd name="T97" fmla="*/ 145 h 250"/>
                <a:gd name="T98" fmla="*/ 136 w 251"/>
                <a:gd name="T99" fmla="*/ 88 h 250"/>
                <a:gd name="T100" fmla="*/ 136 w 251"/>
                <a:gd name="T101" fmla="*/ 88 h 250"/>
                <a:gd name="T102" fmla="*/ 217 w 251"/>
                <a:gd name="T103" fmla="*/ 47 h 250"/>
                <a:gd name="T104" fmla="*/ 218 w 251"/>
                <a:gd name="T105" fmla="*/ 47 h 250"/>
                <a:gd name="T106" fmla="*/ 219 w 251"/>
                <a:gd name="T107" fmla="*/ 47 h 250"/>
                <a:gd name="T108" fmla="*/ 219 w 251"/>
                <a:gd name="T109" fmla="*/ 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5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1" name="Group 400">
              <a:extLst>
                <a:ext uri="{FF2B5EF4-FFF2-40B4-BE49-F238E27FC236}">
                  <a16:creationId xmlns:a16="http://schemas.microsoft.com/office/drawing/2014/main" id="{3E781A87-EAA1-40BA-9680-C78C064A2F2A}"/>
                </a:ext>
              </a:extLst>
            </p:cNvPr>
            <p:cNvGrpSpPr/>
            <p:nvPr/>
          </p:nvGrpSpPr>
          <p:grpSpPr>
            <a:xfrm>
              <a:off x="841199" y="2187124"/>
              <a:ext cx="3395709" cy="1107995"/>
              <a:chOff x="8748216" y="1935678"/>
              <a:chExt cx="3395709" cy="1107995"/>
            </a:xfrm>
          </p:grpSpPr>
          <p:sp>
            <p:nvSpPr>
              <p:cNvPr id="402" name="Shape 1155">
                <a:extLst>
                  <a:ext uri="{FF2B5EF4-FFF2-40B4-BE49-F238E27FC236}">
                    <a16:creationId xmlns:a16="http://schemas.microsoft.com/office/drawing/2014/main" id="{137D80B7-A474-48C2-B6E0-19354CEA81F0}"/>
                  </a:ext>
                </a:extLst>
              </p:cNvPr>
              <p:cNvSpPr/>
              <p:nvPr/>
            </p:nvSpPr>
            <p:spPr>
              <a:xfrm>
                <a:off x="8748216" y="2736986"/>
                <a:ext cx="2398785" cy="30668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ts val="2200"/>
                  </a:lnSpc>
                  <a:spcBef>
                    <a:spcPts val="0"/>
                  </a:spcBef>
                </a:pPr>
                <a:endParaRPr lang="en-US" sz="1500" dirty="0">
                  <a:solidFill>
                    <a:schemeClr val="bg2">
                      <a:lumMod val="25000"/>
                    </a:schemeClr>
                  </a:solidFill>
                  <a:latin typeface="Arial" panose="020B0604020202020204" pitchFamily="34" charset="0"/>
                  <a:cs typeface="Arial" panose="020B0604020202020204" pitchFamily="34" charset="0"/>
                </a:endParaRPr>
              </a:p>
            </p:txBody>
          </p:sp>
          <p:sp>
            <p:nvSpPr>
              <p:cNvPr id="403" name="Shape 1155">
                <a:extLst>
                  <a:ext uri="{FF2B5EF4-FFF2-40B4-BE49-F238E27FC236}">
                    <a16:creationId xmlns:a16="http://schemas.microsoft.com/office/drawing/2014/main" id="{ACB645CF-40F7-4420-9E77-1ED3ADC9A869}"/>
                  </a:ext>
                </a:extLst>
              </p:cNvPr>
              <p:cNvSpPr/>
              <p:nvPr/>
            </p:nvSpPr>
            <p:spPr>
              <a:xfrm>
                <a:off x="8783316" y="1935678"/>
                <a:ext cx="3360609" cy="103618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ct val="100000"/>
                  </a:lnSpc>
                  <a:spcBef>
                    <a:spcPts val="0"/>
                  </a:spcBef>
                </a:pPr>
                <a:r>
                  <a:rPr lang="en-US" sz="3200" b="1" dirty="0">
                    <a:solidFill>
                      <a:schemeClr val="accent6"/>
                    </a:solidFill>
                    <a:latin typeface="Arial" panose="020B0604020202020204" pitchFamily="34" charset="0"/>
                    <a:cs typeface="Arial" panose="020B0604020202020204" pitchFamily="34" charset="0"/>
                  </a:rPr>
                  <a:t>Open Ended Questions</a:t>
                </a:r>
              </a:p>
            </p:txBody>
          </p:sp>
        </p:grpSp>
      </p:grpSp>
      <p:grpSp>
        <p:nvGrpSpPr>
          <p:cNvPr id="11" name="Group 10"/>
          <p:cNvGrpSpPr/>
          <p:nvPr/>
        </p:nvGrpSpPr>
        <p:grpSpPr>
          <a:xfrm>
            <a:off x="841199" y="3918247"/>
            <a:ext cx="2756455" cy="1727627"/>
            <a:chOff x="841199" y="3918247"/>
            <a:chExt cx="2756455" cy="1727627"/>
          </a:xfrm>
        </p:grpSpPr>
        <p:sp>
          <p:nvSpPr>
            <p:cNvPr id="404" name="Freeform 10">
              <a:extLst>
                <a:ext uri="{FF2B5EF4-FFF2-40B4-BE49-F238E27FC236}">
                  <a16:creationId xmlns:a16="http://schemas.microsoft.com/office/drawing/2014/main" id="{B3992CE4-C987-43CC-920C-190C538C57C0}"/>
                </a:ext>
              </a:extLst>
            </p:cNvPr>
            <p:cNvSpPr>
              <a:spLocks noEditPoints="1"/>
            </p:cNvSpPr>
            <p:nvPr/>
          </p:nvSpPr>
          <p:spPr bwMode="auto">
            <a:xfrm>
              <a:off x="876300" y="3918247"/>
              <a:ext cx="533400" cy="531561"/>
            </a:xfrm>
            <a:custGeom>
              <a:avLst/>
              <a:gdLst>
                <a:gd name="T0" fmla="*/ 126 w 251"/>
                <a:gd name="T1" fmla="*/ 0 h 250"/>
                <a:gd name="T2" fmla="*/ 0 w 251"/>
                <a:gd name="T3" fmla="*/ 125 h 250"/>
                <a:gd name="T4" fmla="*/ 126 w 251"/>
                <a:gd name="T5" fmla="*/ 250 h 250"/>
                <a:gd name="T6" fmla="*/ 251 w 251"/>
                <a:gd name="T7" fmla="*/ 125 h 250"/>
                <a:gd name="T8" fmla="*/ 126 w 251"/>
                <a:gd name="T9" fmla="*/ 0 h 250"/>
                <a:gd name="T10" fmla="*/ 219 w 251"/>
                <a:gd name="T11" fmla="*/ 48 h 250"/>
                <a:gd name="T12" fmla="*/ 218 w 251"/>
                <a:gd name="T13" fmla="*/ 48 h 250"/>
                <a:gd name="T14" fmla="*/ 152 w 251"/>
                <a:gd name="T15" fmla="*/ 101 h 250"/>
                <a:gd name="T16" fmla="*/ 141 w 251"/>
                <a:gd name="T17" fmla="*/ 116 h 250"/>
                <a:gd name="T18" fmla="*/ 137 w 251"/>
                <a:gd name="T19" fmla="*/ 122 h 250"/>
                <a:gd name="T20" fmla="*/ 136 w 251"/>
                <a:gd name="T21" fmla="*/ 123 h 250"/>
                <a:gd name="T22" fmla="*/ 134 w 251"/>
                <a:gd name="T23" fmla="*/ 127 h 250"/>
                <a:gd name="T24" fmla="*/ 132 w 251"/>
                <a:gd name="T25" fmla="*/ 130 h 250"/>
                <a:gd name="T26" fmla="*/ 131 w 251"/>
                <a:gd name="T27" fmla="*/ 131 h 250"/>
                <a:gd name="T28" fmla="*/ 131 w 251"/>
                <a:gd name="T29" fmla="*/ 132 h 250"/>
                <a:gd name="T30" fmla="*/ 130 w 251"/>
                <a:gd name="T31" fmla="*/ 133 h 250"/>
                <a:gd name="T32" fmla="*/ 130 w 251"/>
                <a:gd name="T33" fmla="*/ 133 h 250"/>
                <a:gd name="T34" fmla="*/ 129 w 251"/>
                <a:gd name="T35" fmla="*/ 134 h 250"/>
                <a:gd name="T36" fmla="*/ 129 w 251"/>
                <a:gd name="T37" fmla="*/ 134 h 250"/>
                <a:gd name="T38" fmla="*/ 129 w 251"/>
                <a:gd name="T39" fmla="*/ 135 h 250"/>
                <a:gd name="T40" fmla="*/ 129 w 251"/>
                <a:gd name="T41" fmla="*/ 135 h 250"/>
                <a:gd name="T42" fmla="*/ 128 w 251"/>
                <a:gd name="T43" fmla="*/ 137 h 250"/>
                <a:gd name="T44" fmla="*/ 125 w 251"/>
                <a:gd name="T45" fmla="*/ 142 h 250"/>
                <a:gd name="T46" fmla="*/ 121 w 251"/>
                <a:gd name="T47" fmla="*/ 148 h 250"/>
                <a:gd name="T48" fmla="*/ 115 w 251"/>
                <a:gd name="T49" fmla="*/ 160 h 250"/>
                <a:gd name="T50" fmla="*/ 115 w 251"/>
                <a:gd name="T51" fmla="*/ 161 h 250"/>
                <a:gd name="T52" fmla="*/ 100 w 251"/>
                <a:gd name="T53" fmla="*/ 194 h 250"/>
                <a:gd name="T54" fmla="*/ 98 w 251"/>
                <a:gd name="T55" fmla="*/ 197 h 250"/>
                <a:gd name="T56" fmla="*/ 79 w 251"/>
                <a:gd name="T57" fmla="*/ 202 h 250"/>
                <a:gd name="T58" fmla="*/ 76 w 251"/>
                <a:gd name="T59" fmla="*/ 201 h 250"/>
                <a:gd name="T60" fmla="*/ 63 w 251"/>
                <a:gd name="T61" fmla="*/ 163 h 250"/>
                <a:gd name="T62" fmla="*/ 34 w 251"/>
                <a:gd name="T63" fmla="*/ 129 h 250"/>
                <a:gd name="T64" fmla="*/ 32 w 251"/>
                <a:gd name="T65" fmla="*/ 127 h 250"/>
                <a:gd name="T66" fmla="*/ 33 w 251"/>
                <a:gd name="T67" fmla="*/ 126 h 250"/>
                <a:gd name="T68" fmla="*/ 34 w 251"/>
                <a:gd name="T69" fmla="*/ 125 h 250"/>
                <a:gd name="T70" fmla="*/ 35 w 251"/>
                <a:gd name="T71" fmla="*/ 124 h 250"/>
                <a:gd name="T72" fmla="*/ 41 w 251"/>
                <a:gd name="T73" fmla="*/ 121 h 250"/>
                <a:gd name="T74" fmla="*/ 43 w 251"/>
                <a:gd name="T75" fmla="*/ 120 h 250"/>
                <a:gd name="T76" fmla="*/ 50 w 251"/>
                <a:gd name="T77" fmla="*/ 119 h 250"/>
                <a:gd name="T78" fmla="*/ 67 w 251"/>
                <a:gd name="T79" fmla="*/ 123 h 250"/>
                <a:gd name="T80" fmla="*/ 67 w 251"/>
                <a:gd name="T81" fmla="*/ 123 h 250"/>
                <a:gd name="T82" fmla="*/ 75 w 251"/>
                <a:gd name="T83" fmla="*/ 129 h 250"/>
                <a:gd name="T84" fmla="*/ 76 w 251"/>
                <a:gd name="T85" fmla="*/ 130 h 250"/>
                <a:gd name="T86" fmla="*/ 78 w 251"/>
                <a:gd name="T87" fmla="*/ 133 h 250"/>
                <a:gd name="T88" fmla="*/ 82 w 251"/>
                <a:gd name="T89" fmla="*/ 138 h 250"/>
                <a:gd name="T90" fmla="*/ 87 w 251"/>
                <a:gd name="T91" fmla="*/ 145 h 250"/>
                <a:gd name="T92" fmla="*/ 89 w 251"/>
                <a:gd name="T93" fmla="*/ 149 h 250"/>
                <a:gd name="T94" fmla="*/ 91 w 251"/>
                <a:gd name="T95" fmla="*/ 145 h 250"/>
                <a:gd name="T96" fmla="*/ 92 w 251"/>
                <a:gd name="T97" fmla="*/ 145 h 250"/>
                <a:gd name="T98" fmla="*/ 136 w 251"/>
                <a:gd name="T99" fmla="*/ 88 h 250"/>
                <a:gd name="T100" fmla="*/ 136 w 251"/>
                <a:gd name="T101" fmla="*/ 88 h 250"/>
                <a:gd name="T102" fmla="*/ 217 w 251"/>
                <a:gd name="T103" fmla="*/ 47 h 250"/>
                <a:gd name="T104" fmla="*/ 218 w 251"/>
                <a:gd name="T105" fmla="*/ 47 h 250"/>
                <a:gd name="T106" fmla="*/ 219 w 251"/>
                <a:gd name="T107" fmla="*/ 47 h 250"/>
                <a:gd name="T108" fmla="*/ 219 w 251"/>
                <a:gd name="T109" fmla="*/ 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5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5" name="Group 404">
              <a:extLst>
                <a:ext uri="{FF2B5EF4-FFF2-40B4-BE49-F238E27FC236}">
                  <a16:creationId xmlns:a16="http://schemas.microsoft.com/office/drawing/2014/main" id="{2EEE3B8C-D991-4E4F-928C-7590310564A5}"/>
                </a:ext>
              </a:extLst>
            </p:cNvPr>
            <p:cNvGrpSpPr/>
            <p:nvPr/>
          </p:nvGrpSpPr>
          <p:grpSpPr>
            <a:xfrm>
              <a:off x="841199" y="4609693"/>
              <a:ext cx="2756455" cy="1036181"/>
              <a:chOff x="8748216" y="2131226"/>
              <a:chExt cx="2756455" cy="1036181"/>
            </a:xfrm>
          </p:grpSpPr>
          <p:sp>
            <p:nvSpPr>
              <p:cNvPr id="406" name="Shape 1155">
                <a:extLst>
                  <a:ext uri="{FF2B5EF4-FFF2-40B4-BE49-F238E27FC236}">
                    <a16:creationId xmlns:a16="http://schemas.microsoft.com/office/drawing/2014/main" id="{29078A16-D82C-444D-BA79-0321B6E4A166}"/>
                  </a:ext>
                </a:extLst>
              </p:cNvPr>
              <p:cNvSpPr/>
              <p:nvPr/>
            </p:nvSpPr>
            <p:spPr>
              <a:xfrm>
                <a:off x="8748216" y="2736986"/>
                <a:ext cx="2398785" cy="30668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ts val="2200"/>
                  </a:lnSpc>
                  <a:spcBef>
                    <a:spcPts val="0"/>
                  </a:spcBef>
                </a:pPr>
                <a:endParaRPr lang="en-US" sz="1500" dirty="0">
                  <a:solidFill>
                    <a:schemeClr val="bg2">
                      <a:lumMod val="25000"/>
                    </a:schemeClr>
                  </a:solidFill>
                  <a:latin typeface="Arial" panose="020B0604020202020204" pitchFamily="34" charset="0"/>
                  <a:cs typeface="Arial" panose="020B0604020202020204" pitchFamily="34" charset="0"/>
                </a:endParaRPr>
              </a:p>
            </p:txBody>
          </p:sp>
          <p:sp>
            <p:nvSpPr>
              <p:cNvPr id="407" name="Shape 1155">
                <a:extLst>
                  <a:ext uri="{FF2B5EF4-FFF2-40B4-BE49-F238E27FC236}">
                    <a16:creationId xmlns:a16="http://schemas.microsoft.com/office/drawing/2014/main" id="{D8BF700B-F166-461B-B4C3-C4CD1FAC6F64}"/>
                  </a:ext>
                </a:extLst>
              </p:cNvPr>
              <p:cNvSpPr/>
              <p:nvPr/>
            </p:nvSpPr>
            <p:spPr>
              <a:xfrm>
                <a:off x="8773792" y="2131226"/>
                <a:ext cx="2730879" cy="103618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ct val="100000"/>
                  </a:lnSpc>
                  <a:spcBef>
                    <a:spcPts val="0"/>
                  </a:spcBef>
                </a:pPr>
                <a:r>
                  <a:rPr lang="en-US" sz="3200" b="1" dirty="0">
                    <a:solidFill>
                      <a:schemeClr val="accent3"/>
                    </a:solidFill>
                    <a:latin typeface="Arial" panose="020B0604020202020204" pitchFamily="34" charset="0"/>
                    <a:cs typeface="Arial" panose="020B0604020202020204" pitchFamily="34" charset="0"/>
                  </a:rPr>
                  <a:t>Affirming Statements</a:t>
                </a:r>
              </a:p>
            </p:txBody>
          </p:sp>
        </p:grpSp>
      </p:grpSp>
      <p:grpSp>
        <p:nvGrpSpPr>
          <p:cNvPr id="9" name="Group 8"/>
          <p:cNvGrpSpPr/>
          <p:nvPr/>
        </p:nvGrpSpPr>
        <p:grpSpPr>
          <a:xfrm>
            <a:off x="8926440" y="1691226"/>
            <a:ext cx="2733579" cy="1603893"/>
            <a:chOff x="8926440" y="1691226"/>
            <a:chExt cx="2733579" cy="1603893"/>
          </a:xfrm>
        </p:grpSpPr>
        <p:sp>
          <p:nvSpPr>
            <p:cNvPr id="408" name="Freeform 10">
              <a:extLst>
                <a:ext uri="{FF2B5EF4-FFF2-40B4-BE49-F238E27FC236}">
                  <a16:creationId xmlns:a16="http://schemas.microsoft.com/office/drawing/2014/main" id="{1A69F672-E677-4950-B505-C28A0761CFCB}"/>
                </a:ext>
              </a:extLst>
            </p:cNvPr>
            <p:cNvSpPr>
              <a:spLocks noEditPoints="1"/>
            </p:cNvSpPr>
            <p:nvPr/>
          </p:nvSpPr>
          <p:spPr bwMode="auto">
            <a:xfrm>
              <a:off x="8961541" y="1691226"/>
              <a:ext cx="533400" cy="531561"/>
            </a:xfrm>
            <a:custGeom>
              <a:avLst/>
              <a:gdLst>
                <a:gd name="T0" fmla="*/ 126 w 251"/>
                <a:gd name="T1" fmla="*/ 0 h 250"/>
                <a:gd name="T2" fmla="*/ 0 w 251"/>
                <a:gd name="T3" fmla="*/ 125 h 250"/>
                <a:gd name="T4" fmla="*/ 126 w 251"/>
                <a:gd name="T5" fmla="*/ 250 h 250"/>
                <a:gd name="T6" fmla="*/ 251 w 251"/>
                <a:gd name="T7" fmla="*/ 125 h 250"/>
                <a:gd name="T8" fmla="*/ 126 w 251"/>
                <a:gd name="T9" fmla="*/ 0 h 250"/>
                <a:gd name="T10" fmla="*/ 219 w 251"/>
                <a:gd name="T11" fmla="*/ 48 h 250"/>
                <a:gd name="T12" fmla="*/ 218 w 251"/>
                <a:gd name="T13" fmla="*/ 48 h 250"/>
                <a:gd name="T14" fmla="*/ 152 w 251"/>
                <a:gd name="T15" fmla="*/ 101 h 250"/>
                <a:gd name="T16" fmla="*/ 141 w 251"/>
                <a:gd name="T17" fmla="*/ 116 h 250"/>
                <a:gd name="T18" fmla="*/ 137 w 251"/>
                <a:gd name="T19" fmla="*/ 122 h 250"/>
                <a:gd name="T20" fmla="*/ 136 w 251"/>
                <a:gd name="T21" fmla="*/ 123 h 250"/>
                <a:gd name="T22" fmla="*/ 134 w 251"/>
                <a:gd name="T23" fmla="*/ 127 h 250"/>
                <a:gd name="T24" fmla="*/ 132 w 251"/>
                <a:gd name="T25" fmla="*/ 130 h 250"/>
                <a:gd name="T26" fmla="*/ 131 w 251"/>
                <a:gd name="T27" fmla="*/ 131 h 250"/>
                <a:gd name="T28" fmla="*/ 131 w 251"/>
                <a:gd name="T29" fmla="*/ 132 h 250"/>
                <a:gd name="T30" fmla="*/ 130 w 251"/>
                <a:gd name="T31" fmla="*/ 133 h 250"/>
                <a:gd name="T32" fmla="*/ 130 w 251"/>
                <a:gd name="T33" fmla="*/ 133 h 250"/>
                <a:gd name="T34" fmla="*/ 129 w 251"/>
                <a:gd name="T35" fmla="*/ 134 h 250"/>
                <a:gd name="T36" fmla="*/ 129 w 251"/>
                <a:gd name="T37" fmla="*/ 134 h 250"/>
                <a:gd name="T38" fmla="*/ 129 w 251"/>
                <a:gd name="T39" fmla="*/ 135 h 250"/>
                <a:gd name="T40" fmla="*/ 129 w 251"/>
                <a:gd name="T41" fmla="*/ 135 h 250"/>
                <a:gd name="T42" fmla="*/ 128 w 251"/>
                <a:gd name="T43" fmla="*/ 137 h 250"/>
                <a:gd name="T44" fmla="*/ 125 w 251"/>
                <a:gd name="T45" fmla="*/ 142 h 250"/>
                <a:gd name="T46" fmla="*/ 121 w 251"/>
                <a:gd name="T47" fmla="*/ 148 h 250"/>
                <a:gd name="T48" fmla="*/ 115 w 251"/>
                <a:gd name="T49" fmla="*/ 160 h 250"/>
                <a:gd name="T50" fmla="*/ 115 w 251"/>
                <a:gd name="T51" fmla="*/ 161 h 250"/>
                <a:gd name="T52" fmla="*/ 100 w 251"/>
                <a:gd name="T53" fmla="*/ 194 h 250"/>
                <a:gd name="T54" fmla="*/ 98 w 251"/>
                <a:gd name="T55" fmla="*/ 197 h 250"/>
                <a:gd name="T56" fmla="*/ 79 w 251"/>
                <a:gd name="T57" fmla="*/ 202 h 250"/>
                <a:gd name="T58" fmla="*/ 76 w 251"/>
                <a:gd name="T59" fmla="*/ 201 h 250"/>
                <a:gd name="T60" fmla="*/ 63 w 251"/>
                <a:gd name="T61" fmla="*/ 163 h 250"/>
                <a:gd name="T62" fmla="*/ 34 w 251"/>
                <a:gd name="T63" fmla="*/ 129 h 250"/>
                <a:gd name="T64" fmla="*/ 32 w 251"/>
                <a:gd name="T65" fmla="*/ 127 h 250"/>
                <a:gd name="T66" fmla="*/ 33 w 251"/>
                <a:gd name="T67" fmla="*/ 126 h 250"/>
                <a:gd name="T68" fmla="*/ 34 w 251"/>
                <a:gd name="T69" fmla="*/ 125 h 250"/>
                <a:gd name="T70" fmla="*/ 35 w 251"/>
                <a:gd name="T71" fmla="*/ 124 h 250"/>
                <a:gd name="T72" fmla="*/ 41 w 251"/>
                <a:gd name="T73" fmla="*/ 121 h 250"/>
                <a:gd name="T74" fmla="*/ 43 w 251"/>
                <a:gd name="T75" fmla="*/ 120 h 250"/>
                <a:gd name="T76" fmla="*/ 50 w 251"/>
                <a:gd name="T77" fmla="*/ 119 h 250"/>
                <a:gd name="T78" fmla="*/ 67 w 251"/>
                <a:gd name="T79" fmla="*/ 123 h 250"/>
                <a:gd name="T80" fmla="*/ 67 w 251"/>
                <a:gd name="T81" fmla="*/ 123 h 250"/>
                <a:gd name="T82" fmla="*/ 75 w 251"/>
                <a:gd name="T83" fmla="*/ 129 h 250"/>
                <a:gd name="T84" fmla="*/ 76 w 251"/>
                <a:gd name="T85" fmla="*/ 130 h 250"/>
                <a:gd name="T86" fmla="*/ 78 w 251"/>
                <a:gd name="T87" fmla="*/ 133 h 250"/>
                <a:gd name="T88" fmla="*/ 82 w 251"/>
                <a:gd name="T89" fmla="*/ 138 h 250"/>
                <a:gd name="T90" fmla="*/ 87 w 251"/>
                <a:gd name="T91" fmla="*/ 145 h 250"/>
                <a:gd name="T92" fmla="*/ 89 w 251"/>
                <a:gd name="T93" fmla="*/ 149 h 250"/>
                <a:gd name="T94" fmla="*/ 91 w 251"/>
                <a:gd name="T95" fmla="*/ 145 h 250"/>
                <a:gd name="T96" fmla="*/ 92 w 251"/>
                <a:gd name="T97" fmla="*/ 145 h 250"/>
                <a:gd name="T98" fmla="*/ 136 w 251"/>
                <a:gd name="T99" fmla="*/ 88 h 250"/>
                <a:gd name="T100" fmla="*/ 136 w 251"/>
                <a:gd name="T101" fmla="*/ 88 h 250"/>
                <a:gd name="T102" fmla="*/ 217 w 251"/>
                <a:gd name="T103" fmla="*/ 47 h 250"/>
                <a:gd name="T104" fmla="*/ 218 w 251"/>
                <a:gd name="T105" fmla="*/ 47 h 250"/>
                <a:gd name="T106" fmla="*/ 219 w 251"/>
                <a:gd name="T107" fmla="*/ 47 h 250"/>
                <a:gd name="T108" fmla="*/ 219 w 251"/>
                <a:gd name="T109" fmla="*/ 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5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9" name="Group 408">
              <a:extLst>
                <a:ext uri="{FF2B5EF4-FFF2-40B4-BE49-F238E27FC236}">
                  <a16:creationId xmlns:a16="http://schemas.microsoft.com/office/drawing/2014/main" id="{FD5FD282-F80B-4760-BF14-003363A88130}"/>
                </a:ext>
              </a:extLst>
            </p:cNvPr>
            <p:cNvGrpSpPr/>
            <p:nvPr/>
          </p:nvGrpSpPr>
          <p:grpSpPr>
            <a:xfrm>
              <a:off x="8926440" y="2195200"/>
              <a:ext cx="2733579" cy="1099919"/>
              <a:chOff x="8748216" y="1943754"/>
              <a:chExt cx="2733579" cy="1099919"/>
            </a:xfrm>
          </p:grpSpPr>
          <p:sp>
            <p:nvSpPr>
              <p:cNvPr id="410" name="Shape 1155">
                <a:extLst>
                  <a:ext uri="{FF2B5EF4-FFF2-40B4-BE49-F238E27FC236}">
                    <a16:creationId xmlns:a16="http://schemas.microsoft.com/office/drawing/2014/main" id="{3D9493B0-EFA6-4348-8381-47809AEB50B3}"/>
                  </a:ext>
                </a:extLst>
              </p:cNvPr>
              <p:cNvSpPr/>
              <p:nvPr/>
            </p:nvSpPr>
            <p:spPr>
              <a:xfrm>
                <a:off x="8748216" y="2736986"/>
                <a:ext cx="2398785" cy="30668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ts val="2200"/>
                  </a:lnSpc>
                  <a:spcBef>
                    <a:spcPts val="0"/>
                  </a:spcBef>
                </a:pPr>
                <a:endParaRPr lang="en-US" sz="1500" dirty="0">
                  <a:solidFill>
                    <a:schemeClr val="bg2">
                      <a:lumMod val="25000"/>
                    </a:schemeClr>
                  </a:solidFill>
                  <a:latin typeface="Arial" panose="020B0604020202020204" pitchFamily="34" charset="0"/>
                  <a:cs typeface="Arial" panose="020B0604020202020204" pitchFamily="34" charset="0"/>
                </a:endParaRPr>
              </a:p>
            </p:txBody>
          </p:sp>
          <p:sp>
            <p:nvSpPr>
              <p:cNvPr id="411" name="Shape 1155">
                <a:extLst>
                  <a:ext uri="{FF2B5EF4-FFF2-40B4-BE49-F238E27FC236}">
                    <a16:creationId xmlns:a16="http://schemas.microsoft.com/office/drawing/2014/main" id="{41B31149-D659-4A43-8ABB-CF40CBC34F12}"/>
                  </a:ext>
                </a:extLst>
              </p:cNvPr>
              <p:cNvSpPr/>
              <p:nvPr/>
            </p:nvSpPr>
            <p:spPr>
              <a:xfrm>
                <a:off x="8835146" y="1943754"/>
                <a:ext cx="2646649" cy="103618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ct val="100000"/>
                  </a:lnSpc>
                  <a:spcBef>
                    <a:spcPts val="0"/>
                  </a:spcBef>
                </a:pPr>
                <a:r>
                  <a:rPr lang="en-US" sz="3200" b="1" dirty="0">
                    <a:solidFill>
                      <a:schemeClr val="accent2"/>
                    </a:solidFill>
                    <a:latin typeface="Arial" panose="020B0604020202020204" pitchFamily="34" charset="0"/>
                    <a:cs typeface="Arial" panose="020B0604020202020204" pitchFamily="34" charset="0"/>
                  </a:rPr>
                  <a:t>Reflective Listening </a:t>
                </a:r>
              </a:p>
            </p:txBody>
          </p:sp>
        </p:grpSp>
      </p:grpSp>
      <p:grpSp>
        <p:nvGrpSpPr>
          <p:cNvPr id="8" name="Group 7"/>
          <p:cNvGrpSpPr/>
          <p:nvPr/>
        </p:nvGrpSpPr>
        <p:grpSpPr>
          <a:xfrm>
            <a:off x="8926440" y="3918247"/>
            <a:ext cx="2733579" cy="1603893"/>
            <a:chOff x="8926440" y="3918247"/>
            <a:chExt cx="2733579" cy="1603893"/>
          </a:xfrm>
        </p:grpSpPr>
        <p:sp>
          <p:nvSpPr>
            <p:cNvPr id="412" name="Freeform 10">
              <a:extLst>
                <a:ext uri="{FF2B5EF4-FFF2-40B4-BE49-F238E27FC236}">
                  <a16:creationId xmlns:a16="http://schemas.microsoft.com/office/drawing/2014/main" id="{CA5CE564-2F67-47B4-87AB-876FB7EF370B}"/>
                </a:ext>
              </a:extLst>
            </p:cNvPr>
            <p:cNvSpPr>
              <a:spLocks noEditPoints="1"/>
            </p:cNvSpPr>
            <p:nvPr/>
          </p:nvSpPr>
          <p:spPr bwMode="auto">
            <a:xfrm>
              <a:off x="8961541" y="3918247"/>
              <a:ext cx="533400" cy="531561"/>
            </a:xfrm>
            <a:custGeom>
              <a:avLst/>
              <a:gdLst>
                <a:gd name="T0" fmla="*/ 126 w 251"/>
                <a:gd name="T1" fmla="*/ 0 h 250"/>
                <a:gd name="T2" fmla="*/ 0 w 251"/>
                <a:gd name="T3" fmla="*/ 125 h 250"/>
                <a:gd name="T4" fmla="*/ 126 w 251"/>
                <a:gd name="T5" fmla="*/ 250 h 250"/>
                <a:gd name="T6" fmla="*/ 251 w 251"/>
                <a:gd name="T7" fmla="*/ 125 h 250"/>
                <a:gd name="T8" fmla="*/ 126 w 251"/>
                <a:gd name="T9" fmla="*/ 0 h 250"/>
                <a:gd name="T10" fmla="*/ 219 w 251"/>
                <a:gd name="T11" fmla="*/ 48 h 250"/>
                <a:gd name="T12" fmla="*/ 218 w 251"/>
                <a:gd name="T13" fmla="*/ 48 h 250"/>
                <a:gd name="T14" fmla="*/ 152 w 251"/>
                <a:gd name="T15" fmla="*/ 101 h 250"/>
                <a:gd name="T16" fmla="*/ 141 w 251"/>
                <a:gd name="T17" fmla="*/ 116 h 250"/>
                <a:gd name="T18" fmla="*/ 137 w 251"/>
                <a:gd name="T19" fmla="*/ 122 h 250"/>
                <a:gd name="T20" fmla="*/ 136 w 251"/>
                <a:gd name="T21" fmla="*/ 123 h 250"/>
                <a:gd name="T22" fmla="*/ 134 w 251"/>
                <a:gd name="T23" fmla="*/ 127 h 250"/>
                <a:gd name="T24" fmla="*/ 132 w 251"/>
                <a:gd name="T25" fmla="*/ 130 h 250"/>
                <a:gd name="T26" fmla="*/ 131 w 251"/>
                <a:gd name="T27" fmla="*/ 131 h 250"/>
                <a:gd name="T28" fmla="*/ 131 w 251"/>
                <a:gd name="T29" fmla="*/ 132 h 250"/>
                <a:gd name="T30" fmla="*/ 130 w 251"/>
                <a:gd name="T31" fmla="*/ 133 h 250"/>
                <a:gd name="T32" fmla="*/ 130 w 251"/>
                <a:gd name="T33" fmla="*/ 133 h 250"/>
                <a:gd name="T34" fmla="*/ 129 w 251"/>
                <a:gd name="T35" fmla="*/ 134 h 250"/>
                <a:gd name="T36" fmla="*/ 129 w 251"/>
                <a:gd name="T37" fmla="*/ 134 h 250"/>
                <a:gd name="T38" fmla="*/ 129 w 251"/>
                <a:gd name="T39" fmla="*/ 135 h 250"/>
                <a:gd name="T40" fmla="*/ 129 w 251"/>
                <a:gd name="T41" fmla="*/ 135 h 250"/>
                <a:gd name="T42" fmla="*/ 128 w 251"/>
                <a:gd name="T43" fmla="*/ 137 h 250"/>
                <a:gd name="T44" fmla="*/ 125 w 251"/>
                <a:gd name="T45" fmla="*/ 142 h 250"/>
                <a:gd name="T46" fmla="*/ 121 w 251"/>
                <a:gd name="T47" fmla="*/ 148 h 250"/>
                <a:gd name="T48" fmla="*/ 115 w 251"/>
                <a:gd name="T49" fmla="*/ 160 h 250"/>
                <a:gd name="T50" fmla="*/ 115 w 251"/>
                <a:gd name="T51" fmla="*/ 161 h 250"/>
                <a:gd name="T52" fmla="*/ 100 w 251"/>
                <a:gd name="T53" fmla="*/ 194 h 250"/>
                <a:gd name="T54" fmla="*/ 98 w 251"/>
                <a:gd name="T55" fmla="*/ 197 h 250"/>
                <a:gd name="T56" fmla="*/ 79 w 251"/>
                <a:gd name="T57" fmla="*/ 202 h 250"/>
                <a:gd name="T58" fmla="*/ 76 w 251"/>
                <a:gd name="T59" fmla="*/ 201 h 250"/>
                <a:gd name="T60" fmla="*/ 63 w 251"/>
                <a:gd name="T61" fmla="*/ 163 h 250"/>
                <a:gd name="T62" fmla="*/ 34 w 251"/>
                <a:gd name="T63" fmla="*/ 129 h 250"/>
                <a:gd name="T64" fmla="*/ 32 w 251"/>
                <a:gd name="T65" fmla="*/ 127 h 250"/>
                <a:gd name="T66" fmla="*/ 33 w 251"/>
                <a:gd name="T67" fmla="*/ 126 h 250"/>
                <a:gd name="T68" fmla="*/ 34 w 251"/>
                <a:gd name="T69" fmla="*/ 125 h 250"/>
                <a:gd name="T70" fmla="*/ 35 w 251"/>
                <a:gd name="T71" fmla="*/ 124 h 250"/>
                <a:gd name="T72" fmla="*/ 41 w 251"/>
                <a:gd name="T73" fmla="*/ 121 h 250"/>
                <a:gd name="T74" fmla="*/ 43 w 251"/>
                <a:gd name="T75" fmla="*/ 120 h 250"/>
                <a:gd name="T76" fmla="*/ 50 w 251"/>
                <a:gd name="T77" fmla="*/ 119 h 250"/>
                <a:gd name="T78" fmla="*/ 67 w 251"/>
                <a:gd name="T79" fmla="*/ 123 h 250"/>
                <a:gd name="T80" fmla="*/ 67 w 251"/>
                <a:gd name="T81" fmla="*/ 123 h 250"/>
                <a:gd name="T82" fmla="*/ 75 w 251"/>
                <a:gd name="T83" fmla="*/ 129 h 250"/>
                <a:gd name="T84" fmla="*/ 76 w 251"/>
                <a:gd name="T85" fmla="*/ 130 h 250"/>
                <a:gd name="T86" fmla="*/ 78 w 251"/>
                <a:gd name="T87" fmla="*/ 133 h 250"/>
                <a:gd name="T88" fmla="*/ 82 w 251"/>
                <a:gd name="T89" fmla="*/ 138 h 250"/>
                <a:gd name="T90" fmla="*/ 87 w 251"/>
                <a:gd name="T91" fmla="*/ 145 h 250"/>
                <a:gd name="T92" fmla="*/ 89 w 251"/>
                <a:gd name="T93" fmla="*/ 149 h 250"/>
                <a:gd name="T94" fmla="*/ 91 w 251"/>
                <a:gd name="T95" fmla="*/ 145 h 250"/>
                <a:gd name="T96" fmla="*/ 92 w 251"/>
                <a:gd name="T97" fmla="*/ 145 h 250"/>
                <a:gd name="T98" fmla="*/ 136 w 251"/>
                <a:gd name="T99" fmla="*/ 88 h 250"/>
                <a:gd name="T100" fmla="*/ 136 w 251"/>
                <a:gd name="T101" fmla="*/ 88 h 250"/>
                <a:gd name="T102" fmla="*/ 217 w 251"/>
                <a:gd name="T103" fmla="*/ 47 h 250"/>
                <a:gd name="T104" fmla="*/ 218 w 251"/>
                <a:gd name="T105" fmla="*/ 47 h 250"/>
                <a:gd name="T106" fmla="*/ 219 w 251"/>
                <a:gd name="T107" fmla="*/ 47 h 250"/>
                <a:gd name="T108" fmla="*/ 219 w 251"/>
                <a:gd name="T109" fmla="*/ 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50">
                  <a:moveTo>
                    <a:pt x="126" y="0"/>
                  </a:moveTo>
                  <a:cubicBezTo>
                    <a:pt x="56" y="0"/>
                    <a:pt x="0" y="56"/>
                    <a:pt x="0" y="125"/>
                  </a:cubicBezTo>
                  <a:cubicBezTo>
                    <a:pt x="0" y="194"/>
                    <a:pt x="56" y="250"/>
                    <a:pt x="126" y="250"/>
                  </a:cubicBezTo>
                  <a:cubicBezTo>
                    <a:pt x="195" y="250"/>
                    <a:pt x="251" y="194"/>
                    <a:pt x="251" y="125"/>
                  </a:cubicBezTo>
                  <a:cubicBezTo>
                    <a:pt x="251" y="56"/>
                    <a:pt x="195" y="0"/>
                    <a:pt x="126" y="0"/>
                  </a:cubicBezTo>
                  <a:close/>
                  <a:moveTo>
                    <a:pt x="219" y="48"/>
                  </a:moveTo>
                  <a:cubicBezTo>
                    <a:pt x="219" y="48"/>
                    <a:pt x="218" y="48"/>
                    <a:pt x="218" y="48"/>
                  </a:cubicBezTo>
                  <a:cubicBezTo>
                    <a:pt x="191" y="60"/>
                    <a:pt x="170" y="79"/>
                    <a:pt x="152" y="101"/>
                  </a:cubicBezTo>
                  <a:cubicBezTo>
                    <a:pt x="148" y="106"/>
                    <a:pt x="144" y="111"/>
                    <a:pt x="141" y="116"/>
                  </a:cubicBezTo>
                  <a:cubicBezTo>
                    <a:pt x="137" y="122"/>
                    <a:pt x="137" y="122"/>
                    <a:pt x="137" y="122"/>
                  </a:cubicBezTo>
                  <a:cubicBezTo>
                    <a:pt x="137" y="122"/>
                    <a:pt x="137" y="123"/>
                    <a:pt x="136" y="123"/>
                  </a:cubicBezTo>
                  <a:cubicBezTo>
                    <a:pt x="135" y="124"/>
                    <a:pt x="135" y="125"/>
                    <a:pt x="134" y="127"/>
                  </a:cubicBezTo>
                  <a:cubicBezTo>
                    <a:pt x="133" y="128"/>
                    <a:pt x="132" y="129"/>
                    <a:pt x="132" y="130"/>
                  </a:cubicBezTo>
                  <a:cubicBezTo>
                    <a:pt x="132" y="131"/>
                    <a:pt x="131" y="131"/>
                    <a:pt x="131" y="131"/>
                  </a:cubicBezTo>
                  <a:cubicBezTo>
                    <a:pt x="131" y="131"/>
                    <a:pt x="131" y="132"/>
                    <a:pt x="131" y="132"/>
                  </a:cubicBezTo>
                  <a:cubicBezTo>
                    <a:pt x="131" y="132"/>
                    <a:pt x="130" y="132"/>
                    <a:pt x="130" y="133"/>
                  </a:cubicBezTo>
                  <a:cubicBezTo>
                    <a:pt x="130" y="133"/>
                    <a:pt x="130" y="133"/>
                    <a:pt x="130" y="133"/>
                  </a:cubicBezTo>
                  <a:cubicBezTo>
                    <a:pt x="130" y="134"/>
                    <a:pt x="130" y="134"/>
                    <a:pt x="129" y="134"/>
                  </a:cubicBezTo>
                  <a:cubicBezTo>
                    <a:pt x="129" y="134"/>
                    <a:pt x="129" y="134"/>
                    <a:pt x="129" y="134"/>
                  </a:cubicBezTo>
                  <a:cubicBezTo>
                    <a:pt x="129" y="134"/>
                    <a:pt x="129" y="134"/>
                    <a:pt x="129" y="135"/>
                  </a:cubicBezTo>
                  <a:cubicBezTo>
                    <a:pt x="129" y="135"/>
                    <a:pt x="129" y="135"/>
                    <a:pt x="129" y="135"/>
                  </a:cubicBezTo>
                  <a:cubicBezTo>
                    <a:pt x="128" y="136"/>
                    <a:pt x="128" y="136"/>
                    <a:pt x="128" y="137"/>
                  </a:cubicBezTo>
                  <a:cubicBezTo>
                    <a:pt x="127" y="139"/>
                    <a:pt x="126" y="140"/>
                    <a:pt x="125" y="142"/>
                  </a:cubicBezTo>
                  <a:cubicBezTo>
                    <a:pt x="124" y="144"/>
                    <a:pt x="123" y="146"/>
                    <a:pt x="121" y="148"/>
                  </a:cubicBezTo>
                  <a:cubicBezTo>
                    <a:pt x="119" y="152"/>
                    <a:pt x="117" y="156"/>
                    <a:pt x="115" y="160"/>
                  </a:cubicBezTo>
                  <a:cubicBezTo>
                    <a:pt x="115" y="160"/>
                    <a:pt x="115" y="161"/>
                    <a:pt x="115" y="161"/>
                  </a:cubicBezTo>
                  <a:cubicBezTo>
                    <a:pt x="110" y="171"/>
                    <a:pt x="105" y="183"/>
                    <a:pt x="100" y="194"/>
                  </a:cubicBezTo>
                  <a:cubicBezTo>
                    <a:pt x="100" y="195"/>
                    <a:pt x="99" y="196"/>
                    <a:pt x="98" y="197"/>
                  </a:cubicBezTo>
                  <a:cubicBezTo>
                    <a:pt x="91" y="198"/>
                    <a:pt x="85" y="200"/>
                    <a:pt x="79" y="202"/>
                  </a:cubicBezTo>
                  <a:cubicBezTo>
                    <a:pt x="77" y="203"/>
                    <a:pt x="76" y="203"/>
                    <a:pt x="76" y="201"/>
                  </a:cubicBezTo>
                  <a:cubicBezTo>
                    <a:pt x="73" y="188"/>
                    <a:pt x="69" y="175"/>
                    <a:pt x="63" y="163"/>
                  </a:cubicBezTo>
                  <a:cubicBezTo>
                    <a:pt x="58" y="154"/>
                    <a:pt x="48" y="137"/>
                    <a:pt x="34" y="129"/>
                  </a:cubicBezTo>
                  <a:cubicBezTo>
                    <a:pt x="33" y="128"/>
                    <a:pt x="31" y="128"/>
                    <a:pt x="32" y="127"/>
                  </a:cubicBezTo>
                  <a:cubicBezTo>
                    <a:pt x="32" y="126"/>
                    <a:pt x="32" y="126"/>
                    <a:pt x="33" y="126"/>
                  </a:cubicBezTo>
                  <a:cubicBezTo>
                    <a:pt x="33" y="125"/>
                    <a:pt x="33" y="125"/>
                    <a:pt x="34" y="125"/>
                  </a:cubicBezTo>
                  <a:cubicBezTo>
                    <a:pt x="34" y="125"/>
                    <a:pt x="35" y="124"/>
                    <a:pt x="35" y="124"/>
                  </a:cubicBezTo>
                  <a:cubicBezTo>
                    <a:pt x="37" y="123"/>
                    <a:pt x="39" y="122"/>
                    <a:pt x="41" y="121"/>
                  </a:cubicBezTo>
                  <a:cubicBezTo>
                    <a:pt x="42" y="121"/>
                    <a:pt x="42" y="121"/>
                    <a:pt x="43" y="120"/>
                  </a:cubicBezTo>
                  <a:cubicBezTo>
                    <a:pt x="46" y="120"/>
                    <a:pt x="48" y="119"/>
                    <a:pt x="50" y="119"/>
                  </a:cubicBezTo>
                  <a:cubicBezTo>
                    <a:pt x="56" y="119"/>
                    <a:pt x="62" y="120"/>
                    <a:pt x="67" y="123"/>
                  </a:cubicBezTo>
                  <a:cubicBezTo>
                    <a:pt x="67" y="123"/>
                    <a:pt x="67" y="123"/>
                    <a:pt x="67" y="123"/>
                  </a:cubicBezTo>
                  <a:cubicBezTo>
                    <a:pt x="70" y="125"/>
                    <a:pt x="72" y="127"/>
                    <a:pt x="75" y="129"/>
                  </a:cubicBezTo>
                  <a:cubicBezTo>
                    <a:pt x="75" y="129"/>
                    <a:pt x="75" y="130"/>
                    <a:pt x="76" y="130"/>
                  </a:cubicBezTo>
                  <a:cubicBezTo>
                    <a:pt x="76" y="131"/>
                    <a:pt x="77" y="132"/>
                    <a:pt x="78" y="133"/>
                  </a:cubicBezTo>
                  <a:cubicBezTo>
                    <a:pt x="79" y="134"/>
                    <a:pt x="80" y="136"/>
                    <a:pt x="82" y="138"/>
                  </a:cubicBezTo>
                  <a:cubicBezTo>
                    <a:pt x="84" y="140"/>
                    <a:pt x="85" y="143"/>
                    <a:pt x="87" y="145"/>
                  </a:cubicBezTo>
                  <a:cubicBezTo>
                    <a:pt x="87" y="146"/>
                    <a:pt x="90" y="148"/>
                    <a:pt x="89" y="149"/>
                  </a:cubicBezTo>
                  <a:cubicBezTo>
                    <a:pt x="89" y="149"/>
                    <a:pt x="90" y="147"/>
                    <a:pt x="91" y="145"/>
                  </a:cubicBezTo>
                  <a:cubicBezTo>
                    <a:pt x="91" y="145"/>
                    <a:pt x="91" y="145"/>
                    <a:pt x="92" y="145"/>
                  </a:cubicBezTo>
                  <a:cubicBezTo>
                    <a:pt x="97" y="134"/>
                    <a:pt x="115" y="105"/>
                    <a:pt x="136" y="88"/>
                  </a:cubicBezTo>
                  <a:cubicBezTo>
                    <a:pt x="136" y="88"/>
                    <a:pt x="136" y="88"/>
                    <a:pt x="136" y="88"/>
                  </a:cubicBezTo>
                  <a:cubicBezTo>
                    <a:pt x="159" y="67"/>
                    <a:pt x="186" y="54"/>
                    <a:pt x="217" y="47"/>
                  </a:cubicBezTo>
                  <a:cubicBezTo>
                    <a:pt x="217" y="47"/>
                    <a:pt x="218" y="47"/>
                    <a:pt x="218" y="47"/>
                  </a:cubicBezTo>
                  <a:cubicBezTo>
                    <a:pt x="219" y="47"/>
                    <a:pt x="219" y="47"/>
                    <a:pt x="219" y="47"/>
                  </a:cubicBezTo>
                  <a:cubicBezTo>
                    <a:pt x="219" y="47"/>
                    <a:pt x="219" y="48"/>
                    <a:pt x="219"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13" name="Group 412">
              <a:extLst>
                <a:ext uri="{FF2B5EF4-FFF2-40B4-BE49-F238E27FC236}">
                  <a16:creationId xmlns:a16="http://schemas.microsoft.com/office/drawing/2014/main" id="{852D1B7B-8B8D-448F-A1F5-462E3B310E0E}"/>
                </a:ext>
              </a:extLst>
            </p:cNvPr>
            <p:cNvGrpSpPr/>
            <p:nvPr/>
          </p:nvGrpSpPr>
          <p:grpSpPr>
            <a:xfrm>
              <a:off x="8926440" y="4523364"/>
              <a:ext cx="2733579" cy="998776"/>
              <a:chOff x="8748216" y="2044897"/>
              <a:chExt cx="2733579" cy="998776"/>
            </a:xfrm>
          </p:grpSpPr>
          <p:sp>
            <p:nvSpPr>
              <p:cNvPr id="414" name="Shape 1155">
                <a:extLst>
                  <a:ext uri="{FF2B5EF4-FFF2-40B4-BE49-F238E27FC236}">
                    <a16:creationId xmlns:a16="http://schemas.microsoft.com/office/drawing/2014/main" id="{87D62F44-A1C1-4231-9B63-F743077E5E0D}"/>
                  </a:ext>
                </a:extLst>
              </p:cNvPr>
              <p:cNvSpPr/>
              <p:nvPr/>
            </p:nvSpPr>
            <p:spPr>
              <a:xfrm>
                <a:off x="8748216" y="2736986"/>
                <a:ext cx="2398785" cy="30668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ts val="2200"/>
                  </a:lnSpc>
                  <a:spcBef>
                    <a:spcPts val="0"/>
                  </a:spcBef>
                </a:pPr>
                <a:endParaRPr lang="en-US" sz="1500" dirty="0">
                  <a:solidFill>
                    <a:schemeClr val="bg2">
                      <a:lumMod val="25000"/>
                    </a:schemeClr>
                  </a:solidFill>
                  <a:latin typeface="Arial" panose="020B0604020202020204" pitchFamily="34" charset="0"/>
                  <a:cs typeface="Arial" panose="020B0604020202020204" pitchFamily="34" charset="0"/>
                </a:endParaRPr>
              </a:p>
            </p:txBody>
          </p:sp>
          <p:sp>
            <p:nvSpPr>
              <p:cNvPr id="415" name="Shape 1155">
                <a:extLst>
                  <a:ext uri="{FF2B5EF4-FFF2-40B4-BE49-F238E27FC236}">
                    <a16:creationId xmlns:a16="http://schemas.microsoft.com/office/drawing/2014/main" id="{5C9E5EAC-2361-4D9A-B2DA-3DD8316A8FD3}"/>
                  </a:ext>
                </a:extLst>
              </p:cNvPr>
              <p:cNvSpPr/>
              <p:nvPr/>
            </p:nvSpPr>
            <p:spPr>
              <a:xfrm>
                <a:off x="8749902" y="2044897"/>
                <a:ext cx="2731893" cy="543739"/>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20000"/>
                  </a:lnSpc>
                  <a:defRPr sz="3000" b="0">
                    <a:solidFill>
                      <a:srgbClr val="CDCFD2"/>
                    </a:solidFill>
                  </a:defRPr>
                </a:lvl1pPr>
              </a:lstStyle>
              <a:p>
                <a:pPr>
                  <a:lnSpc>
                    <a:spcPct val="100000"/>
                  </a:lnSpc>
                  <a:spcBef>
                    <a:spcPts val="0"/>
                  </a:spcBef>
                </a:pPr>
                <a:r>
                  <a:rPr lang="en-US" sz="3200" b="1" dirty="0">
                    <a:solidFill>
                      <a:srgbClr val="6F8356"/>
                    </a:solidFill>
                    <a:latin typeface="Arial" panose="020B0604020202020204" pitchFamily="34" charset="0"/>
                    <a:cs typeface="Arial" panose="020B0604020202020204" pitchFamily="34" charset="0"/>
                  </a:rPr>
                  <a:t>Summarizing</a:t>
                </a:r>
              </a:p>
            </p:txBody>
          </p:sp>
        </p:grpSp>
      </p:grpSp>
      <p:sp>
        <p:nvSpPr>
          <p:cNvPr id="22" name="Freeform 8">
            <a:extLst>
              <a:ext uri="{FF2B5EF4-FFF2-40B4-BE49-F238E27FC236}">
                <a16:creationId xmlns:a16="http://schemas.microsoft.com/office/drawing/2014/main" id="{DD9B51A2-9191-456F-9AA6-67F89B3F2389}"/>
              </a:ext>
            </a:extLst>
          </p:cNvPr>
          <p:cNvSpPr>
            <a:spLocks/>
          </p:cNvSpPr>
          <p:nvPr/>
        </p:nvSpPr>
        <p:spPr bwMode="auto">
          <a:xfrm>
            <a:off x="6172728" y="1730590"/>
            <a:ext cx="2006073" cy="2006071"/>
          </a:xfrm>
          <a:custGeom>
            <a:avLst/>
            <a:gdLst>
              <a:gd name="T0" fmla="*/ 0 w 528"/>
              <a:gd name="T1" fmla="*/ 438 h 528"/>
              <a:gd name="T2" fmla="*/ 1 w 528"/>
              <a:gd name="T3" fmla="*/ 447 h 528"/>
              <a:gd name="T4" fmla="*/ 1 w 528"/>
              <a:gd name="T5" fmla="*/ 448 h 528"/>
              <a:gd name="T6" fmla="*/ 2 w 528"/>
              <a:gd name="T7" fmla="*/ 456 h 528"/>
              <a:gd name="T8" fmla="*/ 2 w 528"/>
              <a:gd name="T9" fmla="*/ 457 h 528"/>
              <a:gd name="T10" fmla="*/ 4 w 528"/>
              <a:gd name="T11" fmla="*/ 464 h 528"/>
              <a:gd name="T12" fmla="*/ 4 w 528"/>
              <a:gd name="T13" fmla="*/ 465 h 528"/>
              <a:gd name="T14" fmla="*/ 7 w 528"/>
              <a:gd name="T15" fmla="*/ 473 h 528"/>
              <a:gd name="T16" fmla="*/ 7 w 528"/>
              <a:gd name="T17" fmla="*/ 473 h 528"/>
              <a:gd name="T18" fmla="*/ 11 w 528"/>
              <a:gd name="T19" fmla="*/ 481 h 528"/>
              <a:gd name="T20" fmla="*/ 11 w 528"/>
              <a:gd name="T21" fmla="*/ 481 h 528"/>
              <a:gd name="T22" fmla="*/ 15 w 528"/>
              <a:gd name="T23" fmla="*/ 488 h 528"/>
              <a:gd name="T24" fmla="*/ 16 w 528"/>
              <a:gd name="T25" fmla="*/ 489 h 528"/>
              <a:gd name="T26" fmla="*/ 21 w 528"/>
              <a:gd name="T27" fmla="*/ 495 h 528"/>
              <a:gd name="T28" fmla="*/ 21 w 528"/>
              <a:gd name="T29" fmla="*/ 496 h 528"/>
              <a:gd name="T30" fmla="*/ 26 w 528"/>
              <a:gd name="T31" fmla="*/ 502 h 528"/>
              <a:gd name="T32" fmla="*/ 33 w 528"/>
              <a:gd name="T33" fmla="*/ 507 h 528"/>
              <a:gd name="T34" fmla="*/ 33 w 528"/>
              <a:gd name="T35" fmla="*/ 508 h 528"/>
              <a:gd name="T36" fmla="*/ 40 w 528"/>
              <a:gd name="T37" fmla="*/ 512 h 528"/>
              <a:gd name="T38" fmla="*/ 40 w 528"/>
              <a:gd name="T39" fmla="*/ 513 h 528"/>
              <a:gd name="T40" fmla="*/ 47 w 528"/>
              <a:gd name="T41" fmla="*/ 517 h 528"/>
              <a:gd name="T42" fmla="*/ 48 w 528"/>
              <a:gd name="T43" fmla="*/ 517 h 528"/>
              <a:gd name="T44" fmla="*/ 55 w 528"/>
              <a:gd name="T45" fmla="*/ 521 h 528"/>
              <a:gd name="T46" fmla="*/ 56 w 528"/>
              <a:gd name="T47" fmla="*/ 521 h 528"/>
              <a:gd name="T48" fmla="*/ 63 w 528"/>
              <a:gd name="T49" fmla="*/ 524 h 528"/>
              <a:gd name="T50" fmla="*/ 64 w 528"/>
              <a:gd name="T51" fmla="*/ 524 h 528"/>
              <a:gd name="T52" fmla="*/ 71 w 528"/>
              <a:gd name="T53" fmla="*/ 526 h 528"/>
              <a:gd name="T54" fmla="*/ 73 w 528"/>
              <a:gd name="T55" fmla="*/ 526 h 528"/>
              <a:gd name="T56" fmla="*/ 81 w 528"/>
              <a:gd name="T57" fmla="*/ 528 h 528"/>
              <a:gd name="T58" fmla="*/ 81 w 528"/>
              <a:gd name="T59" fmla="*/ 528 h 528"/>
              <a:gd name="T60" fmla="*/ 90 w 528"/>
              <a:gd name="T61" fmla="*/ 528 h 528"/>
              <a:gd name="T62" fmla="*/ 90 w 528"/>
              <a:gd name="T63" fmla="*/ 528 h 528"/>
              <a:gd name="T64" fmla="*/ 438 w 528"/>
              <a:gd name="T65" fmla="*/ 528 h 528"/>
              <a:gd name="T66" fmla="*/ 479 w 528"/>
              <a:gd name="T67" fmla="*/ 518 h 528"/>
              <a:gd name="T68" fmla="*/ 528 w 528"/>
              <a:gd name="T69" fmla="*/ 438 h 528"/>
              <a:gd name="T70" fmla="*/ 438 w 528"/>
              <a:gd name="T71" fmla="*/ 348 h 528"/>
              <a:gd name="T72" fmla="*/ 308 w 528"/>
              <a:gd name="T73" fmla="*/ 348 h 528"/>
              <a:gd name="T74" fmla="*/ 480 w 528"/>
              <a:gd name="T75" fmla="*/ 176 h 528"/>
              <a:gd name="T76" fmla="*/ 480 w 528"/>
              <a:gd name="T77" fmla="*/ 48 h 528"/>
              <a:gd name="T78" fmla="*/ 352 w 528"/>
              <a:gd name="T79" fmla="*/ 48 h 528"/>
              <a:gd name="T80" fmla="*/ 181 w 528"/>
              <a:gd name="T81" fmla="*/ 220 h 528"/>
              <a:gd name="T82" fmla="*/ 181 w 528"/>
              <a:gd name="T83" fmla="*/ 90 h 528"/>
              <a:gd name="T84" fmla="*/ 90 w 528"/>
              <a:gd name="T85" fmla="*/ 0 h 528"/>
              <a:gd name="T86" fmla="*/ 10 w 528"/>
              <a:gd name="T87" fmla="*/ 49 h 528"/>
              <a:gd name="T88" fmla="*/ 0 w 528"/>
              <a:gd name="T89" fmla="*/ 90 h 528"/>
              <a:gd name="T90" fmla="*/ 0 w 528"/>
              <a:gd name="T91" fmla="*/ 43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8" h="528">
                <a:moveTo>
                  <a:pt x="0" y="438"/>
                </a:moveTo>
                <a:cubicBezTo>
                  <a:pt x="0" y="441"/>
                  <a:pt x="0" y="444"/>
                  <a:pt x="1" y="447"/>
                </a:cubicBezTo>
                <a:cubicBezTo>
                  <a:pt x="1" y="447"/>
                  <a:pt x="1" y="447"/>
                  <a:pt x="1" y="448"/>
                </a:cubicBezTo>
                <a:cubicBezTo>
                  <a:pt x="1" y="450"/>
                  <a:pt x="1" y="453"/>
                  <a:pt x="2" y="456"/>
                </a:cubicBezTo>
                <a:cubicBezTo>
                  <a:pt x="2" y="456"/>
                  <a:pt x="2" y="456"/>
                  <a:pt x="2" y="457"/>
                </a:cubicBezTo>
                <a:cubicBezTo>
                  <a:pt x="3" y="459"/>
                  <a:pt x="3" y="462"/>
                  <a:pt x="4" y="464"/>
                </a:cubicBezTo>
                <a:cubicBezTo>
                  <a:pt x="4" y="465"/>
                  <a:pt x="4" y="465"/>
                  <a:pt x="4" y="465"/>
                </a:cubicBezTo>
                <a:cubicBezTo>
                  <a:pt x="5" y="468"/>
                  <a:pt x="6" y="470"/>
                  <a:pt x="7" y="473"/>
                </a:cubicBezTo>
                <a:cubicBezTo>
                  <a:pt x="7" y="473"/>
                  <a:pt x="7" y="473"/>
                  <a:pt x="7" y="473"/>
                </a:cubicBezTo>
                <a:cubicBezTo>
                  <a:pt x="8" y="476"/>
                  <a:pt x="10" y="478"/>
                  <a:pt x="11" y="481"/>
                </a:cubicBezTo>
                <a:cubicBezTo>
                  <a:pt x="11" y="481"/>
                  <a:pt x="11" y="481"/>
                  <a:pt x="11" y="481"/>
                </a:cubicBezTo>
                <a:cubicBezTo>
                  <a:pt x="12" y="484"/>
                  <a:pt x="14" y="486"/>
                  <a:pt x="15" y="488"/>
                </a:cubicBezTo>
                <a:cubicBezTo>
                  <a:pt x="15" y="488"/>
                  <a:pt x="16" y="488"/>
                  <a:pt x="16" y="489"/>
                </a:cubicBezTo>
                <a:cubicBezTo>
                  <a:pt x="17" y="491"/>
                  <a:pt x="19" y="493"/>
                  <a:pt x="21" y="495"/>
                </a:cubicBezTo>
                <a:cubicBezTo>
                  <a:pt x="21" y="495"/>
                  <a:pt x="21" y="495"/>
                  <a:pt x="21" y="496"/>
                </a:cubicBezTo>
                <a:cubicBezTo>
                  <a:pt x="23" y="498"/>
                  <a:pt x="25" y="500"/>
                  <a:pt x="26" y="502"/>
                </a:cubicBezTo>
                <a:cubicBezTo>
                  <a:pt x="28" y="504"/>
                  <a:pt x="31" y="505"/>
                  <a:pt x="33" y="507"/>
                </a:cubicBezTo>
                <a:cubicBezTo>
                  <a:pt x="33" y="507"/>
                  <a:pt x="33" y="507"/>
                  <a:pt x="33" y="508"/>
                </a:cubicBezTo>
                <a:cubicBezTo>
                  <a:pt x="35" y="509"/>
                  <a:pt x="37" y="511"/>
                  <a:pt x="40" y="512"/>
                </a:cubicBezTo>
                <a:cubicBezTo>
                  <a:pt x="40" y="513"/>
                  <a:pt x="40" y="513"/>
                  <a:pt x="40" y="513"/>
                </a:cubicBezTo>
                <a:cubicBezTo>
                  <a:pt x="42" y="514"/>
                  <a:pt x="45" y="516"/>
                  <a:pt x="47" y="517"/>
                </a:cubicBezTo>
                <a:cubicBezTo>
                  <a:pt x="47" y="517"/>
                  <a:pt x="47" y="517"/>
                  <a:pt x="48" y="517"/>
                </a:cubicBezTo>
                <a:cubicBezTo>
                  <a:pt x="50" y="519"/>
                  <a:pt x="52" y="520"/>
                  <a:pt x="55" y="521"/>
                </a:cubicBezTo>
                <a:cubicBezTo>
                  <a:pt x="55" y="521"/>
                  <a:pt x="55" y="521"/>
                  <a:pt x="56" y="521"/>
                </a:cubicBezTo>
                <a:cubicBezTo>
                  <a:pt x="58" y="522"/>
                  <a:pt x="60" y="523"/>
                  <a:pt x="63" y="524"/>
                </a:cubicBezTo>
                <a:cubicBezTo>
                  <a:pt x="63" y="524"/>
                  <a:pt x="64" y="524"/>
                  <a:pt x="64" y="524"/>
                </a:cubicBezTo>
                <a:cubicBezTo>
                  <a:pt x="66" y="525"/>
                  <a:pt x="69" y="526"/>
                  <a:pt x="71" y="526"/>
                </a:cubicBezTo>
                <a:cubicBezTo>
                  <a:pt x="72" y="526"/>
                  <a:pt x="72" y="526"/>
                  <a:pt x="73" y="526"/>
                </a:cubicBezTo>
                <a:cubicBezTo>
                  <a:pt x="75" y="527"/>
                  <a:pt x="78" y="527"/>
                  <a:pt x="81" y="528"/>
                </a:cubicBezTo>
                <a:cubicBezTo>
                  <a:pt x="81" y="528"/>
                  <a:pt x="81" y="528"/>
                  <a:pt x="81" y="528"/>
                </a:cubicBezTo>
                <a:cubicBezTo>
                  <a:pt x="84" y="528"/>
                  <a:pt x="87" y="528"/>
                  <a:pt x="90" y="528"/>
                </a:cubicBezTo>
                <a:cubicBezTo>
                  <a:pt x="90" y="528"/>
                  <a:pt x="90" y="528"/>
                  <a:pt x="90" y="528"/>
                </a:cubicBezTo>
                <a:cubicBezTo>
                  <a:pt x="438" y="528"/>
                  <a:pt x="438" y="528"/>
                  <a:pt x="438" y="528"/>
                </a:cubicBezTo>
                <a:cubicBezTo>
                  <a:pt x="453" y="528"/>
                  <a:pt x="467" y="525"/>
                  <a:pt x="479" y="518"/>
                </a:cubicBezTo>
                <a:cubicBezTo>
                  <a:pt x="508" y="503"/>
                  <a:pt x="528" y="473"/>
                  <a:pt x="528" y="438"/>
                </a:cubicBezTo>
                <a:cubicBezTo>
                  <a:pt x="528" y="388"/>
                  <a:pt x="488" y="348"/>
                  <a:pt x="438" y="348"/>
                </a:cubicBezTo>
                <a:cubicBezTo>
                  <a:pt x="308" y="348"/>
                  <a:pt x="308" y="348"/>
                  <a:pt x="308" y="348"/>
                </a:cubicBezTo>
                <a:cubicBezTo>
                  <a:pt x="480" y="176"/>
                  <a:pt x="480" y="176"/>
                  <a:pt x="480" y="176"/>
                </a:cubicBezTo>
                <a:cubicBezTo>
                  <a:pt x="515" y="140"/>
                  <a:pt x="515" y="83"/>
                  <a:pt x="480" y="48"/>
                </a:cubicBezTo>
                <a:cubicBezTo>
                  <a:pt x="445" y="13"/>
                  <a:pt x="388" y="13"/>
                  <a:pt x="352" y="48"/>
                </a:cubicBezTo>
                <a:cubicBezTo>
                  <a:pt x="181" y="220"/>
                  <a:pt x="181" y="220"/>
                  <a:pt x="181" y="220"/>
                </a:cubicBezTo>
                <a:cubicBezTo>
                  <a:pt x="181" y="90"/>
                  <a:pt x="181" y="90"/>
                  <a:pt x="181" y="90"/>
                </a:cubicBezTo>
                <a:cubicBezTo>
                  <a:pt x="181" y="40"/>
                  <a:pt x="140" y="0"/>
                  <a:pt x="90" y="0"/>
                </a:cubicBezTo>
                <a:cubicBezTo>
                  <a:pt x="55" y="0"/>
                  <a:pt x="25" y="20"/>
                  <a:pt x="10" y="49"/>
                </a:cubicBezTo>
                <a:cubicBezTo>
                  <a:pt x="4" y="62"/>
                  <a:pt x="0" y="76"/>
                  <a:pt x="0" y="90"/>
                </a:cubicBezTo>
                <a:cubicBezTo>
                  <a:pt x="0" y="438"/>
                  <a:pt x="0" y="438"/>
                  <a:pt x="0" y="438"/>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17" name="Freeform 5">
            <a:extLst>
              <a:ext uri="{FF2B5EF4-FFF2-40B4-BE49-F238E27FC236}">
                <a16:creationId xmlns:a16="http://schemas.microsoft.com/office/drawing/2014/main" id="{B3FF977D-4664-4B41-BE3F-4953566C176E}"/>
              </a:ext>
            </a:extLst>
          </p:cNvPr>
          <p:cNvSpPr>
            <a:spLocks/>
          </p:cNvSpPr>
          <p:nvPr/>
        </p:nvSpPr>
        <p:spPr bwMode="auto">
          <a:xfrm>
            <a:off x="4013201" y="3888517"/>
            <a:ext cx="2006073" cy="2006071"/>
          </a:xfrm>
          <a:custGeom>
            <a:avLst/>
            <a:gdLst>
              <a:gd name="T0" fmla="*/ 90 w 528"/>
              <a:gd name="T1" fmla="*/ 181 h 528"/>
              <a:gd name="T2" fmla="*/ 220 w 528"/>
              <a:gd name="T3" fmla="*/ 181 h 528"/>
              <a:gd name="T4" fmla="*/ 48 w 528"/>
              <a:gd name="T5" fmla="*/ 353 h 528"/>
              <a:gd name="T6" fmla="*/ 48 w 528"/>
              <a:gd name="T7" fmla="*/ 480 h 528"/>
              <a:gd name="T8" fmla="*/ 176 w 528"/>
              <a:gd name="T9" fmla="*/ 480 h 528"/>
              <a:gd name="T10" fmla="*/ 348 w 528"/>
              <a:gd name="T11" fmla="*/ 308 h 528"/>
              <a:gd name="T12" fmla="*/ 348 w 528"/>
              <a:gd name="T13" fmla="*/ 438 h 528"/>
              <a:gd name="T14" fmla="*/ 438 w 528"/>
              <a:gd name="T15" fmla="*/ 528 h 528"/>
              <a:gd name="T16" fmla="*/ 518 w 528"/>
              <a:gd name="T17" fmla="*/ 479 h 528"/>
              <a:gd name="T18" fmla="*/ 528 w 528"/>
              <a:gd name="T19" fmla="*/ 438 h 528"/>
              <a:gd name="T20" fmla="*/ 528 w 528"/>
              <a:gd name="T21" fmla="*/ 90 h 528"/>
              <a:gd name="T22" fmla="*/ 528 w 528"/>
              <a:gd name="T23" fmla="*/ 90 h 528"/>
              <a:gd name="T24" fmla="*/ 528 w 528"/>
              <a:gd name="T25" fmla="*/ 81 h 528"/>
              <a:gd name="T26" fmla="*/ 527 w 528"/>
              <a:gd name="T27" fmla="*/ 81 h 528"/>
              <a:gd name="T28" fmla="*/ 526 w 528"/>
              <a:gd name="T29" fmla="*/ 73 h 528"/>
              <a:gd name="T30" fmla="*/ 526 w 528"/>
              <a:gd name="T31" fmla="*/ 71 h 528"/>
              <a:gd name="T32" fmla="*/ 524 w 528"/>
              <a:gd name="T33" fmla="*/ 64 h 528"/>
              <a:gd name="T34" fmla="*/ 524 w 528"/>
              <a:gd name="T35" fmla="*/ 63 h 528"/>
              <a:gd name="T36" fmla="*/ 521 w 528"/>
              <a:gd name="T37" fmla="*/ 56 h 528"/>
              <a:gd name="T38" fmla="*/ 521 w 528"/>
              <a:gd name="T39" fmla="*/ 55 h 528"/>
              <a:gd name="T40" fmla="*/ 517 w 528"/>
              <a:gd name="T41" fmla="*/ 48 h 528"/>
              <a:gd name="T42" fmla="*/ 517 w 528"/>
              <a:gd name="T43" fmla="*/ 47 h 528"/>
              <a:gd name="T44" fmla="*/ 513 w 528"/>
              <a:gd name="T45" fmla="*/ 40 h 528"/>
              <a:gd name="T46" fmla="*/ 512 w 528"/>
              <a:gd name="T47" fmla="*/ 40 h 528"/>
              <a:gd name="T48" fmla="*/ 507 w 528"/>
              <a:gd name="T49" fmla="*/ 33 h 528"/>
              <a:gd name="T50" fmla="*/ 507 w 528"/>
              <a:gd name="T51" fmla="*/ 33 h 528"/>
              <a:gd name="T52" fmla="*/ 502 w 528"/>
              <a:gd name="T53" fmla="*/ 27 h 528"/>
              <a:gd name="T54" fmla="*/ 495 w 528"/>
              <a:gd name="T55" fmla="*/ 21 h 528"/>
              <a:gd name="T56" fmla="*/ 495 w 528"/>
              <a:gd name="T57" fmla="*/ 21 h 528"/>
              <a:gd name="T58" fmla="*/ 488 w 528"/>
              <a:gd name="T59" fmla="*/ 16 h 528"/>
              <a:gd name="T60" fmla="*/ 488 w 528"/>
              <a:gd name="T61" fmla="*/ 15 h 528"/>
              <a:gd name="T62" fmla="*/ 481 w 528"/>
              <a:gd name="T63" fmla="*/ 11 h 528"/>
              <a:gd name="T64" fmla="*/ 481 w 528"/>
              <a:gd name="T65" fmla="*/ 11 h 528"/>
              <a:gd name="T66" fmla="*/ 473 w 528"/>
              <a:gd name="T67" fmla="*/ 7 h 528"/>
              <a:gd name="T68" fmla="*/ 473 w 528"/>
              <a:gd name="T69" fmla="*/ 7 h 528"/>
              <a:gd name="T70" fmla="*/ 465 w 528"/>
              <a:gd name="T71" fmla="*/ 4 h 528"/>
              <a:gd name="T72" fmla="*/ 464 w 528"/>
              <a:gd name="T73" fmla="*/ 4 h 528"/>
              <a:gd name="T74" fmla="*/ 457 w 528"/>
              <a:gd name="T75" fmla="*/ 2 h 528"/>
              <a:gd name="T76" fmla="*/ 456 w 528"/>
              <a:gd name="T77" fmla="*/ 2 h 528"/>
              <a:gd name="T78" fmla="*/ 447 w 528"/>
              <a:gd name="T79" fmla="*/ 1 h 528"/>
              <a:gd name="T80" fmla="*/ 447 w 528"/>
              <a:gd name="T81" fmla="*/ 1 h 528"/>
              <a:gd name="T82" fmla="*/ 438 w 528"/>
              <a:gd name="T83" fmla="*/ 0 h 528"/>
              <a:gd name="T84" fmla="*/ 438 w 528"/>
              <a:gd name="T85" fmla="*/ 0 h 528"/>
              <a:gd name="T86" fmla="*/ 90 w 528"/>
              <a:gd name="T87" fmla="*/ 0 h 528"/>
              <a:gd name="T88" fmla="*/ 49 w 528"/>
              <a:gd name="T89" fmla="*/ 10 h 528"/>
              <a:gd name="T90" fmla="*/ 0 w 528"/>
              <a:gd name="T91" fmla="*/ 90 h 528"/>
              <a:gd name="T92" fmla="*/ 90 w 528"/>
              <a:gd name="T93" fmla="*/ 18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528">
                <a:moveTo>
                  <a:pt x="90" y="181"/>
                </a:moveTo>
                <a:cubicBezTo>
                  <a:pt x="220" y="181"/>
                  <a:pt x="220" y="181"/>
                  <a:pt x="220" y="181"/>
                </a:cubicBezTo>
                <a:cubicBezTo>
                  <a:pt x="48" y="353"/>
                  <a:pt x="48" y="353"/>
                  <a:pt x="48" y="353"/>
                </a:cubicBezTo>
                <a:cubicBezTo>
                  <a:pt x="13" y="388"/>
                  <a:pt x="13" y="445"/>
                  <a:pt x="48" y="480"/>
                </a:cubicBezTo>
                <a:cubicBezTo>
                  <a:pt x="83" y="515"/>
                  <a:pt x="140" y="515"/>
                  <a:pt x="176" y="480"/>
                </a:cubicBezTo>
                <a:cubicBezTo>
                  <a:pt x="348" y="308"/>
                  <a:pt x="348" y="308"/>
                  <a:pt x="348" y="308"/>
                </a:cubicBezTo>
                <a:cubicBezTo>
                  <a:pt x="348" y="438"/>
                  <a:pt x="348" y="438"/>
                  <a:pt x="348" y="438"/>
                </a:cubicBezTo>
                <a:cubicBezTo>
                  <a:pt x="348" y="488"/>
                  <a:pt x="388" y="528"/>
                  <a:pt x="438" y="528"/>
                </a:cubicBezTo>
                <a:cubicBezTo>
                  <a:pt x="473" y="528"/>
                  <a:pt x="503" y="508"/>
                  <a:pt x="518" y="479"/>
                </a:cubicBezTo>
                <a:cubicBezTo>
                  <a:pt x="524" y="467"/>
                  <a:pt x="528" y="453"/>
                  <a:pt x="528" y="438"/>
                </a:cubicBezTo>
                <a:cubicBezTo>
                  <a:pt x="528" y="90"/>
                  <a:pt x="528" y="90"/>
                  <a:pt x="528" y="90"/>
                </a:cubicBezTo>
                <a:cubicBezTo>
                  <a:pt x="528" y="90"/>
                  <a:pt x="528" y="90"/>
                  <a:pt x="528" y="90"/>
                </a:cubicBezTo>
                <a:cubicBezTo>
                  <a:pt x="528" y="87"/>
                  <a:pt x="528" y="84"/>
                  <a:pt x="528" y="81"/>
                </a:cubicBezTo>
                <a:cubicBezTo>
                  <a:pt x="528" y="81"/>
                  <a:pt x="527" y="81"/>
                  <a:pt x="527" y="81"/>
                </a:cubicBezTo>
                <a:cubicBezTo>
                  <a:pt x="527" y="78"/>
                  <a:pt x="527" y="75"/>
                  <a:pt x="526" y="73"/>
                </a:cubicBezTo>
                <a:cubicBezTo>
                  <a:pt x="526" y="72"/>
                  <a:pt x="526" y="72"/>
                  <a:pt x="526" y="71"/>
                </a:cubicBezTo>
                <a:cubicBezTo>
                  <a:pt x="525" y="69"/>
                  <a:pt x="525" y="66"/>
                  <a:pt x="524" y="64"/>
                </a:cubicBezTo>
                <a:cubicBezTo>
                  <a:pt x="524" y="64"/>
                  <a:pt x="524" y="63"/>
                  <a:pt x="524" y="63"/>
                </a:cubicBezTo>
                <a:cubicBezTo>
                  <a:pt x="523" y="60"/>
                  <a:pt x="522" y="58"/>
                  <a:pt x="521" y="56"/>
                </a:cubicBezTo>
                <a:cubicBezTo>
                  <a:pt x="521" y="55"/>
                  <a:pt x="521" y="55"/>
                  <a:pt x="521" y="55"/>
                </a:cubicBezTo>
                <a:cubicBezTo>
                  <a:pt x="520" y="52"/>
                  <a:pt x="518" y="50"/>
                  <a:pt x="517" y="48"/>
                </a:cubicBezTo>
                <a:cubicBezTo>
                  <a:pt x="517" y="47"/>
                  <a:pt x="517" y="47"/>
                  <a:pt x="517" y="47"/>
                </a:cubicBezTo>
                <a:cubicBezTo>
                  <a:pt x="516" y="45"/>
                  <a:pt x="514" y="42"/>
                  <a:pt x="513" y="40"/>
                </a:cubicBezTo>
                <a:cubicBezTo>
                  <a:pt x="513" y="40"/>
                  <a:pt x="512" y="40"/>
                  <a:pt x="512" y="40"/>
                </a:cubicBezTo>
                <a:cubicBezTo>
                  <a:pt x="511" y="37"/>
                  <a:pt x="509" y="35"/>
                  <a:pt x="507" y="33"/>
                </a:cubicBezTo>
                <a:cubicBezTo>
                  <a:pt x="507" y="33"/>
                  <a:pt x="507" y="33"/>
                  <a:pt x="507" y="33"/>
                </a:cubicBezTo>
                <a:cubicBezTo>
                  <a:pt x="505" y="31"/>
                  <a:pt x="504" y="28"/>
                  <a:pt x="502" y="27"/>
                </a:cubicBezTo>
                <a:cubicBezTo>
                  <a:pt x="500" y="25"/>
                  <a:pt x="498" y="23"/>
                  <a:pt x="495" y="21"/>
                </a:cubicBezTo>
                <a:cubicBezTo>
                  <a:pt x="495" y="21"/>
                  <a:pt x="495" y="21"/>
                  <a:pt x="495" y="21"/>
                </a:cubicBezTo>
                <a:cubicBezTo>
                  <a:pt x="493" y="19"/>
                  <a:pt x="491" y="17"/>
                  <a:pt x="488" y="16"/>
                </a:cubicBezTo>
                <a:cubicBezTo>
                  <a:pt x="488" y="16"/>
                  <a:pt x="488" y="16"/>
                  <a:pt x="488" y="15"/>
                </a:cubicBezTo>
                <a:cubicBezTo>
                  <a:pt x="486" y="14"/>
                  <a:pt x="483" y="13"/>
                  <a:pt x="481" y="11"/>
                </a:cubicBezTo>
                <a:cubicBezTo>
                  <a:pt x="481" y="11"/>
                  <a:pt x="481" y="11"/>
                  <a:pt x="481" y="11"/>
                </a:cubicBezTo>
                <a:cubicBezTo>
                  <a:pt x="478" y="10"/>
                  <a:pt x="476" y="8"/>
                  <a:pt x="473" y="7"/>
                </a:cubicBezTo>
                <a:cubicBezTo>
                  <a:pt x="473" y="7"/>
                  <a:pt x="473" y="7"/>
                  <a:pt x="473" y="7"/>
                </a:cubicBezTo>
                <a:cubicBezTo>
                  <a:pt x="470" y="6"/>
                  <a:pt x="468" y="5"/>
                  <a:pt x="465" y="4"/>
                </a:cubicBezTo>
                <a:cubicBezTo>
                  <a:pt x="465" y="4"/>
                  <a:pt x="465" y="4"/>
                  <a:pt x="464" y="4"/>
                </a:cubicBezTo>
                <a:cubicBezTo>
                  <a:pt x="462" y="3"/>
                  <a:pt x="459" y="3"/>
                  <a:pt x="457" y="2"/>
                </a:cubicBezTo>
                <a:cubicBezTo>
                  <a:pt x="456" y="2"/>
                  <a:pt x="456" y="2"/>
                  <a:pt x="456" y="2"/>
                </a:cubicBezTo>
                <a:cubicBezTo>
                  <a:pt x="453" y="1"/>
                  <a:pt x="450" y="1"/>
                  <a:pt x="447" y="1"/>
                </a:cubicBezTo>
                <a:cubicBezTo>
                  <a:pt x="447" y="1"/>
                  <a:pt x="447" y="1"/>
                  <a:pt x="447" y="1"/>
                </a:cubicBezTo>
                <a:cubicBezTo>
                  <a:pt x="444" y="0"/>
                  <a:pt x="441" y="0"/>
                  <a:pt x="438" y="0"/>
                </a:cubicBezTo>
                <a:cubicBezTo>
                  <a:pt x="438" y="0"/>
                  <a:pt x="438" y="0"/>
                  <a:pt x="438" y="0"/>
                </a:cubicBezTo>
                <a:cubicBezTo>
                  <a:pt x="90" y="0"/>
                  <a:pt x="90" y="0"/>
                  <a:pt x="90" y="0"/>
                </a:cubicBezTo>
                <a:cubicBezTo>
                  <a:pt x="75" y="0"/>
                  <a:pt x="62" y="4"/>
                  <a:pt x="49" y="10"/>
                </a:cubicBezTo>
                <a:cubicBezTo>
                  <a:pt x="20" y="25"/>
                  <a:pt x="0" y="55"/>
                  <a:pt x="0" y="90"/>
                </a:cubicBezTo>
                <a:cubicBezTo>
                  <a:pt x="0" y="140"/>
                  <a:pt x="40" y="181"/>
                  <a:pt x="90" y="181"/>
                </a:cubicBezTo>
                <a:close/>
              </a:path>
            </a:pathLst>
          </a:cu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391DB8D2-2269-4689-93F6-F3659EB93AE8}"/>
              </a:ext>
            </a:extLst>
          </p:cNvPr>
          <p:cNvSpPr>
            <a:spLocks/>
          </p:cNvSpPr>
          <p:nvPr/>
        </p:nvSpPr>
        <p:spPr bwMode="auto">
          <a:xfrm>
            <a:off x="6172728" y="3888517"/>
            <a:ext cx="2006073" cy="2006071"/>
          </a:xfrm>
          <a:custGeom>
            <a:avLst/>
            <a:gdLst>
              <a:gd name="T0" fmla="*/ 10 w 528"/>
              <a:gd name="T1" fmla="*/ 479 h 528"/>
              <a:gd name="T2" fmla="*/ 90 w 528"/>
              <a:gd name="T3" fmla="*/ 528 h 528"/>
              <a:gd name="T4" fmla="*/ 181 w 528"/>
              <a:gd name="T5" fmla="*/ 438 h 528"/>
              <a:gd name="T6" fmla="*/ 181 w 528"/>
              <a:gd name="T7" fmla="*/ 308 h 528"/>
              <a:gd name="T8" fmla="*/ 352 w 528"/>
              <a:gd name="T9" fmla="*/ 480 h 528"/>
              <a:gd name="T10" fmla="*/ 480 w 528"/>
              <a:gd name="T11" fmla="*/ 480 h 528"/>
              <a:gd name="T12" fmla="*/ 480 w 528"/>
              <a:gd name="T13" fmla="*/ 353 h 528"/>
              <a:gd name="T14" fmla="*/ 308 w 528"/>
              <a:gd name="T15" fmla="*/ 181 h 528"/>
              <a:gd name="T16" fmla="*/ 438 w 528"/>
              <a:gd name="T17" fmla="*/ 181 h 528"/>
              <a:gd name="T18" fmla="*/ 528 w 528"/>
              <a:gd name="T19" fmla="*/ 90 h 528"/>
              <a:gd name="T20" fmla="*/ 479 w 528"/>
              <a:gd name="T21" fmla="*/ 10 h 528"/>
              <a:gd name="T22" fmla="*/ 438 w 528"/>
              <a:gd name="T23" fmla="*/ 0 h 528"/>
              <a:gd name="T24" fmla="*/ 90 w 528"/>
              <a:gd name="T25" fmla="*/ 0 h 528"/>
              <a:gd name="T26" fmla="*/ 90 w 528"/>
              <a:gd name="T27" fmla="*/ 0 h 528"/>
              <a:gd name="T28" fmla="*/ 81 w 528"/>
              <a:gd name="T29" fmla="*/ 1 h 528"/>
              <a:gd name="T30" fmla="*/ 81 w 528"/>
              <a:gd name="T31" fmla="*/ 1 h 528"/>
              <a:gd name="T32" fmla="*/ 73 w 528"/>
              <a:gd name="T33" fmla="*/ 2 h 528"/>
              <a:gd name="T34" fmla="*/ 71 w 528"/>
              <a:gd name="T35" fmla="*/ 2 h 528"/>
              <a:gd name="T36" fmla="*/ 64 w 528"/>
              <a:gd name="T37" fmla="*/ 4 h 528"/>
              <a:gd name="T38" fmla="*/ 63 w 528"/>
              <a:gd name="T39" fmla="*/ 4 h 528"/>
              <a:gd name="T40" fmla="*/ 56 w 528"/>
              <a:gd name="T41" fmla="*/ 7 h 528"/>
              <a:gd name="T42" fmla="*/ 55 w 528"/>
              <a:gd name="T43" fmla="*/ 7 h 528"/>
              <a:gd name="T44" fmla="*/ 48 w 528"/>
              <a:gd name="T45" fmla="*/ 11 h 528"/>
              <a:gd name="T46" fmla="*/ 47 w 528"/>
              <a:gd name="T47" fmla="*/ 11 h 528"/>
              <a:gd name="T48" fmla="*/ 40 w 528"/>
              <a:gd name="T49" fmla="*/ 15 h 528"/>
              <a:gd name="T50" fmla="*/ 40 w 528"/>
              <a:gd name="T51" fmla="*/ 16 h 528"/>
              <a:gd name="T52" fmla="*/ 33 w 528"/>
              <a:gd name="T53" fmla="*/ 21 h 528"/>
              <a:gd name="T54" fmla="*/ 33 w 528"/>
              <a:gd name="T55" fmla="*/ 21 h 528"/>
              <a:gd name="T56" fmla="*/ 26 w 528"/>
              <a:gd name="T57" fmla="*/ 27 h 528"/>
              <a:gd name="T58" fmla="*/ 21 w 528"/>
              <a:gd name="T59" fmla="*/ 33 h 528"/>
              <a:gd name="T60" fmla="*/ 21 w 528"/>
              <a:gd name="T61" fmla="*/ 33 h 528"/>
              <a:gd name="T62" fmla="*/ 16 w 528"/>
              <a:gd name="T63" fmla="*/ 40 h 528"/>
              <a:gd name="T64" fmla="*/ 15 w 528"/>
              <a:gd name="T65" fmla="*/ 40 h 528"/>
              <a:gd name="T66" fmla="*/ 11 w 528"/>
              <a:gd name="T67" fmla="*/ 47 h 528"/>
              <a:gd name="T68" fmla="*/ 11 w 528"/>
              <a:gd name="T69" fmla="*/ 48 h 528"/>
              <a:gd name="T70" fmla="*/ 7 w 528"/>
              <a:gd name="T71" fmla="*/ 55 h 528"/>
              <a:gd name="T72" fmla="*/ 7 w 528"/>
              <a:gd name="T73" fmla="*/ 56 h 528"/>
              <a:gd name="T74" fmla="*/ 4 w 528"/>
              <a:gd name="T75" fmla="*/ 63 h 528"/>
              <a:gd name="T76" fmla="*/ 4 w 528"/>
              <a:gd name="T77" fmla="*/ 64 h 528"/>
              <a:gd name="T78" fmla="*/ 2 w 528"/>
              <a:gd name="T79" fmla="*/ 71 h 528"/>
              <a:gd name="T80" fmla="*/ 2 w 528"/>
              <a:gd name="T81" fmla="*/ 73 h 528"/>
              <a:gd name="T82" fmla="*/ 1 w 528"/>
              <a:gd name="T83" fmla="*/ 81 h 528"/>
              <a:gd name="T84" fmla="*/ 1 w 528"/>
              <a:gd name="T85" fmla="*/ 81 h 528"/>
              <a:gd name="T86" fmla="*/ 0 w 528"/>
              <a:gd name="T87" fmla="*/ 90 h 528"/>
              <a:gd name="T88" fmla="*/ 0 w 528"/>
              <a:gd name="T89" fmla="*/ 90 h 528"/>
              <a:gd name="T90" fmla="*/ 0 w 528"/>
              <a:gd name="T91" fmla="*/ 438 h 528"/>
              <a:gd name="T92" fmla="*/ 10 w 528"/>
              <a:gd name="T93" fmla="*/ 47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528">
                <a:moveTo>
                  <a:pt x="10" y="479"/>
                </a:moveTo>
                <a:cubicBezTo>
                  <a:pt x="25" y="508"/>
                  <a:pt x="55" y="528"/>
                  <a:pt x="90" y="528"/>
                </a:cubicBezTo>
                <a:cubicBezTo>
                  <a:pt x="140" y="528"/>
                  <a:pt x="181" y="488"/>
                  <a:pt x="181" y="438"/>
                </a:cubicBezTo>
                <a:cubicBezTo>
                  <a:pt x="181" y="308"/>
                  <a:pt x="181" y="308"/>
                  <a:pt x="181" y="308"/>
                </a:cubicBezTo>
                <a:cubicBezTo>
                  <a:pt x="352" y="480"/>
                  <a:pt x="352" y="480"/>
                  <a:pt x="352" y="480"/>
                </a:cubicBezTo>
                <a:cubicBezTo>
                  <a:pt x="388" y="515"/>
                  <a:pt x="445" y="515"/>
                  <a:pt x="480" y="480"/>
                </a:cubicBezTo>
                <a:cubicBezTo>
                  <a:pt x="515" y="445"/>
                  <a:pt x="515" y="388"/>
                  <a:pt x="480" y="353"/>
                </a:cubicBezTo>
                <a:cubicBezTo>
                  <a:pt x="308" y="181"/>
                  <a:pt x="308" y="181"/>
                  <a:pt x="308" y="181"/>
                </a:cubicBezTo>
                <a:cubicBezTo>
                  <a:pt x="438" y="181"/>
                  <a:pt x="438" y="181"/>
                  <a:pt x="438" y="181"/>
                </a:cubicBezTo>
                <a:cubicBezTo>
                  <a:pt x="488" y="181"/>
                  <a:pt x="528" y="140"/>
                  <a:pt x="528" y="90"/>
                </a:cubicBezTo>
                <a:cubicBezTo>
                  <a:pt x="528" y="55"/>
                  <a:pt x="508" y="25"/>
                  <a:pt x="479" y="10"/>
                </a:cubicBezTo>
                <a:cubicBezTo>
                  <a:pt x="466" y="4"/>
                  <a:pt x="453" y="0"/>
                  <a:pt x="438" y="0"/>
                </a:cubicBezTo>
                <a:cubicBezTo>
                  <a:pt x="90" y="0"/>
                  <a:pt x="90" y="0"/>
                  <a:pt x="90" y="0"/>
                </a:cubicBezTo>
                <a:cubicBezTo>
                  <a:pt x="90" y="0"/>
                  <a:pt x="90" y="0"/>
                  <a:pt x="90" y="0"/>
                </a:cubicBezTo>
                <a:cubicBezTo>
                  <a:pt x="87" y="0"/>
                  <a:pt x="84" y="0"/>
                  <a:pt x="81" y="1"/>
                </a:cubicBezTo>
                <a:cubicBezTo>
                  <a:pt x="81" y="1"/>
                  <a:pt x="81" y="1"/>
                  <a:pt x="81" y="1"/>
                </a:cubicBezTo>
                <a:cubicBezTo>
                  <a:pt x="78" y="1"/>
                  <a:pt x="75" y="1"/>
                  <a:pt x="73" y="2"/>
                </a:cubicBezTo>
                <a:cubicBezTo>
                  <a:pt x="72" y="2"/>
                  <a:pt x="72" y="2"/>
                  <a:pt x="71" y="2"/>
                </a:cubicBezTo>
                <a:cubicBezTo>
                  <a:pt x="69" y="3"/>
                  <a:pt x="66" y="3"/>
                  <a:pt x="64" y="4"/>
                </a:cubicBezTo>
                <a:cubicBezTo>
                  <a:pt x="64" y="4"/>
                  <a:pt x="63" y="4"/>
                  <a:pt x="63" y="4"/>
                </a:cubicBezTo>
                <a:cubicBezTo>
                  <a:pt x="60" y="5"/>
                  <a:pt x="58" y="6"/>
                  <a:pt x="56" y="7"/>
                </a:cubicBezTo>
                <a:cubicBezTo>
                  <a:pt x="55" y="7"/>
                  <a:pt x="55" y="7"/>
                  <a:pt x="55" y="7"/>
                </a:cubicBezTo>
                <a:cubicBezTo>
                  <a:pt x="52" y="8"/>
                  <a:pt x="50" y="10"/>
                  <a:pt x="48" y="11"/>
                </a:cubicBezTo>
                <a:cubicBezTo>
                  <a:pt x="47" y="11"/>
                  <a:pt x="47" y="11"/>
                  <a:pt x="47" y="11"/>
                </a:cubicBezTo>
                <a:cubicBezTo>
                  <a:pt x="45" y="13"/>
                  <a:pt x="42" y="14"/>
                  <a:pt x="40" y="15"/>
                </a:cubicBezTo>
                <a:cubicBezTo>
                  <a:pt x="40" y="16"/>
                  <a:pt x="40" y="16"/>
                  <a:pt x="40" y="16"/>
                </a:cubicBezTo>
                <a:cubicBezTo>
                  <a:pt x="37" y="17"/>
                  <a:pt x="35" y="19"/>
                  <a:pt x="33" y="21"/>
                </a:cubicBezTo>
                <a:cubicBezTo>
                  <a:pt x="33" y="21"/>
                  <a:pt x="33" y="21"/>
                  <a:pt x="33" y="21"/>
                </a:cubicBezTo>
                <a:cubicBezTo>
                  <a:pt x="31" y="23"/>
                  <a:pt x="28" y="25"/>
                  <a:pt x="26" y="27"/>
                </a:cubicBezTo>
                <a:cubicBezTo>
                  <a:pt x="25" y="28"/>
                  <a:pt x="23" y="31"/>
                  <a:pt x="21" y="33"/>
                </a:cubicBezTo>
                <a:cubicBezTo>
                  <a:pt x="21" y="33"/>
                  <a:pt x="21" y="33"/>
                  <a:pt x="21" y="33"/>
                </a:cubicBezTo>
                <a:cubicBezTo>
                  <a:pt x="19" y="35"/>
                  <a:pt x="17" y="37"/>
                  <a:pt x="16" y="40"/>
                </a:cubicBezTo>
                <a:cubicBezTo>
                  <a:pt x="16" y="40"/>
                  <a:pt x="15" y="40"/>
                  <a:pt x="15" y="40"/>
                </a:cubicBezTo>
                <a:cubicBezTo>
                  <a:pt x="14" y="42"/>
                  <a:pt x="12" y="45"/>
                  <a:pt x="11" y="47"/>
                </a:cubicBezTo>
                <a:cubicBezTo>
                  <a:pt x="11" y="47"/>
                  <a:pt x="11" y="47"/>
                  <a:pt x="11" y="48"/>
                </a:cubicBezTo>
                <a:cubicBezTo>
                  <a:pt x="10" y="50"/>
                  <a:pt x="8" y="52"/>
                  <a:pt x="7" y="55"/>
                </a:cubicBezTo>
                <a:cubicBezTo>
                  <a:pt x="7" y="55"/>
                  <a:pt x="7" y="55"/>
                  <a:pt x="7" y="56"/>
                </a:cubicBezTo>
                <a:cubicBezTo>
                  <a:pt x="6" y="58"/>
                  <a:pt x="5" y="60"/>
                  <a:pt x="4" y="63"/>
                </a:cubicBezTo>
                <a:cubicBezTo>
                  <a:pt x="4" y="63"/>
                  <a:pt x="4" y="64"/>
                  <a:pt x="4" y="64"/>
                </a:cubicBezTo>
                <a:cubicBezTo>
                  <a:pt x="3" y="66"/>
                  <a:pt x="3" y="69"/>
                  <a:pt x="2" y="71"/>
                </a:cubicBezTo>
                <a:cubicBezTo>
                  <a:pt x="2" y="72"/>
                  <a:pt x="2" y="72"/>
                  <a:pt x="2" y="73"/>
                </a:cubicBezTo>
                <a:cubicBezTo>
                  <a:pt x="1" y="75"/>
                  <a:pt x="1" y="78"/>
                  <a:pt x="1" y="81"/>
                </a:cubicBezTo>
                <a:cubicBezTo>
                  <a:pt x="1" y="81"/>
                  <a:pt x="1" y="81"/>
                  <a:pt x="1" y="81"/>
                </a:cubicBezTo>
                <a:cubicBezTo>
                  <a:pt x="0" y="84"/>
                  <a:pt x="0" y="87"/>
                  <a:pt x="0" y="90"/>
                </a:cubicBezTo>
                <a:cubicBezTo>
                  <a:pt x="0" y="90"/>
                  <a:pt x="0" y="90"/>
                  <a:pt x="0" y="90"/>
                </a:cubicBezTo>
                <a:cubicBezTo>
                  <a:pt x="0" y="438"/>
                  <a:pt x="0" y="438"/>
                  <a:pt x="0" y="438"/>
                </a:cubicBezTo>
                <a:cubicBezTo>
                  <a:pt x="0" y="453"/>
                  <a:pt x="4" y="467"/>
                  <a:pt x="10" y="479"/>
                </a:cubicBezTo>
                <a:close/>
              </a:path>
            </a:pathLst>
          </a:cu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CEA8F92F-5F65-4F1F-9FE8-9151749D7460}"/>
              </a:ext>
            </a:extLst>
          </p:cNvPr>
          <p:cNvSpPr>
            <a:spLocks/>
          </p:cNvSpPr>
          <p:nvPr/>
        </p:nvSpPr>
        <p:spPr bwMode="auto">
          <a:xfrm>
            <a:off x="4013201" y="1730590"/>
            <a:ext cx="2006073" cy="2006071"/>
          </a:xfrm>
          <a:custGeom>
            <a:avLst/>
            <a:gdLst>
              <a:gd name="T0" fmla="*/ 220 w 528"/>
              <a:gd name="T1" fmla="*/ 348 h 528"/>
              <a:gd name="T2" fmla="*/ 90 w 528"/>
              <a:gd name="T3" fmla="*/ 348 h 528"/>
              <a:gd name="T4" fmla="*/ 0 w 528"/>
              <a:gd name="T5" fmla="*/ 438 h 528"/>
              <a:gd name="T6" fmla="*/ 49 w 528"/>
              <a:gd name="T7" fmla="*/ 518 h 528"/>
              <a:gd name="T8" fmla="*/ 90 w 528"/>
              <a:gd name="T9" fmla="*/ 528 h 528"/>
              <a:gd name="T10" fmla="*/ 438 w 528"/>
              <a:gd name="T11" fmla="*/ 528 h 528"/>
              <a:gd name="T12" fmla="*/ 438 w 528"/>
              <a:gd name="T13" fmla="*/ 528 h 528"/>
              <a:gd name="T14" fmla="*/ 447 w 528"/>
              <a:gd name="T15" fmla="*/ 528 h 528"/>
              <a:gd name="T16" fmla="*/ 447 w 528"/>
              <a:gd name="T17" fmla="*/ 528 h 528"/>
              <a:gd name="T18" fmla="*/ 456 w 528"/>
              <a:gd name="T19" fmla="*/ 526 h 528"/>
              <a:gd name="T20" fmla="*/ 457 w 528"/>
              <a:gd name="T21" fmla="*/ 526 h 528"/>
              <a:gd name="T22" fmla="*/ 464 w 528"/>
              <a:gd name="T23" fmla="*/ 524 h 528"/>
              <a:gd name="T24" fmla="*/ 465 w 528"/>
              <a:gd name="T25" fmla="*/ 524 h 528"/>
              <a:gd name="T26" fmla="*/ 473 w 528"/>
              <a:gd name="T27" fmla="*/ 521 h 528"/>
              <a:gd name="T28" fmla="*/ 473 w 528"/>
              <a:gd name="T29" fmla="*/ 521 h 528"/>
              <a:gd name="T30" fmla="*/ 481 w 528"/>
              <a:gd name="T31" fmla="*/ 517 h 528"/>
              <a:gd name="T32" fmla="*/ 481 w 528"/>
              <a:gd name="T33" fmla="*/ 517 h 528"/>
              <a:gd name="T34" fmla="*/ 488 w 528"/>
              <a:gd name="T35" fmla="*/ 513 h 528"/>
              <a:gd name="T36" fmla="*/ 488 w 528"/>
              <a:gd name="T37" fmla="*/ 512 h 528"/>
              <a:gd name="T38" fmla="*/ 495 w 528"/>
              <a:gd name="T39" fmla="*/ 508 h 528"/>
              <a:gd name="T40" fmla="*/ 495 w 528"/>
              <a:gd name="T41" fmla="*/ 507 h 528"/>
              <a:gd name="T42" fmla="*/ 502 w 528"/>
              <a:gd name="T43" fmla="*/ 502 h 528"/>
              <a:gd name="T44" fmla="*/ 507 w 528"/>
              <a:gd name="T45" fmla="*/ 496 h 528"/>
              <a:gd name="T46" fmla="*/ 507 w 528"/>
              <a:gd name="T47" fmla="*/ 495 h 528"/>
              <a:gd name="T48" fmla="*/ 512 w 528"/>
              <a:gd name="T49" fmla="*/ 489 h 528"/>
              <a:gd name="T50" fmla="*/ 513 w 528"/>
              <a:gd name="T51" fmla="*/ 488 h 528"/>
              <a:gd name="T52" fmla="*/ 517 w 528"/>
              <a:gd name="T53" fmla="*/ 481 h 528"/>
              <a:gd name="T54" fmla="*/ 517 w 528"/>
              <a:gd name="T55" fmla="*/ 481 h 528"/>
              <a:gd name="T56" fmla="*/ 521 w 528"/>
              <a:gd name="T57" fmla="*/ 473 h 528"/>
              <a:gd name="T58" fmla="*/ 521 w 528"/>
              <a:gd name="T59" fmla="*/ 473 h 528"/>
              <a:gd name="T60" fmla="*/ 524 w 528"/>
              <a:gd name="T61" fmla="*/ 465 h 528"/>
              <a:gd name="T62" fmla="*/ 524 w 528"/>
              <a:gd name="T63" fmla="*/ 464 h 528"/>
              <a:gd name="T64" fmla="*/ 526 w 528"/>
              <a:gd name="T65" fmla="*/ 457 h 528"/>
              <a:gd name="T66" fmla="*/ 526 w 528"/>
              <a:gd name="T67" fmla="*/ 456 h 528"/>
              <a:gd name="T68" fmla="*/ 527 w 528"/>
              <a:gd name="T69" fmla="*/ 448 h 528"/>
              <a:gd name="T70" fmla="*/ 528 w 528"/>
              <a:gd name="T71" fmla="*/ 447 h 528"/>
              <a:gd name="T72" fmla="*/ 528 w 528"/>
              <a:gd name="T73" fmla="*/ 438 h 528"/>
              <a:gd name="T74" fmla="*/ 528 w 528"/>
              <a:gd name="T75" fmla="*/ 438 h 528"/>
              <a:gd name="T76" fmla="*/ 528 w 528"/>
              <a:gd name="T77" fmla="*/ 90 h 528"/>
              <a:gd name="T78" fmla="*/ 518 w 528"/>
              <a:gd name="T79" fmla="*/ 49 h 528"/>
              <a:gd name="T80" fmla="*/ 438 w 528"/>
              <a:gd name="T81" fmla="*/ 0 h 528"/>
              <a:gd name="T82" fmla="*/ 348 w 528"/>
              <a:gd name="T83" fmla="*/ 90 h 528"/>
              <a:gd name="T84" fmla="*/ 348 w 528"/>
              <a:gd name="T85" fmla="*/ 220 h 528"/>
              <a:gd name="T86" fmla="*/ 176 w 528"/>
              <a:gd name="T87" fmla="*/ 48 h 528"/>
              <a:gd name="T88" fmla="*/ 48 w 528"/>
              <a:gd name="T89" fmla="*/ 48 h 528"/>
              <a:gd name="T90" fmla="*/ 48 w 528"/>
              <a:gd name="T91" fmla="*/ 176 h 528"/>
              <a:gd name="T92" fmla="*/ 220 w 528"/>
              <a:gd name="T93" fmla="*/ 34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528">
                <a:moveTo>
                  <a:pt x="220" y="348"/>
                </a:moveTo>
                <a:cubicBezTo>
                  <a:pt x="90" y="348"/>
                  <a:pt x="90" y="348"/>
                  <a:pt x="90" y="348"/>
                </a:cubicBezTo>
                <a:cubicBezTo>
                  <a:pt x="40" y="348"/>
                  <a:pt x="0" y="388"/>
                  <a:pt x="0" y="438"/>
                </a:cubicBezTo>
                <a:cubicBezTo>
                  <a:pt x="0" y="473"/>
                  <a:pt x="20" y="503"/>
                  <a:pt x="49" y="518"/>
                </a:cubicBezTo>
                <a:cubicBezTo>
                  <a:pt x="62" y="525"/>
                  <a:pt x="75" y="528"/>
                  <a:pt x="90" y="528"/>
                </a:cubicBezTo>
                <a:cubicBezTo>
                  <a:pt x="438" y="528"/>
                  <a:pt x="438" y="528"/>
                  <a:pt x="438" y="528"/>
                </a:cubicBezTo>
                <a:cubicBezTo>
                  <a:pt x="438" y="528"/>
                  <a:pt x="438" y="528"/>
                  <a:pt x="438" y="528"/>
                </a:cubicBezTo>
                <a:cubicBezTo>
                  <a:pt x="441" y="528"/>
                  <a:pt x="444" y="528"/>
                  <a:pt x="447" y="528"/>
                </a:cubicBezTo>
                <a:cubicBezTo>
                  <a:pt x="447" y="528"/>
                  <a:pt x="447" y="528"/>
                  <a:pt x="447" y="528"/>
                </a:cubicBezTo>
                <a:cubicBezTo>
                  <a:pt x="450" y="527"/>
                  <a:pt x="453" y="527"/>
                  <a:pt x="456" y="526"/>
                </a:cubicBezTo>
                <a:cubicBezTo>
                  <a:pt x="456" y="526"/>
                  <a:pt x="456" y="526"/>
                  <a:pt x="457" y="526"/>
                </a:cubicBezTo>
                <a:cubicBezTo>
                  <a:pt x="459" y="526"/>
                  <a:pt x="462" y="525"/>
                  <a:pt x="464" y="524"/>
                </a:cubicBezTo>
                <a:cubicBezTo>
                  <a:pt x="465" y="524"/>
                  <a:pt x="465" y="524"/>
                  <a:pt x="465" y="524"/>
                </a:cubicBezTo>
                <a:cubicBezTo>
                  <a:pt x="468" y="523"/>
                  <a:pt x="470" y="522"/>
                  <a:pt x="473" y="521"/>
                </a:cubicBezTo>
                <a:cubicBezTo>
                  <a:pt x="473" y="521"/>
                  <a:pt x="473" y="521"/>
                  <a:pt x="473" y="521"/>
                </a:cubicBezTo>
                <a:cubicBezTo>
                  <a:pt x="476" y="520"/>
                  <a:pt x="478" y="519"/>
                  <a:pt x="481" y="517"/>
                </a:cubicBezTo>
                <a:cubicBezTo>
                  <a:pt x="481" y="517"/>
                  <a:pt x="481" y="517"/>
                  <a:pt x="481" y="517"/>
                </a:cubicBezTo>
                <a:cubicBezTo>
                  <a:pt x="483" y="516"/>
                  <a:pt x="486" y="514"/>
                  <a:pt x="488" y="513"/>
                </a:cubicBezTo>
                <a:cubicBezTo>
                  <a:pt x="488" y="513"/>
                  <a:pt x="488" y="513"/>
                  <a:pt x="488" y="512"/>
                </a:cubicBezTo>
                <a:cubicBezTo>
                  <a:pt x="491" y="511"/>
                  <a:pt x="493" y="509"/>
                  <a:pt x="495" y="508"/>
                </a:cubicBezTo>
                <a:cubicBezTo>
                  <a:pt x="495" y="507"/>
                  <a:pt x="495" y="507"/>
                  <a:pt x="495" y="507"/>
                </a:cubicBezTo>
                <a:cubicBezTo>
                  <a:pt x="498" y="505"/>
                  <a:pt x="500" y="504"/>
                  <a:pt x="502" y="502"/>
                </a:cubicBezTo>
                <a:cubicBezTo>
                  <a:pt x="504" y="500"/>
                  <a:pt x="505" y="498"/>
                  <a:pt x="507" y="496"/>
                </a:cubicBezTo>
                <a:cubicBezTo>
                  <a:pt x="507" y="495"/>
                  <a:pt x="507" y="495"/>
                  <a:pt x="507" y="495"/>
                </a:cubicBezTo>
                <a:cubicBezTo>
                  <a:pt x="509" y="493"/>
                  <a:pt x="511" y="491"/>
                  <a:pt x="512" y="489"/>
                </a:cubicBezTo>
                <a:cubicBezTo>
                  <a:pt x="512" y="488"/>
                  <a:pt x="513" y="488"/>
                  <a:pt x="513" y="488"/>
                </a:cubicBezTo>
                <a:cubicBezTo>
                  <a:pt x="514" y="486"/>
                  <a:pt x="516" y="484"/>
                  <a:pt x="517" y="481"/>
                </a:cubicBezTo>
                <a:cubicBezTo>
                  <a:pt x="517" y="481"/>
                  <a:pt x="517" y="481"/>
                  <a:pt x="517" y="481"/>
                </a:cubicBezTo>
                <a:cubicBezTo>
                  <a:pt x="518" y="478"/>
                  <a:pt x="520" y="476"/>
                  <a:pt x="521" y="473"/>
                </a:cubicBezTo>
                <a:cubicBezTo>
                  <a:pt x="521" y="473"/>
                  <a:pt x="521" y="473"/>
                  <a:pt x="521" y="473"/>
                </a:cubicBezTo>
                <a:cubicBezTo>
                  <a:pt x="522" y="470"/>
                  <a:pt x="523" y="468"/>
                  <a:pt x="524" y="465"/>
                </a:cubicBezTo>
                <a:cubicBezTo>
                  <a:pt x="524" y="465"/>
                  <a:pt x="524" y="465"/>
                  <a:pt x="524" y="464"/>
                </a:cubicBezTo>
                <a:cubicBezTo>
                  <a:pt x="525" y="462"/>
                  <a:pt x="525" y="459"/>
                  <a:pt x="526" y="457"/>
                </a:cubicBezTo>
                <a:cubicBezTo>
                  <a:pt x="526" y="456"/>
                  <a:pt x="526" y="456"/>
                  <a:pt x="526" y="456"/>
                </a:cubicBezTo>
                <a:cubicBezTo>
                  <a:pt x="527" y="453"/>
                  <a:pt x="527" y="450"/>
                  <a:pt x="527" y="448"/>
                </a:cubicBezTo>
                <a:cubicBezTo>
                  <a:pt x="527" y="447"/>
                  <a:pt x="528" y="447"/>
                  <a:pt x="528" y="447"/>
                </a:cubicBezTo>
                <a:cubicBezTo>
                  <a:pt x="528" y="444"/>
                  <a:pt x="528" y="441"/>
                  <a:pt x="528" y="438"/>
                </a:cubicBezTo>
                <a:cubicBezTo>
                  <a:pt x="528" y="438"/>
                  <a:pt x="528" y="438"/>
                  <a:pt x="528" y="438"/>
                </a:cubicBezTo>
                <a:cubicBezTo>
                  <a:pt x="528" y="90"/>
                  <a:pt x="528" y="90"/>
                  <a:pt x="528" y="90"/>
                </a:cubicBezTo>
                <a:cubicBezTo>
                  <a:pt x="528" y="76"/>
                  <a:pt x="524" y="62"/>
                  <a:pt x="518" y="49"/>
                </a:cubicBezTo>
                <a:cubicBezTo>
                  <a:pt x="503" y="20"/>
                  <a:pt x="473" y="0"/>
                  <a:pt x="438" y="0"/>
                </a:cubicBezTo>
                <a:cubicBezTo>
                  <a:pt x="388" y="0"/>
                  <a:pt x="348" y="40"/>
                  <a:pt x="348" y="90"/>
                </a:cubicBezTo>
                <a:cubicBezTo>
                  <a:pt x="348" y="220"/>
                  <a:pt x="348" y="220"/>
                  <a:pt x="348" y="220"/>
                </a:cubicBezTo>
                <a:cubicBezTo>
                  <a:pt x="176" y="48"/>
                  <a:pt x="176" y="48"/>
                  <a:pt x="176" y="48"/>
                </a:cubicBezTo>
                <a:cubicBezTo>
                  <a:pt x="140" y="13"/>
                  <a:pt x="83" y="13"/>
                  <a:pt x="48" y="48"/>
                </a:cubicBezTo>
                <a:cubicBezTo>
                  <a:pt x="13" y="83"/>
                  <a:pt x="13" y="140"/>
                  <a:pt x="48" y="176"/>
                </a:cubicBezTo>
                <a:lnTo>
                  <a:pt x="220" y="348"/>
                </a:ln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34" name="Footer Placeholder 4">
            <a:extLst>
              <a:ext uri="{FF2B5EF4-FFF2-40B4-BE49-F238E27FC236}">
                <a16:creationId xmlns:a16="http://schemas.microsoft.com/office/drawing/2014/main" id="{18727224-7F88-4BAD-82FE-698833AF6245}"/>
              </a:ext>
            </a:extLst>
          </p:cNvPr>
          <p:cNvSpPr txBox="1">
            <a:spLocks/>
          </p:cNvSpPr>
          <p:nvPr/>
        </p:nvSpPr>
        <p:spPr>
          <a:xfrm>
            <a:off x="4613357" y="6349180"/>
            <a:ext cx="2320843" cy="280220"/>
          </a:xfrm>
          <a:prstGeom prst="rect">
            <a:avLst/>
          </a:prstGeom>
        </p:spPr>
        <p:txBody>
          <a:bodyPr/>
          <a:lstStyle>
            <a:defPPr>
              <a:defRPr lang="en-US"/>
            </a:defPPr>
            <a:lvl1pPr marL="0" algn="l" defTabSz="914400" rtl="0" eaLnBrk="1" latinLnBrk="0" hangingPunct="1">
              <a:defRPr sz="1400" b="0" kern="1200" spc="0" baseline="0">
                <a:solidFill>
                  <a:schemeClr val="bg1">
                    <a:lumMod val="65000"/>
                  </a:schemeClr>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42" name="Group 41">
            <a:extLst>
              <a:ext uri="{FF2B5EF4-FFF2-40B4-BE49-F238E27FC236}">
                <a16:creationId xmlns:a16="http://schemas.microsoft.com/office/drawing/2014/main" id="{1B4702B5-FA6D-44A8-B0A5-518366AB9750}"/>
              </a:ext>
            </a:extLst>
          </p:cNvPr>
          <p:cNvGrpSpPr/>
          <p:nvPr userDrawn="1"/>
        </p:nvGrpSpPr>
        <p:grpSpPr>
          <a:xfrm>
            <a:off x="1056366" y="6248400"/>
            <a:ext cx="3227263" cy="415157"/>
            <a:chOff x="4229920" y="6212234"/>
            <a:chExt cx="3227263" cy="415157"/>
          </a:xfrm>
        </p:grpSpPr>
        <p:sp>
          <p:nvSpPr>
            <p:cNvPr id="44" name="TextBox 43">
              <a:extLst>
                <a:ext uri="{FF2B5EF4-FFF2-40B4-BE49-F238E27FC236}">
                  <a16:creationId xmlns:a16="http://schemas.microsoft.com/office/drawing/2014/main" id="{5C3A61B4-8C19-4419-BCCD-A743D146D5D6}"/>
                </a:ext>
              </a:extLst>
            </p:cNvPr>
            <p:cNvSpPr txBox="1"/>
            <p:nvPr userDrawn="1"/>
          </p:nvSpPr>
          <p:spPr>
            <a:xfrm>
              <a:off x="4229920" y="6258059"/>
              <a:ext cx="924833" cy="369332"/>
            </a:xfrm>
            <a:prstGeom prst="rect">
              <a:avLst/>
            </a:prstGeom>
            <a:noFill/>
          </p:spPr>
          <p:txBody>
            <a:bodyPr wrap="square" rtlCol="0">
              <a:spAutoFit/>
            </a:bodyPr>
            <a:lstStyle/>
            <a:p>
              <a:endParaRPr lang="en-US" sz="1800" b="0" dirty="0">
                <a:solidFill>
                  <a:schemeClr val="tx1">
                    <a:lumMod val="65000"/>
                    <a:lumOff val="35000"/>
                  </a:schemeClr>
                </a:solidFill>
                <a:latin typeface="Arial Black" panose="020B0A04020102020204" pitchFamily="34" charset="0"/>
                <a:ea typeface="Lato Black" panose="020F0502020204030203" pitchFamily="34" charset="0"/>
                <a:cs typeface="Arial" panose="020B0604020202020204" pitchFamily="34" charset="0"/>
              </a:endParaRPr>
            </a:p>
          </p:txBody>
        </p:sp>
        <p:sp>
          <p:nvSpPr>
            <p:cNvPr id="45" name="TextBox 44">
              <a:extLst>
                <a:ext uri="{FF2B5EF4-FFF2-40B4-BE49-F238E27FC236}">
                  <a16:creationId xmlns:a16="http://schemas.microsoft.com/office/drawing/2014/main" id="{070A647A-D1A4-4BC5-8DE6-AF13EBAB2E84}"/>
                </a:ext>
              </a:extLst>
            </p:cNvPr>
            <p:cNvSpPr txBox="1"/>
            <p:nvPr userDrawn="1"/>
          </p:nvSpPr>
          <p:spPr>
            <a:xfrm>
              <a:off x="5226437" y="6253613"/>
              <a:ext cx="2230746" cy="369332"/>
            </a:xfrm>
            <a:prstGeom prst="rect">
              <a:avLst/>
            </a:prstGeom>
            <a:noFill/>
          </p:spPr>
          <p:txBody>
            <a:bodyPr wrap="square" rtlCol="0">
              <a:spAutoFit/>
            </a:bodyPr>
            <a:lstStyle/>
            <a:p>
              <a:endParaRPr lang="en-US" sz="1800" b="0" spc="-100" baseline="0" dirty="0">
                <a:solidFill>
                  <a:schemeClr val="tx1">
                    <a:lumMod val="50000"/>
                    <a:lumOff val="50000"/>
                  </a:schemeClr>
                </a:solidFill>
                <a:latin typeface="Arial" panose="020B0604020202020204" pitchFamily="34" charset="0"/>
                <a:ea typeface="Lato Black" panose="020F0502020204030203" pitchFamily="34" charset="0"/>
                <a:cs typeface="Arial" panose="020B0604020202020204" pitchFamily="34" charset="0"/>
              </a:endParaRPr>
            </a:p>
          </p:txBody>
        </p:sp>
        <p:sp>
          <p:nvSpPr>
            <p:cNvPr id="46" name="TextBox 45">
              <a:extLst>
                <a:ext uri="{FF2B5EF4-FFF2-40B4-BE49-F238E27FC236}">
                  <a16:creationId xmlns:a16="http://schemas.microsoft.com/office/drawing/2014/main" id="{E0A5C9F1-366C-4B9C-97D3-B99617376948}"/>
                </a:ext>
              </a:extLst>
            </p:cNvPr>
            <p:cNvSpPr txBox="1"/>
            <p:nvPr userDrawn="1"/>
          </p:nvSpPr>
          <p:spPr>
            <a:xfrm>
              <a:off x="5021707" y="6212234"/>
              <a:ext cx="335280" cy="406265"/>
            </a:xfrm>
            <a:prstGeom prst="rect">
              <a:avLst/>
            </a:prstGeom>
            <a:noFill/>
          </p:spPr>
          <p:txBody>
            <a:bodyPr wrap="square" rtlCol="0">
              <a:spAutoFit/>
            </a:bodyPr>
            <a:lstStyle/>
            <a:p>
              <a:pPr algn="ctr"/>
              <a:r>
                <a:rPr lang="en-US" sz="2000" b="0" dirty="0">
                  <a:solidFill>
                    <a:schemeClr val="tx1">
                      <a:lumMod val="65000"/>
                      <a:lumOff val="35000"/>
                    </a:schemeClr>
                  </a:solidFill>
                  <a:latin typeface="Arial" panose="020B0604020202020204" pitchFamily="34" charset="0"/>
                  <a:ea typeface="Lato Black" panose="020F0502020204030203" pitchFamily="34" charset="0"/>
                  <a:cs typeface="Arial" panose="020B0604020202020204" pitchFamily="34" charset="0"/>
                </a:rPr>
                <a:t>|</a:t>
              </a:r>
            </a:p>
          </p:txBody>
        </p:sp>
      </p:grpSp>
    </p:spTree>
    <p:extLst>
      <p:ext uri="{BB962C8B-B14F-4D97-AF65-F5344CB8AC3E}">
        <p14:creationId xmlns:p14="http://schemas.microsoft.com/office/powerpoint/2010/main" val="190337692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p:nvPr/>
        </p:nvSpPr>
        <p:spPr>
          <a:xfrm>
            <a:off x="-1" y="0"/>
            <a:ext cx="5093200" cy="6858000"/>
          </a:xfrm>
          <a:prstGeom prst="rect">
            <a:avLst/>
          </a:prstGeom>
          <a:solidFill>
            <a:srgbClr val="6F8356"/>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sp>
        <p:nvSpPr>
          <p:cNvPr id="248" name="Google Shape;248;p33"/>
          <p:cNvSpPr txBox="1">
            <a:spLocks noGrp="1"/>
          </p:cNvSpPr>
          <p:nvPr>
            <p:ph type="title"/>
          </p:nvPr>
        </p:nvSpPr>
        <p:spPr>
          <a:xfrm>
            <a:off x="524741" y="620392"/>
            <a:ext cx="3808400" cy="5504800"/>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chemeClr val="lt1"/>
              </a:buClr>
              <a:buSzPts val="4500"/>
            </a:pPr>
            <a:r>
              <a:rPr lang="en" sz="5467" dirty="0">
                <a:solidFill>
                  <a:schemeClr val="lt1"/>
                </a:solidFill>
              </a:rPr>
              <a:t>Questions</a:t>
            </a:r>
            <a:br>
              <a:rPr lang="en" sz="6000" dirty="0">
                <a:solidFill>
                  <a:schemeClr val="lt1"/>
                </a:solidFill>
              </a:rPr>
            </a:br>
            <a:br>
              <a:rPr lang="en" sz="6000" dirty="0">
                <a:solidFill>
                  <a:schemeClr val="lt1"/>
                </a:solidFill>
              </a:rPr>
            </a:br>
            <a:r>
              <a:rPr lang="en" sz="3200" dirty="0">
                <a:solidFill>
                  <a:schemeClr val="lt1"/>
                </a:solidFill>
              </a:rPr>
              <a:t>be careful with “why” questions</a:t>
            </a:r>
            <a:endParaRPr sz="6000" dirty="0">
              <a:solidFill>
                <a:schemeClr val="lt1"/>
              </a:solidFill>
            </a:endParaRPr>
          </a:p>
        </p:txBody>
      </p:sp>
      <p:grpSp>
        <p:nvGrpSpPr>
          <p:cNvPr id="249" name="Google Shape;249;p33"/>
          <p:cNvGrpSpPr/>
          <p:nvPr/>
        </p:nvGrpSpPr>
        <p:grpSpPr>
          <a:xfrm>
            <a:off x="5468390" y="623080"/>
            <a:ext cx="6263700" cy="5499209"/>
            <a:chOff x="0" y="2687"/>
            <a:chExt cx="6263700" cy="5499209"/>
          </a:xfrm>
        </p:grpSpPr>
        <p:cxnSp>
          <p:nvCxnSpPr>
            <p:cNvPr id="250" name="Google Shape;250;p33"/>
            <p:cNvCxnSpPr/>
            <p:nvPr/>
          </p:nvCxnSpPr>
          <p:spPr>
            <a:xfrm>
              <a:off x="0" y="2687"/>
              <a:ext cx="62637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251" name="Google Shape;251;p33"/>
            <p:cNvSpPr/>
            <p:nvPr/>
          </p:nvSpPr>
          <p:spPr>
            <a:xfrm>
              <a:off x="0" y="2687"/>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52" name="Google Shape;252;p33"/>
            <p:cNvSpPr txBox="1"/>
            <p:nvPr/>
          </p:nvSpPr>
          <p:spPr>
            <a:xfrm>
              <a:off x="0" y="2687"/>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733" dirty="0">
                  <a:solidFill>
                    <a:schemeClr val="dk1"/>
                  </a:solidFill>
                  <a:latin typeface="Calibri"/>
                  <a:ea typeface="Calibri"/>
                  <a:cs typeface="Calibri"/>
                  <a:sym typeface="Calibri"/>
                </a:rPr>
                <a:t>What are your concerns about this vaccine?</a:t>
              </a:r>
              <a:endParaRPr sz="1467" dirty="0"/>
            </a:p>
          </p:txBody>
        </p:sp>
        <p:cxnSp>
          <p:nvCxnSpPr>
            <p:cNvPr id="253" name="Google Shape;253;p33"/>
            <p:cNvCxnSpPr/>
            <p:nvPr/>
          </p:nvCxnSpPr>
          <p:spPr>
            <a:xfrm>
              <a:off x="0" y="1835791"/>
              <a:ext cx="6263700"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254" name="Google Shape;254;p33"/>
            <p:cNvSpPr/>
            <p:nvPr/>
          </p:nvSpPr>
          <p:spPr>
            <a:xfrm>
              <a:off x="0" y="1835791"/>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55" name="Google Shape;255;p33"/>
            <p:cNvSpPr txBox="1"/>
            <p:nvPr/>
          </p:nvSpPr>
          <p:spPr>
            <a:xfrm>
              <a:off x="0" y="1835791"/>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733" dirty="0">
                  <a:solidFill>
                    <a:schemeClr val="dk1"/>
                  </a:solidFill>
                  <a:latin typeface="Calibri"/>
                  <a:ea typeface="Calibri"/>
                  <a:cs typeface="Calibri"/>
                  <a:sym typeface="Calibri"/>
                </a:rPr>
                <a:t>How do you feel about this vaccine?</a:t>
              </a:r>
              <a:endParaRPr sz="1467" dirty="0"/>
            </a:p>
          </p:txBody>
        </p:sp>
        <p:cxnSp>
          <p:nvCxnSpPr>
            <p:cNvPr id="256" name="Google Shape;256;p33"/>
            <p:cNvCxnSpPr/>
            <p:nvPr/>
          </p:nvCxnSpPr>
          <p:spPr>
            <a:xfrm>
              <a:off x="0" y="3668896"/>
              <a:ext cx="626370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257" name="Google Shape;257;p33"/>
            <p:cNvSpPr/>
            <p:nvPr/>
          </p:nvSpPr>
          <p:spPr>
            <a:xfrm>
              <a:off x="0" y="3668896"/>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58" name="Google Shape;258;p33"/>
            <p:cNvSpPr txBox="1"/>
            <p:nvPr/>
          </p:nvSpPr>
          <p:spPr>
            <a:xfrm>
              <a:off x="0" y="3668896"/>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733">
                  <a:solidFill>
                    <a:schemeClr val="dk1"/>
                  </a:solidFill>
                  <a:latin typeface="Calibri"/>
                  <a:ea typeface="Calibri"/>
                  <a:cs typeface="Calibri"/>
                  <a:sym typeface="Calibri"/>
                </a:rPr>
                <a:t>Where do you like to go for information about the vaccine?</a:t>
              </a:r>
              <a:endParaRPr sz="1467"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p:nvPr/>
        </p:nvSpPr>
        <p:spPr>
          <a:xfrm>
            <a:off x="-1" y="0"/>
            <a:ext cx="5093200" cy="6858000"/>
          </a:xfrm>
          <a:prstGeom prst="rect">
            <a:avLst/>
          </a:prstGeom>
          <a:solidFill>
            <a:srgbClr val="6F8356"/>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sp>
        <p:nvSpPr>
          <p:cNvPr id="264" name="Google Shape;264;p34"/>
          <p:cNvSpPr txBox="1">
            <a:spLocks noGrp="1"/>
          </p:cNvSpPr>
          <p:nvPr>
            <p:ph type="title"/>
          </p:nvPr>
        </p:nvSpPr>
        <p:spPr>
          <a:xfrm>
            <a:off x="524741" y="620392"/>
            <a:ext cx="3808400" cy="5504800"/>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chemeClr val="lt1"/>
              </a:buClr>
              <a:buSzPts val="4200"/>
            </a:pPr>
            <a:r>
              <a:rPr lang="en" sz="4800">
                <a:solidFill>
                  <a:schemeClr val="lt1"/>
                </a:solidFill>
              </a:rPr>
              <a:t>Affirmations</a:t>
            </a:r>
            <a:endParaRPr sz="5067" dirty="0"/>
          </a:p>
        </p:txBody>
      </p:sp>
      <p:grpSp>
        <p:nvGrpSpPr>
          <p:cNvPr id="265" name="Google Shape;265;p34"/>
          <p:cNvGrpSpPr/>
          <p:nvPr/>
        </p:nvGrpSpPr>
        <p:grpSpPr>
          <a:xfrm>
            <a:off x="5468390" y="623080"/>
            <a:ext cx="6263700" cy="5499209"/>
            <a:chOff x="0" y="2687"/>
            <a:chExt cx="6263700" cy="5499209"/>
          </a:xfrm>
        </p:grpSpPr>
        <p:cxnSp>
          <p:nvCxnSpPr>
            <p:cNvPr id="266" name="Google Shape;266;p34"/>
            <p:cNvCxnSpPr/>
            <p:nvPr/>
          </p:nvCxnSpPr>
          <p:spPr>
            <a:xfrm>
              <a:off x="0" y="2687"/>
              <a:ext cx="62637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267" name="Google Shape;267;p34"/>
            <p:cNvSpPr/>
            <p:nvPr/>
          </p:nvSpPr>
          <p:spPr>
            <a:xfrm>
              <a:off x="0" y="2687"/>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68" name="Google Shape;268;p34"/>
            <p:cNvSpPr txBox="1"/>
            <p:nvPr/>
          </p:nvSpPr>
          <p:spPr>
            <a:xfrm>
              <a:off x="0" y="2687"/>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733" dirty="0">
                  <a:solidFill>
                    <a:schemeClr val="dk1"/>
                  </a:solidFill>
                  <a:latin typeface="Calibri"/>
                  <a:ea typeface="Calibri"/>
                  <a:cs typeface="Calibri"/>
                  <a:sym typeface="Calibri"/>
                </a:rPr>
                <a:t>You really care about your children.</a:t>
              </a:r>
              <a:endParaRPr sz="1467" dirty="0"/>
            </a:p>
          </p:txBody>
        </p:sp>
        <p:cxnSp>
          <p:nvCxnSpPr>
            <p:cNvPr id="269" name="Google Shape;269;p34"/>
            <p:cNvCxnSpPr/>
            <p:nvPr/>
          </p:nvCxnSpPr>
          <p:spPr>
            <a:xfrm>
              <a:off x="0" y="1835791"/>
              <a:ext cx="6263700"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270" name="Google Shape;270;p34"/>
            <p:cNvSpPr/>
            <p:nvPr/>
          </p:nvSpPr>
          <p:spPr>
            <a:xfrm>
              <a:off x="0" y="1835791"/>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71" name="Google Shape;271;p34"/>
            <p:cNvSpPr txBox="1"/>
            <p:nvPr/>
          </p:nvSpPr>
          <p:spPr>
            <a:xfrm>
              <a:off x="0" y="1835791"/>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733" dirty="0">
                  <a:solidFill>
                    <a:schemeClr val="dk1"/>
                  </a:solidFill>
                  <a:latin typeface="Calibri"/>
                  <a:ea typeface="Calibri"/>
                  <a:cs typeface="Calibri"/>
                  <a:sym typeface="Calibri"/>
                </a:rPr>
                <a:t>You’re the kind of person who thinks things through.</a:t>
              </a:r>
              <a:endParaRPr sz="1467" dirty="0"/>
            </a:p>
          </p:txBody>
        </p:sp>
        <p:cxnSp>
          <p:nvCxnSpPr>
            <p:cNvPr id="272" name="Google Shape;272;p34"/>
            <p:cNvCxnSpPr/>
            <p:nvPr/>
          </p:nvCxnSpPr>
          <p:spPr>
            <a:xfrm>
              <a:off x="0" y="3668896"/>
              <a:ext cx="626370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273" name="Google Shape;273;p34"/>
            <p:cNvSpPr/>
            <p:nvPr/>
          </p:nvSpPr>
          <p:spPr>
            <a:xfrm>
              <a:off x="0" y="3668896"/>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74" name="Google Shape;274;p34"/>
            <p:cNvSpPr txBox="1"/>
            <p:nvPr/>
          </p:nvSpPr>
          <p:spPr>
            <a:xfrm>
              <a:off x="0" y="3668896"/>
              <a:ext cx="6263700" cy="1833000"/>
            </a:xfrm>
            <a:prstGeom prst="rect">
              <a:avLst/>
            </a:prstGeom>
            <a:noFill/>
            <a:ln>
              <a:noFill/>
            </a:ln>
          </p:spPr>
          <p:txBody>
            <a:bodyPr spcFirstLastPara="1" wrap="square" lIns="140967" tIns="140967" rIns="140967" bIns="140967" anchor="t" anchorCtr="0">
              <a:noAutofit/>
            </a:bodyPr>
            <a:lstStyle/>
            <a:p>
              <a:pPr>
                <a:lnSpc>
                  <a:spcPct val="90000"/>
                </a:lnSpc>
                <a:buClr>
                  <a:schemeClr val="dk1"/>
                </a:buClr>
                <a:buSzPts val="2800"/>
              </a:pPr>
              <a:r>
                <a:rPr lang="en" sz="3733">
                  <a:solidFill>
                    <a:schemeClr val="dk1"/>
                  </a:solidFill>
                  <a:latin typeface="Calibri"/>
                  <a:ea typeface="Calibri"/>
                  <a:cs typeface="Calibri"/>
                  <a:sym typeface="Calibri"/>
                </a:rPr>
                <a:t>I appreciate how you’re open to learning as much as you can about this.</a:t>
              </a:r>
              <a:endParaRPr sz="1467"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p:nvPr/>
        </p:nvSpPr>
        <p:spPr>
          <a:xfrm>
            <a:off x="-1" y="0"/>
            <a:ext cx="5093200" cy="6858000"/>
          </a:xfrm>
          <a:prstGeom prst="rect">
            <a:avLst/>
          </a:prstGeom>
          <a:solidFill>
            <a:srgbClr val="6F8356"/>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sp>
        <p:nvSpPr>
          <p:cNvPr id="280" name="Google Shape;280;p35"/>
          <p:cNvSpPr txBox="1">
            <a:spLocks noGrp="1"/>
          </p:cNvSpPr>
          <p:nvPr>
            <p:ph type="title"/>
          </p:nvPr>
        </p:nvSpPr>
        <p:spPr>
          <a:xfrm>
            <a:off x="524741" y="620392"/>
            <a:ext cx="3808400" cy="5504800"/>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chemeClr val="lt1"/>
              </a:buClr>
              <a:buSzPts val="4500"/>
            </a:pPr>
            <a:r>
              <a:rPr lang="en" sz="5333">
                <a:solidFill>
                  <a:schemeClr val="lt1"/>
                </a:solidFill>
              </a:rPr>
              <a:t>Reflections</a:t>
            </a:r>
            <a:endParaRPr sz="5200" dirty="0"/>
          </a:p>
        </p:txBody>
      </p:sp>
      <p:grpSp>
        <p:nvGrpSpPr>
          <p:cNvPr id="281" name="Google Shape;281;p35"/>
          <p:cNvGrpSpPr/>
          <p:nvPr/>
        </p:nvGrpSpPr>
        <p:grpSpPr>
          <a:xfrm>
            <a:off x="5468390" y="623080"/>
            <a:ext cx="6263700" cy="5499209"/>
            <a:chOff x="0" y="2687"/>
            <a:chExt cx="6263700" cy="5499209"/>
          </a:xfrm>
        </p:grpSpPr>
        <p:cxnSp>
          <p:nvCxnSpPr>
            <p:cNvPr id="282" name="Google Shape;282;p35"/>
            <p:cNvCxnSpPr/>
            <p:nvPr/>
          </p:nvCxnSpPr>
          <p:spPr>
            <a:xfrm>
              <a:off x="0" y="2687"/>
              <a:ext cx="62637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283" name="Google Shape;283;p35"/>
            <p:cNvSpPr/>
            <p:nvPr/>
          </p:nvSpPr>
          <p:spPr>
            <a:xfrm>
              <a:off x="0" y="2687"/>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84" name="Google Shape;284;p35"/>
            <p:cNvSpPr txBox="1"/>
            <p:nvPr/>
          </p:nvSpPr>
          <p:spPr>
            <a:xfrm>
              <a:off x="0" y="2687"/>
              <a:ext cx="6263700" cy="1833000"/>
            </a:xfrm>
            <a:prstGeom prst="rect">
              <a:avLst/>
            </a:prstGeom>
            <a:noFill/>
            <a:ln>
              <a:noFill/>
            </a:ln>
          </p:spPr>
          <p:txBody>
            <a:bodyPr spcFirstLastPara="1" wrap="square" lIns="110467" tIns="110467" rIns="110467" bIns="110467" anchor="t" anchorCtr="0">
              <a:noAutofit/>
            </a:bodyPr>
            <a:lstStyle/>
            <a:p>
              <a:pPr>
                <a:lnSpc>
                  <a:spcPct val="90000"/>
                </a:lnSpc>
                <a:buClr>
                  <a:schemeClr val="dk1"/>
                </a:buClr>
                <a:buSzPts val="2200"/>
              </a:pPr>
              <a:r>
                <a:rPr lang="en" sz="3200" dirty="0">
                  <a:solidFill>
                    <a:schemeClr val="dk1"/>
                  </a:solidFill>
                  <a:latin typeface="Calibri"/>
                  <a:ea typeface="Calibri"/>
                  <a:cs typeface="Calibri"/>
                  <a:sym typeface="Calibri"/>
                </a:rPr>
                <a:t>You want to get clear on the facts.</a:t>
              </a:r>
              <a:endParaRPr sz="3200" dirty="0"/>
            </a:p>
          </p:txBody>
        </p:sp>
        <p:cxnSp>
          <p:nvCxnSpPr>
            <p:cNvPr id="285" name="Google Shape;285;p35"/>
            <p:cNvCxnSpPr/>
            <p:nvPr/>
          </p:nvCxnSpPr>
          <p:spPr>
            <a:xfrm>
              <a:off x="0" y="1835791"/>
              <a:ext cx="6263700"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286" name="Google Shape;286;p35"/>
            <p:cNvSpPr/>
            <p:nvPr/>
          </p:nvSpPr>
          <p:spPr>
            <a:xfrm>
              <a:off x="0" y="1835791"/>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87" name="Google Shape;287;p35"/>
            <p:cNvSpPr txBox="1"/>
            <p:nvPr/>
          </p:nvSpPr>
          <p:spPr>
            <a:xfrm>
              <a:off x="0" y="1835791"/>
              <a:ext cx="6263700" cy="1833000"/>
            </a:xfrm>
            <a:prstGeom prst="rect">
              <a:avLst/>
            </a:prstGeom>
            <a:noFill/>
            <a:ln>
              <a:noFill/>
            </a:ln>
          </p:spPr>
          <p:txBody>
            <a:bodyPr spcFirstLastPara="1" wrap="square" lIns="110467" tIns="110467" rIns="110467" bIns="110467" anchor="t" anchorCtr="0">
              <a:noAutofit/>
            </a:bodyPr>
            <a:lstStyle/>
            <a:p>
              <a:pPr>
                <a:lnSpc>
                  <a:spcPct val="90000"/>
                </a:lnSpc>
                <a:buClr>
                  <a:schemeClr val="dk1"/>
                </a:buClr>
                <a:buSzPts val="2200"/>
              </a:pPr>
              <a:r>
                <a:rPr lang="en" sz="3200" dirty="0">
                  <a:solidFill>
                    <a:schemeClr val="dk1"/>
                  </a:solidFill>
                  <a:latin typeface="Calibri"/>
                  <a:ea typeface="Calibri"/>
                  <a:cs typeface="Calibri"/>
                  <a:sym typeface="Calibri"/>
                </a:rPr>
                <a:t>You don’t want to take risks with your health.</a:t>
              </a:r>
              <a:endParaRPr sz="3200" dirty="0"/>
            </a:p>
          </p:txBody>
        </p:sp>
        <p:cxnSp>
          <p:nvCxnSpPr>
            <p:cNvPr id="288" name="Google Shape;288;p35"/>
            <p:cNvCxnSpPr/>
            <p:nvPr/>
          </p:nvCxnSpPr>
          <p:spPr>
            <a:xfrm>
              <a:off x="0" y="3668896"/>
              <a:ext cx="626370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289" name="Google Shape;289;p35"/>
            <p:cNvSpPr/>
            <p:nvPr/>
          </p:nvSpPr>
          <p:spPr>
            <a:xfrm>
              <a:off x="0" y="3668896"/>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290" name="Google Shape;290;p35"/>
            <p:cNvSpPr txBox="1"/>
            <p:nvPr/>
          </p:nvSpPr>
          <p:spPr>
            <a:xfrm>
              <a:off x="0" y="3668896"/>
              <a:ext cx="6263700" cy="1833000"/>
            </a:xfrm>
            <a:prstGeom prst="rect">
              <a:avLst/>
            </a:prstGeom>
            <a:noFill/>
            <a:ln>
              <a:noFill/>
            </a:ln>
          </p:spPr>
          <p:txBody>
            <a:bodyPr spcFirstLastPara="1" wrap="square" lIns="110467" tIns="110467" rIns="110467" bIns="110467" anchor="t" anchorCtr="0">
              <a:noAutofit/>
            </a:bodyPr>
            <a:lstStyle/>
            <a:p>
              <a:pPr>
                <a:lnSpc>
                  <a:spcPct val="90000"/>
                </a:lnSpc>
                <a:buClr>
                  <a:schemeClr val="dk1"/>
                </a:buClr>
                <a:buSzPts val="2200"/>
              </a:pPr>
              <a:r>
                <a:rPr lang="en" sz="3200" dirty="0">
                  <a:solidFill>
                    <a:schemeClr val="dk1"/>
                  </a:solidFill>
                  <a:latin typeface="Calibri"/>
                  <a:ea typeface="Calibri"/>
                  <a:cs typeface="Calibri"/>
                  <a:sym typeface="Calibri"/>
                </a:rPr>
                <a:t>On one hand you have some concerns about the vaccine, and on the other you don’t want to get COVID.</a:t>
              </a:r>
              <a:endParaRPr sz="3200"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6"/>
          <p:cNvSpPr/>
          <p:nvPr/>
        </p:nvSpPr>
        <p:spPr>
          <a:xfrm>
            <a:off x="-1" y="0"/>
            <a:ext cx="5093200" cy="6858000"/>
          </a:xfrm>
          <a:prstGeom prst="rect">
            <a:avLst/>
          </a:prstGeom>
          <a:solidFill>
            <a:srgbClr val="6F8356"/>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sp>
        <p:nvSpPr>
          <p:cNvPr id="296" name="Google Shape;296;p36"/>
          <p:cNvSpPr txBox="1">
            <a:spLocks noGrp="1"/>
          </p:cNvSpPr>
          <p:nvPr>
            <p:ph type="title"/>
          </p:nvPr>
        </p:nvSpPr>
        <p:spPr>
          <a:xfrm>
            <a:off x="524741" y="620392"/>
            <a:ext cx="3808400" cy="5504800"/>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chemeClr val="lt1"/>
              </a:buClr>
              <a:buSzPts val="4200"/>
            </a:pPr>
            <a:r>
              <a:rPr lang="en" sz="4800">
                <a:solidFill>
                  <a:schemeClr val="lt1"/>
                </a:solidFill>
              </a:rPr>
              <a:t>Autonomy-</a:t>
            </a:r>
            <a:endParaRPr sz="4800" dirty="0">
              <a:solidFill>
                <a:schemeClr val="lt1"/>
              </a:solidFill>
            </a:endParaRPr>
          </a:p>
          <a:p>
            <a:pPr algn="l">
              <a:lnSpc>
                <a:spcPct val="90000"/>
              </a:lnSpc>
              <a:spcBef>
                <a:spcPts val="0"/>
              </a:spcBef>
              <a:buClr>
                <a:schemeClr val="lt1"/>
              </a:buClr>
              <a:buSzPts val="4200"/>
            </a:pPr>
            <a:r>
              <a:rPr lang="en" sz="4800">
                <a:solidFill>
                  <a:schemeClr val="lt1"/>
                </a:solidFill>
              </a:rPr>
              <a:t>Emphasizing Statements</a:t>
            </a:r>
            <a:endParaRPr sz="5067" dirty="0"/>
          </a:p>
        </p:txBody>
      </p:sp>
      <p:grpSp>
        <p:nvGrpSpPr>
          <p:cNvPr id="297" name="Google Shape;297;p36"/>
          <p:cNvGrpSpPr/>
          <p:nvPr/>
        </p:nvGrpSpPr>
        <p:grpSpPr>
          <a:xfrm>
            <a:off x="5468390" y="623080"/>
            <a:ext cx="6263700" cy="5499209"/>
            <a:chOff x="0" y="2687"/>
            <a:chExt cx="6263700" cy="5499209"/>
          </a:xfrm>
        </p:grpSpPr>
        <p:cxnSp>
          <p:nvCxnSpPr>
            <p:cNvPr id="298" name="Google Shape;298;p36"/>
            <p:cNvCxnSpPr/>
            <p:nvPr/>
          </p:nvCxnSpPr>
          <p:spPr>
            <a:xfrm>
              <a:off x="0" y="2687"/>
              <a:ext cx="6263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299" name="Google Shape;299;p36"/>
            <p:cNvSpPr/>
            <p:nvPr/>
          </p:nvSpPr>
          <p:spPr>
            <a:xfrm>
              <a:off x="0" y="2687"/>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300" name="Google Shape;300;p36"/>
            <p:cNvSpPr txBox="1"/>
            <p:nvPr/>
          </p:nvSpPr>
          <p:spPr>
            <a:xfrm>
              <a:off x="0" y="2687"/>
              <a:ext cx="6263700" cy="1833000"/>
            </a:xfrm>
            <a:prstGeom prst="rect">
              <a:avLst/>
            </a:prstGeom>
            <a:noFill/>
            <a:ln>
              <a:noFill/>
            </a:ln>
          </p:spPr>
          <p:txBody>
            <a:bodyPr spcFirstLastPara="1" wrap="square" lIns="152400" tIns="152400" rIns="152400" bIns="152400" anchor="t" anchorCtr="0">
              <a:noAutofit/>
            </a:bodyPr>
            <a:lstStyle/>
            <a:p>
              <a:pPr>
                <a:lnSpc>
                  <a:spcPct val="90000"/>
                </a:lnSpc>
                <a:buClr>
                  <a:schemeClr val="dk1"/>
                </a:buClr>
                <a:buSzPts val="3000"/>
              </a:pPr>
              <a:r>
                <a:rPr lang="en" sz="3730" dirty="0">
                  <a:solidFill>
                    <a:schemeClr val="dk1"/>
                  </a:solidFill>
                  <a:latin typeface="Calibri"/>
                  <a:ea typeface="Calibri"/>
                  <a:cs typeface="Calibri"/>
                  <a:sym typeface="Calibri"/>
                </a:rPr>
                <a:t>This really is up to you.</a:t>
              </a:r>
              <a:endParaRPr sz="3730" dirty="0"/>
            </a:p>
          </p:txBody>
        </p:sp>
        <p:cxnSp>
          <p:nvCxnSpPr>
            <p:cNvPr id="301" name="Google Shape;301;p36"/>
            <p:cNvCxnSpPr/>
            <p:nvPr/>
          </p:nvCxnSpPr>
          <p:spPr>
            <a:xfrm>
              <a:off x="0" y="1835791"/>
              <a:ext cx="6263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02" name="Google Shape;302;p36"/>
            <p:cNvSpPr/>
            <p:nvPr/>
          </p:nvSpPr>
          <p:spPr>
            <a:xfrm>
              <a:off x="0" y="1835791"/>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303" name="Google Shape;303;p36"/>
            <p:cNvSpPr txBox="1"/>
            <p:nvPr/>
          </p:nvSpPr>
          <p:spPr>
            <a:xfrm>
              <a:off x="0" y="1835791"/>
              <a:ext cx="6263700" cy="1833000"/>
            </a:xfrm>
            <a:prstGeom prst="rect">
              <a:avLst/>
            </a:prstGeom>
            <a:noFill/>
            <a:ln>
              <a:noFill/>
            </a:ln>
          </p:spPr>
          <p:txBody>
            <a:bodyPr spcFirstLastPara="1" wrap="square" lIns="152400" tIns="152400" rIns="152400" bIns="152400" anchor="t" anchorCtr="0">
              <a:noAutofit/>
            </a:bodyPr>
            <a:lstStyle/>
            <a:p>
              <a:pPr>
                <a:lnSpc>
                  <a:spcPct val="90000"/>
                </a:lnSpc>
                <a:buClr>
                  <a:schemeClr val="dk1"/>
                </a:buClr>
                <a:buSzPts val="3000"/>
              </a:pPr>
              <a:r>
                <a:rPr lang="en" sz="3730" dirty="0">
                  <a:solidFill>
                    <a:schemeClr val="dk1"/>
                  </a:solidFill>
                  <a:latin typeface="Calibri"/>
                  <a:ea typeface="Calibri"/>
                  <a:cs typeface="Calibri"/>
                  <a:sym typeface="Calibri"/>
                </a:rPr>
                <a:t>No one can make you do this – you’re the decision-maker.</a:t>
              </a:r>
              <a:endParaRPr sz="3730" dirty="0"/>
            </a:p>
          </p:txBody>
        </p:sp>
        <p:cxnSp>
          <p:nvCxnSpPr>
            <p:cNvPr id="304" name="Google Shape;304;p36"/>
            <p:cNvCxnSpPr/>
            <p:nvPr/>
          </p:nvCxnSpPr>
          <p:spPr>
            <a:xfrm>
              <a:off x="0" y="3668896"/>
              <a:ext cx="6263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05" name="Google Shape;305;p36"/>
            <p:cNvSpPr/>
            <p:nvPr/>
          </p:nvSpPr>
          <p:spPr>
            <a:xfrm>
              <a:off x="0" y="3668896"/>
              <a:ext cx="6263700" cy="1833000"/>
            </a:xfrm>
            <a:prstGeom prst="rect">
              <a:avLst/>
            </a:prstGeom>
            <a:noFill/>
            <a:ln>
              <a:noFill/>
            </a:ln>
          </p:spPr>
          <p:txBody>
            <a:bodyPr spcFirstLastPara="1" wrap="square" lIns="91433" tIns="91433" rIns="91433" bIns="91433" anchor="ctr" anchorCtr="0">
              <a:noAutofit/>
            </a:bodyPr>
            <a:lstStyle/>
            <a:p>
              <a:endParaRPr sz="2400" dirty="0"/>
            </a:p>
          </p:txBody>
        </p:sp>
        <p:sp>
          <p:nvSpPr>
            <p:cNvPr id="306" name="Google Shape;306;p36"/>
            <p:cNvSpPr txBox="1"/>
            <p:nvPr/>
          </p:nvSpPr>
          <p:spPr>
            <a:xfrm>
              <a:off x="0" y="3668896"/>
              <a:ext cx="6263700" cy="1833000"/>
            </a:xfrm>
            <a:prstGeom prst="rect">
              <a:avLst/>
            </a:prstGeom>
            <a:noFill/>
            <a:ln>
              <a:noFill/>
            </a:ln>
          </p:spPr>
          <p:txBody>
            <a:bodyPr spcFirstLastPara="1" wrap="square" lIns="152400" tIns="152400" rIns="152400" bIns="152400" anchor="t" anchorCtr="0">
              <a:noAutofit/>
            </a:bodyPr>
            <a:lstStyle/>
            <a:p>
              <a:pPr>
                <a:lnSpc>
                  <a:spcPct val="90000"/>
                </a:lnSpc>
                <a:buClr>
                  <a:schemeClr val="dk1"/>
                </a:buClr>
                <a:buSzPts val="3000"/>
              </a:pPr>
              <a:r>
                <a:rPr lang="en" sz="3730" dirty="0">
                  <a:solidFill>
                    <a:schemeClr val="dk1"/>
                  </a:solidFill>
                  <a:latin typeface="Calibri"/>
                  <a:ea typeface="Calibri"/>
                  <a:cs typeface="Calibri"/>
                  <a:sym typeface="Calibri"/>
                </a:rPr>
                <a:t>I respect whatever decision you make.</a:t>
              </a:r>
              <a:endParaRPr sz="3730"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8"/>
          <p:cNvSpPr txBox="1"/>
          <p:nvPr/>
        </p:nvSpPr>
        <p:spPr>
          <a:xfrm>
            <a:off x="799200" y="1812433"/>
            <a:ext cx="10593600" cy="2400810"/>
          </a:xfrm>
          <a:prstGeom prst="rect">
            <a:avLst/>
          </a:prstGeom>
          <a:noFill/>
          <a:ln>
            <a:noFill/>
          </a:ln>
        </p:spPr>
        <p:txBody>
          <a:bodyPr spcFirstLastPara="1" wrap="square" lIns="121900" tIns="121900" rIns="121900" bIns="121900" anchor="t" anchorCtr="0">
            <a:spAutoFit/>
          </a:bodyPr>
          <a:lstStyle/>
          <a:p>
            <a:pPr algn="ctr"/>
            <a:r>
              <a:rPr lang="en" sz="4667" dirty="0">
                <a:solidFill>
                  <a:srgbClr val="887C67"/>
                </a:solidFill>
                <a:latin typeface="Calibri"/>
                <a:ea typeface="Calibri"/>
                <a:cs typeface="Calibri"/>
                <a:sym typeface="Calibri"/>
              </a:rPr>
              <a:t>How do I provide information or recommendations when using motivational interviewing?</a:t>
            </a:r>
            <a:endParaRPr sz="4667" dirty="0">
              <a:solidFill>
                <a:srgbClr val="887C67"/>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776" y="0"/>
            <a:ext cx="12240928"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5" name="Right Triangle 24"/>
          <p:cNvSpPr/>
          <p:nvPr/>
        </p:nvSpPr>
        <p:spPr>
          <a:xfrm rot="16200000" flipV="1">
            <a:off x="-2345624" y="2305297"/>
            <a:ext cx="6850859" cy="225454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42" name="Group 41">
            <a:extLst>
              <a:ext uri="{FF2B5EF4-FFF2-40B4-BE49-F238E27FC236}">
                <a16:creationId xmlns:a16="http://schemas.microsoft.com/office/drawing/2014/main" id="{3D23D890-F653-4F39-AFDA-21102DB5EC0B}"/>
              </a:ext>
            </a:extLst>
          </p:cNvPr>
          <p:cNvGrpSpPr/>
          <p:nvPr/>
        </p:nvGrpSpPr>
        <p:grpSpPr>
          <a:xfrm>
            <a:off x="3664001" y="2810249"/>
            <a:ext cx="8426673" cy="2646878"/>
            <a:chOff x="2506705" y="1463067"/>
            <a:chExt cx="6284141" cy="2763772"/>
          </a:xfrm>
        </p:grpSpPr>
        <p:sp>
          <p:nvSpPr>
            <p:cNvPr id="43" name="TextBox 42">
              <a:extLst>
                <a:ext uri="{FF2B5EF4-FFF2-40B4-BE49-F238E27FC236}">
                  <a16:creationId xmlns:a16="http://schemas.microsoft.com/office/drawing/2014/main" id="{AE750A30-B110-42EC-8349-B24E52471580}"/>
                </a:ext>
              </a:extLst>
            </p:cNvPr>
            <p:cNvSpPr txBox="1"/>
            <p:nvPr/>
          </p:nvSpPr>
          <p:spPr>
            <a:xfrm>
              <a:off x="2506705" y="1793574"/>
              <a:ext cx="4985148" cy="752884"/>
            </a:xfrm>
            <a:prstGeom prst="rect">
              <a:avLst/>
            </a:prstGeom>
            <a:noFill/>
          </p:spPr>
          <p:txBody>
            <a:bodyPr wrap="square" tIns="0" bIns="121920" rtlCol="0" anchor="ctr" anchorCtr="0">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dirty="0">
                <a:ln>
                  <a:noFill/>
                </a:ln>
                <a:solidFill>
                  <a:srgbClr val="6F8456"/>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06C6A732-3AE9-4222-9B18-3029BC818FEF}"/>
                </a:ext>
              </a:extLst>
            </p:cNvPr>
            <p:cNvSpPr txBox="1"/>
            <p:nvPr/>
          </p:nvSpPr>
          <p:spPr>
            <a:xfrm>
              <a:off x="4711659" y="1463067"/>
              <a:ext cx="4079187" cy="2763772"/>
            </a:xfrm>
            <a:prstGeom prst="rect">
              <a:avLst/>
            </a:prstGeom>
            <a:noFill/>
          </p:spPr>
          <p:txBody>
            <a:bodyPr wrap="square" tIns="0" rtlCol="0">
              <a:spAutoFit/>
            </a:bodyPr>
            <a:lstStyle/>
            <a:p>
              <a:endParaRPr lang="en-US" sz="9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Educating people;</a:t>
              </a:r>
            </a:p>
            <a:p>
              <a:pPr marL="342900" indent="-342900">
                <a:buAutoNum type="arabicPeriod"/>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Supporting medical providers; and</a:t>
              </a:r>
            </a:p>
            <a:p>
              <a:pPr marL="342900" indent="-342900">
                <a:buAutoNum type="arabicPeriod"/>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Encouraging peer advocates.</a:t>
              </a:r>
            </a:p>
          </p:txBody>
        </p:sp>
      </p:grpSp>
      <p:grpSp>
        <p:nvGrpSpPr>
          <p:cNvPr id="46" name="Group 45">
            <a:extLst>
              <a:ext uri="{FF2B5EF4-FFF2-40B4-BE49-F238E27FC236}">
                <a16:creationId xmlns:a16="http://schemas.microsoft.com/office/drawing/2014/main" id="{750B4366-5F80-434D-9C73-AA8155EEBA8A}"/>
              </a:ext>
            </a:extLst>
          </p:cNvPr>
          <p:cNvGrpSpPr/>
          <p:nvPr/>
        </p:nvGrpSpPr>
        <p:grpSpPr>
          <a:xfrm>
            <a:off x="1417191" y="2002440"/>
            <a:ext cx="10122767" cy="1224677"/>
            <a:chOff x="1198096" y="1171917"/>
            <a:chExt cx="7533575" cy="1399833"/>
          </a:xfrm>
        </p:grpSpPr>
        <p:sp>
          <p:nvSpPr>
            <p:cNvPr id="47" name="TextBox 46">
              <a:extLst>
                <a:ext uri="{FF2B5EF4-FFF2-40B4-BE49-F238E27FC236}">
                  <a16:creationId xmlns:a16="http://schemas.microsoft.com/office/drawing/2014/main" id="{7BBDBAFC-BF5D-4954-9A06-77ED197BCDA6}"/>
                </a:ext>
              </a:extLst>
            </p:cNvPr>
            <p:cNvSpPr txBox="1"/>
            <p:nvPr/>
          </p:nvSpPr>
          <p:spPr>
            <a:xfrm>
              <a:off x="2516907" y="1796122"/>
              <a:ext cx="4985148" cy="775628"/>
            </a:xfrm>
            <a:prstGeom prst="rect">
              <a:avLst/>
            </a:prstGeom>
            <a:noFill/>
          </p:spPr>
          <p:txBody>
            <a:bodyPr wrap="square" tIns="0" bIns="121920" rtlCol="0" anchor="ctr" anchorCtr="0">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133" b="0" i="0" u="none" strike="noStrike" kern="1200" cap="none" spc="0" normalizeH="0" baseline="0" noProof="0" dirty="0">
                <a:ln>
                  <a:noFill/>
                </a:ln>
                <a:solidFill>
                  <a:srgbClr val="6F8456"/>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46F3BEF5-B77C-477D-BE28-B519B10D503C}"/>
                </a:ext>
              </a:extLst>
            </p:cNvPr>
            <p:cNvSpPr txBox="1"/>
            <p:nvPr/>
          </p:nvSpPr>
          <p:spPr>
            <a:xfrm>
              <a:off x="1198096" y="1171917"/>
              <a:ext cx="7533575" cy="615642"/>
            </a:xfrm>
            <a:prstGeom prst="rect">
              <a:avLst/>
            </a:prstGeom>
            <a:noFill/>
          </p:spPr>
          <p:txBody>
            <a:bodyPr wrap="square" t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3200" b="1" dirty="0">
                  <a:solidFill>
                    <a:srgbClr val="FFFFFF"/>
                  </a:solidFill>
                  <a:latin typeface="Calibri"/>
                </a:rPr>
                <a:t>We support vaccination education with three prongs:</a:t>
              </a:r>
              <a:endParaRPr kumimoji="0" lang="en-US" sz="3200" b="1" i="0" u="none" strike="noStrike" kern="1200" cap="none" spc="0" normalizeH="0" baseline="0" noProof="0" dirty="0">
                <a:ln>
                  <a:noFill/>
                </a:ln>
                <a:solidFill>
                  <a:srgbClr val="6F8456"/>
                </a:solidFill>
                <a:effectLst/>
                <a:uLnTx/>
                <a:uFillTx/>
                <a:latin typeface="Calibri"/>
                <a:ea typeface="+mn-ea"/>
                <a:cs typeface="+mn-cs"/>
              </a:endParaRPr>
            </a:p>
          </p:txBody>
        </p:sp>
      </p:grpSp>
      <p:sp>
        <p:nvSpPr>
          <p:cNvPr id="28" name="Right Triangle 27"/>
          <p:cNvSpPr/>
          <p:nvPr/>
        </p:nvSpPr>
        <p:spPr>
          <a:xfrm flipH="1" flipV="1">
            <a:off x="2255572" y="3074"/>
            <a:ext cx="9985355" cy="225454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Arrow: Pentagon 13"/>
          <p:cNvSpPr/>
          <p:nvPr/>
        </p:nvSpPr>
        <p:spPr>
          <a:xfrm>
            <a:off x="0" y="125520"/>
            <a:ext cx="12233152" cy="127523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75360" rtlCol="0" anchor="t" anchorCtr="0">
            <a:noAutofit/>
          </a:bodyPr>
          <a:lstStyle/>
          <a:p>
            <a:pPr lvl="0"/>
            <a:r>
              <a:rPr kumimoji="0" lang="en-US" sz="5400" b="1" i="0" u="none" strike="noStrike" kern="1200" cap="none" spc="0" normalizeH="0" baseline="0" noProof="0" dirty="0">
                <a:ln w="0"/>
                <a:solidFill>
                  <a:schemeClr val="bg1"/>
                </a:solidFill>
                <a:effectLst/>
                <a:uLnTx/>
                <a:uFillTx/>
                <a:ea typeface="Calibri Light" panose="020F0302020204030204" pitchFamily="34" charset="0"/>
                <a:cs typeface="Calibri Light" panose="020F0302020204030204" pitchFamily="34" charset="0"/>
              </a:rPr>
              <a:t>Boost Oregon’s Approach </a:t>
            </a:r>
          </a:p>
        </p:txBody>
      </p:sp>
      <p:pic>
        <p:nvPicPr>
          <p:cNvPr id="2" name="Picture 1">
            <a:extLst>
              <a:ext uri="{FF2B5EF4-FFF2-40B4-BE49-F238E27FC236}">
                <a16:creationId xmlns:a16="http://schemas.microsoft.com/office/drawing/2014/main" id="{6EEC2DBB-06AC-0949-6F67-0F8332BB95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7463" y="2829219"/>
            <a:ext cx="4055225" cy="2703483"/>
          </a:xfrm>
          <a:prstGeom prst="rect">
            <a:avLst/>
          </a:prstGeom>
        </p:spPr>
      </p:pic>
    </p:spTree>
    <p:extLst>
      <p:ext uri="{BB962C8B-B14F-4D97-AF65-F5344CB8AC3E}">
        <p14:creationId xmlns:p14="http://schemas.microsoft.com/office/powerpoint/2010/main" val="1702811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 name="Title 1">
            <a:extLst>
              <a:ext uri="{FF2B5EF4-FFF2-40B4-BE49-F238E27FC236}">
                <a16:creationId xmlns:a16="http://schemas.microsoft.com/office/drawing/2014/main" id="{5490ED1F-668F-4971-AA94-22D5A2B22E17}"/>
              </a:ext>
            </a:extLst>
          </p:cNvPr>
          <p:cNvSpPr txBox="1">
            <a:spLocks/>
          </p:cNvSpPr>
          <p:nvPr/>
        </p:nvSpPr>
        <p:spPr>
          <a:xfrm>
            <a:off x="838200" y="381000"/>
            <a:ext cx="10515600" cy="584100"/>
          </a:xfrm>
          <a:prstGeom prst="rect">
            <a:avLst/>
          </a:prstGeom>
        </p:spPr>
        <p:txBody>
          <a:bodyPr/>
          <a:lstStyle>
            <a:lvl1pPr algn="ctr" defTabSz="1625519" rtl="0" eaLnBrk="1" latinLnBrk="0" hangingPunct="1">
              <a:spcBef>
                <a:spcPct val="0"/>
              </a:spcBef>
              <a:buNone/>
              <a:defRPr sz="7822" kern="1200">
                <a:solidFill>
                  <a:schemeClr val="tx1"/>
                </a:solidFill>
                <a:latin typeface="+mj-lt"/>
                <a:ea typeface="+mj-ea"/>
                <a:cs typeface="+mj-cs"/>
              </a:defRPr>
            </a:lvl1pPr>
          </a:lstStyle>
          <a:p>
            <a:pPr algn="l"/>
            <a:r>
              <a:rPr lang="en-US" sz="3700" dirty="0">
                <a:solidFill>
                  <a:schemeClr val="bg2"/>
                </a:solidFill>
                <a:latin typeface="Arial Black" panose="020B0A04020102020204" pitchFamily="34" charset="0"/>
                <a:cs typeface="Arial" panose="020B0604020202020204" pitchFamily="34" charset="0"/>
              </a:rPr>
              <a:t>Explore – Offer – Explore</a:t>
            </a:r>
          </a:p>
        </p:txBody>
      </p:sp>
      <p:sp>
        <p:nvSpPr>
          <p:cNvPr id="304" name="TextBox 303">
            <a:extLst>
              <a:ext uri="{FF2B5EF4-FFF2-40B4-BE49-F238E27FC236}">
                <a16:creationId xmlns:a16="http://schemas.microsoft.com/office/drawing/2014/main" id="{A278BD7E-80AF-41CF-853D-CF33E4BAC9A6}"/>
              </a:ext>
            </a:extLst>
          </p:cNvPr>
          <p:cNvSpPr txBox="1"/>
          <p:nvPr/>
        </p:nvSpPr>
        <p:spPr>
          <a:xfrm>
            <a:off x="895619" y="4511090"/>
            <a:ext cx="10944993" cy="646331"/>
          </a:xfrm>
          <a:prstGeom prst="rect">
            <a:avLst/>
          </a:prstGeom>
          <a:noFill/>
        </p:spPr>
        <p:txBody>
          <a:bodyPr wrap="square" numCol="1" spcCol="0" rtlCol="0" anchor="ctr">
            <a:spAutoFit/>
          </a:bodyPr>
          <a:lstStyle/>
          <a:p>
            <a:r>
              <a:rPr lang="en-US" sz="3600" b="1" dirty="0">
                <a:solidFill>
                  <a:schemeClr val="accent2"/>
                </a:solidFill>
                <a:latin typeface="Arial" panose="020B0604020202020204" pitchFamily="34" charset="0"/>
                <a:ea typeface="Montserrat" charset="0"/>
                <a:cs typeface="Arial" panose="020B0604020202020204" pitchFamily="34" charset="0"/>
              </a:rPr>
              <a:t>EXPLORE what they think of what you said</a:t>
            </a:r>
          </a:p>
        </p:txBody>
      </p:sp>
      <p:grpSp>
        <p:nvGrpSpPr>
          <p:cNvPr id="8" name="Group 7"/>
          <p:cNvGrpSpPr/>
          <p:nvPr/>
        </p:nvGrpSpPr>
        <p:grpSpPr>
          <a:xfrm>
            <a:off x="843023" y="1946521"/>
            <a:ext cx="10144380" cy="646331"/>
            <a:chOff x="849900" y="1928295"/>
            <a:chExt cx="10144380" cy="646331"/>
          </a:xfrm>
        </p:grpSpPr>
        <p:sp>
          <p:nvSpPr>
            <p:cNvPr id="308" name="TextBox 307">
              <a:extLst>
                <a:ext uri="{FF2B5EF4-FFF2-40B4-BE49-F238E27FC236}">
                  <a16:creationId xmlns:a16="http://schemas.microsoft.com/office/drawing/2014/main" id="{87DF69A6-6736-4B27-8D1F-05415E4E9C7F}"/>
                </a:ext>
              </a:extLst>
            </p:cNvPr>
            <p:cNvSpPr txBox="1"/>
            <p:nvPr/>
          </p:nvSpPr>
          <p:spPr>
            <a:xfrm>
              <a:off x="960246" y="1928295"/>
              <a:ext cx="10034034" cy="646331"/>
            </a:xfrm>
            <a:prstGeom prst="rect">
              <a:avLst/>
            </a:prstGeom>
            <a:noFill/>
          </p:spPr>
          <p:txBody>
            <a:bodyPr wrap="square" numCol="1" spcCol="0" rtlCol="0" anchor="ctr">
              <a:spAutoFit/>
            </a:bodyPr>
            <a:lstStyle/>
            <a:p>
              <a:r>
                <a:rPr lang="en-US" sz="3600" b="1" dirty="0">
                  <a:solidFill>
                    <a:schemeClr val="accent6"/>
                  </a:solidFill>
                  <a:latin typeface="Arial" panose="020B0604020202020204" pitchFamily="34" charset="0"/>
                  <a:ea typeface="Montserrat" charset="0"/>
                  <a:cs typeface="Arial" panose="020B0604020202020204" pitchFamily="34" charset="0"/>
                </a:rPr>
                <a:t>EXPLORE what they already know and think</a:t>
              </a:r>
            </a:p>
          </p:txBody>
        </p:sp>
        <p:sp>
          <p:nvSpPr>
            <p:cNvPr id="311" name="Rectangle 310">
              <a:extLst>
                <a:ext uri="{FF2B5EF4-FFF2-40B4-BE49-F238E27FC236}">
                  <a16:creationId xmlns:a16="http://schemas.microsoft.com/office/drawing/2014/main" id="{ED359525-D89F-4B2D-9CDD-0E7E54EF3677}"/>
                </a:ext>
              </a:extLst>
            </p:cNvPr>
            <p:cNvSpPr/>
            <p:nvPr/>
          </p:nvSpPr>
          <p:spPr>
            <a:xfrm>
              <a:off x="849900" y="1956298"/>
              <a:ext cx="45719" cy="52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A3CC15A4-D1A5-D2CF-B61D-C528CA35CA57}"/>
              </a:ext>
            </a:extLst>
          </p:cNvPr>
          <p:cNvSpPr txBox="1"/>
          <p:nvPr/>
        </p:nvSpPr>
        <p:spPr>
          <a:xfrm>
            <a:off x="895619" y="2895728"/>
            <a:ext cx="8668732" cy="1200329"/>
          </a:xfrm>
          <a:prstGeom prst="rect">
            <a:avLst/>
          </a:prstGeom>
          <a:noFill/>
        </p:spPr>
        <p:txBody>
          <a:bodyPr wrap="square" numCol="1" spcCol="0" rtlCol="0" anchor="ctr">
            <a:spAutoFit/>
          </a:bodyPr>
          <a:lstStyle/>
          <a:p>
            <a:r>
              <a:rPr lang="en-US" sz="3600" b="1" dirty="0">
                <a:solidFill>
                  <a:schemeClr val="accent3"/>
                </a:solidFill>
                <a:latin typeface="Arial" panose="020B0604020202020204" pitchFamily="34" charset="0"/>
                <a:ea typeface="Montserrat" charset="0"/>
                <a:cs typeface="Arial" panose="020B0604020202020204" pitchFamily="34" charset="0"/>
              </a:rPr>
              <a:t>OFFER relevant, tailored information </a:t>
            </a:r>
            <a:r>
              <a:rPr lang="en-US" sz="3600" b="1" i="1" dirty="0">
                <a:solidFill>
                  <a:schemeClr val="accent3"/>
                </a:solidFill>
                <a:latin typeface="Arial" panose="020B0604020202020204" pitchFamily="34" charset="0"/>
                <a:ea typeface="Montserrat" charset="0"/>
                <a:cs typeface="Arial" panose="020B0604020202020204" pitchFamily="34" charset="0"/>
              </a:rPr>
              <a:t>(with permission</a:t>
            </a:r>
            <a:r>
              <a:rPr lang="en-US" sz="3600" b="1" dirty="0">
                <a:solidFill>
                  <a:schemeClr val="accent3"/>
                </a:solidFill>
                <a:latin typeface="Arial" panose="020B0604020202020204" pitchFamily="34" charset="0"/>
                <a:ea typeface="Montserrat" charset="0"/>
                <a:cs typeface="Arial" panose="020B0604020202020204" pitchFamily="34" charset="0"/>
              </a:rPr>
              <a:t>)</a:t>
            </a:r>
          </a:p>
        </p:txBody>
      </p:sp>
    </p:spTree>
    <p:extLst>
      <p:ext uri="{BB962C8B-B14F-4D97-AF65-F5344CB8AC3E}">
        <p14:creationId xmlns:p14="http://schemas.microsoft.com/office/powerpoint/2010/main" val="369118595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5ABC-5216-3E05-0C0C-955E0CB011CE}"/>
              </a:ext>
            </a:extLst>
          </p:cNvPr>
          <p:cNvSpPr>
            <a:spLocks noGrp="1"/>
          </p:cNvSpPr>
          <p:nvPr>
            <p:ph type="title"/>
          </p:nvPr>
        </p:nvSpPr>
        <p:spPr/>
        <p:txBody>
          <a:bodyPr>
            <a:noAutofit/>
          </a:bodyPr>
          <a:lstStyle/>
          <a:p>
            <a:r>
              <a:rPr lang="en-US" sz="4400" i="1" dirty="0"/>
              <a:t>“I’ve heard the COVID vaccine doesn’t work that well anymore.”</a:t>
            </a:r>
          </a:p>
        </p:txBody>
      </p:sp>
      <p:graphicFrame>
        <p:nvGraphicFramePr>
          <p:cNvPr id="4" name="Content Placeholder 3">
            <a:extLst>
              <a:ext uri="{FF2B5EF4-FFF2-40B4-BE49-F238E27FC236}">
                <a16:creationId xmlns:a16="http://schemas.microsoft.com/office/drawing/2014/main" id="{D1ECF744-F6A0-FC20-8F00-3B528C564F5A}"/>
              </a:ext>
            </a:extLst>
          </p:cNvPr>
          <p:cNvGraphicFramePr>
            <a:graphicFrameLocks noGrp="1"/>
          </p:cNvGraphicFramePr>
          <p:nvPr>
            <p:ph idx="1"/>
            <p:extLst>
              <p:ext uri="{D42A27DB-BD31-4B8C-83A1-F6EECF244321}">
                <p14:modId xmlns:p14="http://schemas.microsoft.com/office/powerpoint/2010/main" val="3511348453"/>
              </p:ext>
            </p:extLst>
          </p:nvPr>
        </p:nvGraphicFramePr>
        <p:xfrm>
          <a:off x="609600" y="1624013"/>
          <a:ext cx="10972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957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5ABC-5216-3E05-0C0C-955E0CB011CE}"/>
              </a:ext>
            </a:extLst>
          </p:cNvPr>
          <p:cNvSpPr>
            <a:spLocks noGrp="1"/>
          </p:cNvSpPr>
          <p:nvPr>
            <p:ph type="title"/>
          </p:nvPr>
        </p:nvSpPr>
        <p:spPr>
          <a:xfrm>
            <a:off x="609600" y="2578001"/>
            <a:ext cx="10972800" cy="1143000"/>
          </a:xfrm>
        </p:spPr>
        <p:txBody>
          <a:bodyPr>
            <a:noAutofit/>
          </a:bodyPr>
          <a:lstStyle/>
          <a:p>
            <a:r>
              <a:rPr lang="en-US" sz="4400" i="1" dirty="0"/>
              <a:t>“I think my child is too young for the HPV shot.”</a:t>
            </a:r>
          </a:p>
        </p:txBody>
      </p:sp>
    </p:spTree>
    <p:extLst>
      <p:ext uri="{BB962C8B-B14F-4D97-AF65-F5344CB8AC3E}">
        <p14:creationId xmlns:p14="http://schemas.microsoft.com/office/powerpoint/2010/main" val="1048169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17E2B70-35A6-0396-08B9-ED3849FD016F}"/>
              </a:ext>
            </a:extLst>
          </p:cNvPr>
          <p:cNvGraphicFramePr/>
          <p:nvPr>
            <p:extLst>
              <p:ext uri="{D42A27DB-BD31-4B8C-83A1-F6EECF244321}">
                <p14:modId xmlns:p14="http://schemas.microsoft.com/office/powerpoint/2010/main" val="2364979375"/>
              </p:ext>
            </p:extLst>
          </p:nvPr>
        </p:nvGraphicFramePr>
        <p:xfrm>
          <a:off x="723900" y="1263650"/>
          <a:ext cx="10941050" cy="5302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C8D4756-A79F-64B6-5EA3-A8BC21764DB9}"/>
              </a:ext>
            </a:extLst>
          </p:cNvPr>
          <p:cNvSpPr>
            <a:spLocks noGrp="1"/>
          </p:cNvSpPr>
          <p:nvPr>
            <p:ph type="title"/>
          </p:nvPr>
        </p:nvSpPr>
        <p:spPr>
          <a:xfrm>
            <a:off x="463550" y="274638"/>
            <a:ext cx="11811000" cy="1979611"/>
          </a:xfrm>
        </p:spPr>
        <p:txBody>
          <a:bodyPr>
            <a:normAutofit fontScale="90000"/>
          </a:bodyPr>
          <a:lstStyle/>
          <a:p>
            <a:r>
              <a:rPr lang="en-US" sz="5300" b="1" dirty="0">
                <a:solidFill>
                  <a:schemeClr val="bg2"/>
                </a:solidFill>
                <a:latin typeface="Calibri" panose="020F0502020204030204" pitchFamily="34" charset="0"/>
                <a:ea typeface="Calibri" panose="020F0502020204030204" pitchFamily="34" charset="0"/>
                <a:cs typeface="Calibri" panose="020F0502020204030204" pitchFamily="34" charset="0"/>
                <a:sym typeface="Libre Franklin"/>
              </a:rPr>
              <a:t>Impact of MI in Action: Dr. Gagneur in Quebec Maternity Ward</a:t>
            </a:r>
            <a:br>
              <a:rPr lang="en-US" sz="5300" b="1" dirty="0">
                <a:solidFill>
                  <a:schemeClr val="bg2"/>
                </a:solidFill>
                <a:latin typeface="Calibri" panose="020F0502020204030204" pitchFamily="34" charset="0"/>
                <a:ea typeface="Calibri" panose="020F0502020204030204" pitchFamily="34" charset="0"/>
                <a:cs typeface="Calibri" panose="020F0502020204030204" pitchFamily="34" charset="0"/>
                <a:sym typeface="Libre Franklin"/>
              </a:rPr>
            </a:b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1140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D95B-60EE-FA0A-26CF-7B00FDFDA213}"/>
              </a:ext>
            </a:extLst>
          </p:cNvPr>
          <p:cNvSpPr>
            <a:spLocks noGrp="1"/>
          </p:cNvSpPr>
          <p:nvPr>
            <p:ph type="title"/>
          </p:nvPr>
        </p:nvSpPr>
        <p:spPr>
          <a:xfrm>
            <a:off x="609600" y="274639"/>
            <a:ext cx="10972800" cy="1143000"/>
          </a:xfrm>
        </p:spPr>
        <p:txBody>
          <a:bodyPr anchor="ctr">
            <a:normAutofit/>
          </a:bodyPr>
          <a:lstStyle/>
          <a:p>
            <a:pPr>
              <a:lnSpc>
                <a:spcPct val="90000"/>
              </a:lnSpc>
            </a:pPr>
            <a:r>
              <a:rPr lang="en-US" sz="3700" dirty="0"/>
              <a:t>Choosing to vaccinate her newborn following MI discussion</a:t>
            </a:r>
          </a:p>
        </p:txBody>
      </p:sp>
      <p:sp>
        <p:nvSpPr>
          <p:cNvPr id="3" name="Content Placeholder 2">
            <a:extLst>
              <a:ext uri="{FF2B5EF4-FFF2-40B4-BE49-F238E27FC236}">
                <a16:creationId xmlns:a16="http://schemas.microsoft.com/office/drawing/2014/main" id="{7F4B3F39-6CD3-C413-D529-EC05DD453A35}"/>
              </a:ext>
            </a:extLst>
          </p:cNvPr>
          <p:cNvSpPr>
            <a:spLocks noGrp="1"/>
          </p:cNvSpPr>
          <p:nvPr>
            <p:ph sz="half" idx="1"/>
          </p:nvPr>
        </p:nvSpPr>
        <p:spPr>
          <a:xfrm>
            <a:off x="304800" y="1739900"/>
            <a:ext cx="5067300" cy="4368800"/>
          </a:xfrm>
        </p:spPr>
        <p:txBody>
          <a:bodyPr>
            <a:normAutofit fontScale="92500" lnSpcReduction="10000"/>
          </a:bodyPr>
          <a:lstStyle/>
          <a:p>
            <a:pPr marL="0" indent="0">
              <a:lnSpc>
                <a:spcPct val="110000"/>
              </a:lnSpc>
              <a:buNone/>
            </a:pPr>
            <a:r>
              <a:rPr lang="en" sz="2800" dirty="0">
                <a:cs typeface="Arial" panose="020B0604020202020204" pitchFamily="34" charset="0"/>
              </a:rPr>
              <a:t>“Once we were done, he told me that, whether I chose to vaccinate or not, he respected my decision as someone who wanted the best for my kids,” she remembered. “Just that sentence — to me, it was worth all the gold in the world.”</a:t>
            </a:r>
          </a:p>
          <a:p>
            <a:pPr marL="0" indent="0">
              <a:lnSpc>
                <a:spcPct val="90000"/>
              </a:lnSpc>
            </a:pPr>
            <a:endParaRPr lang="en" sz="2000" dirty="0"/>
          </a:p>
          <a:p>
            <a:pPr marL="0" indent="0">
              <a:lnSpc>
                <a:spcPct val="90000"/>
              </a:lnSpc>
            </a:pPr>
            <a:endParaRPr lang="en" sz="2000" dirty="0"/>
          </a:p>
          <a:p>
            <a:pPr marL="0" indent="0">
              <a:lnSpc>
                <a:spcPct val="90000"/>
              </a:lnSpc>
            </a:pPr>
            <a:endParaRPr lang="en" sz="2000" dirty="0"/>
          </a:p>
          <a:p>
            <a:pPr marL="0" indent="0" algn="r">
              <a:lnSpc>
                <a:spcPct val="90000"/>
              </a:lnSpc>
              <a:buNone/>
            </a:pPr>
            <a:r>
              <a:rPr lang="en-US" sz="1800" i="1" dirty="0"/>
              <a:t>Marie-Hélène Étienne-Rousseau, after MI conversation with Dr. Arnaud Gagneur, neonatologist.</a:t>
            </a:r>
          </a:p>
        </p:txBody>
      </p:sp>
      <p:pic>
        <p:nvPicPr>
          <p:cNvPr id="4098" name="Picture 2" descr="A person holding a baby&#10;&#10;Description automatically generated">
            <a:extLst>
              <a:ext uri="{FF2B5EF4-FFF2-40B4-BE49-F238E27FC236}">
                <a16:creationId xmlns:a16="http://schemas.microsoft.com/office/drawing/2014/main" id="{50830A67-9F37-2DF5-EBCE-DCB4DF5ED1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91" t="12486" b="24483"/>
          <a:stretch/>
        </p:blipFill>
        <p:spPr bwMode="auto">
          <a:xfrm>
            <a:off x="5666501" y="1117602"/>
            <a:ext cx="5985749" cy="47751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84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ACE1291-7AE4-C0BC-ECED-9216FF72C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19258"/>
            <a:ext cx="121872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DC9F137-BEAA-7FB5-3BC1-C4770309E2D5}"/>
              </a:ext>
            </a:extLst>
          </p:cNvPr>
          <p:cNvSpPr txBox="1"/>
          <p:nvPr/>
        </p:nvSpPr>
        <p:spPr>
          <a:xfrm>
            <a:off x="0" y="-19258"/>
            <a:ext cx="12187238" cy="1015663"/>
          </a:xfrm>
          <a:prstGeom prst="rect">
            <a:avLst/>
          </a:prstGeom>
          <a:solidFill>
            <a:schemeClr val="accent2"/>
          </a:solid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MI Research Around the World</a:t>
            </a:r>
          </a:p>
        </p:txBody>
      </p:sp>
      <p:sp>
        <p:nvSpPr>
          <p:cNvPr id="30" name="Flowchart: Connector 29">
            <a:extLst>
              <a:ext uri="{FF2B5EF4-FFF2-40B4-BE49-F238E27FC236}">
                <a16:creationId xmlns:a16="http://schemas.microsoft.com/office/drawing/2014/main" id="{7CC219F1-02E4-5DDA-E960-E5C62122C875}"/>
              </a:ext>
            </a:extLst>
          </p:cNvPr>
          <p:cNvSpPr/>
          <p:nvPr/>
        </p:nvSpPr>
        <p:spPr>
          <a:xfrm>
            <a:off x="707422" y="3562468"/>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1" name="Flowchart: Connector 30">
            <a:extLst>
              <a:ext uri="{FF2B5EF4-FFF2-40B4-BE49-F238E27FC236}">
                <a16:creationId xmlns:a16="http://schemas.microsoft.com/office/drawing/2014/main" id="{C096D150-C80E-B59A-C10A-8EECC84AA916}"/>
              </a:ext>
            </a:extLst>
          </p:cNvPr>
          <p:cNvSpPr/>
          <p:nvPr/>
        </p:nvSpPr>
        <p:spPr>
          <a:xfrm>
            <a:off x="7035643" y="2861202"/>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2" name="Flowchart: Connector 31">
            <a:extLst>
              <a:ext uri="{FF2B5EF4-FFF2-40B4-BE49-F238E27FC236}">
                <a16:creationId xmlns:a16="http://schemas.microsoft.com/office/drawing/2014/main" id="{C95C3334-1558-DAF9-EFA6-332D79098B1C}"/>
              </a:ext>
            </a:extLst>
          </p:cNvPr>
          <p:cNvSpPr/>
          <p:nvPr/>
        </p:nvSpPr>
        <p:spPr>
          <a:xfrm>
            <a:off x="6750355" y="2482622"/>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3" name="Flowchart: Connector 32">
            <a:extLst>
              <a:ext uri="{FF2B5EF4-FFF2-40B4-BE49-F238E27FC236}">
                <a16:creationId xmlns:a16="http://schemas.microsoft.com/office/drawing/2014/main" id="{908D1595-84A8-147E-717A-7238E89A61D8}"/>
              </a:ext>
            </a:extLst>
          </p:cNvPr>
          <p:cNvSpPr/>
          <p:nvPr/>
        </p:nvSpPr>
        <p:spPr>
          <a:xfrm>
            <a:off x="7700924" y="3052757"/>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4" name="Flowchart: Connector 33">
            <a:extLst>
              <a:ext uri="{FF2B5EF4-FFF2-40B4-BE49-F238E27FC236}">
                <a16:creationId xmlns:a16="http://schemas.microsoft.com/office/drawing/2014/main" id="{B98175EF-C03D-5E1B-E3ED-02A9849136AD}"/>
              </a:ext>
            </a:extLst>
          </p:cNvPr>
          <p:cNvSpPr/>
          <p:nvPr/>
        </p:nvSpPr>
        <p:spPr>
          <a:xfrm>
            <a:off x="6903713" y="4635415"/>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5" name="Flowchart: Connector 34">
            <a:extLst>
              <a:ext uri="{FF2B5EF4-FFF2-40B4-BE49-F238E27FC236}">
                <a16:creationId xmlns:a16="http://schemas.microsoft.com/office/drawing/2014/main" id="{5F4C6825-2F00-313F-4BAA-13B9E34AF4DF}"/>
              </a:ext>
            </a:extLst>
          </p:cNvPr>
          <p:cNvSpPr/>
          <p:nvPr/>
        </p:nvSpPr>
        <p:spPr>
          <a:xfrm>
            <a:off x="6361211" y="3684315"/>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6" name="Flowchart: Connector 35">
            <a:extLst>
              <a:ext uri="{FF2B5EF4-FFF2-40B4-BE49-F238E27FC236}">
                <a16:creationId xmlns:a16="http://schemas.microsoft.com/office/drawing/2014/main" id="{761721C2-98FA-4A6E-B521-C5FCBC467CF8}"/>
              </a:ext>
            </a:extLst>
          </p:cNvPr>
          <p:cNvSpPr/>
          <p:nvPr/>
        </p:nvSpPr>
        <p:spPr>
          <a:xfrm>
            <a:off x="6942001" y="3295531"/>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7" name="Flowchart: Connector 36">
            <a:extLst>
              <a:ext uri="{FF2B5EF4-FFF2-40B4-BE49-F238E27FC236}">
                <a16:creationId xmlns:a16="http://schemas.microsoft.com/office/drawing/2014/main" id="{D9F48884-3E52-DF8C-661F-7E2309A42A73}"/>
              </a:ext>
            </a:extLst>
          </p:cNvPr>
          <p:cNvSpPr/>
          <p:nvPr/>
        </p:nvSpPr>
        <p:spPr>
          <a:xfrm>
            <a:off x="6657169" y="1815506"/>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8" name="Flowchart: Connector 37">
            <a:extLst>
              <a:ext uri="{FF2B5EF4-FFF2-40B4-BE49-F238E27FC236}">
                <a16:creationId xmlns:a16="http://schemas.microsoft.com/office/drawing/2014/main" id="{9118F708-0528-8F84-123C-6DF24DDEB726}"/>
              </a:ext>
            </a:extLst>
          </p:cNvPr>
          <p:cNvSpPr/>
          <p:nvPr/>
        </p:nvSpPr>
        <p:spPr>
          <a:xfrm>
            <a:off x="6473436" y="1682038"/>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9" name="Flowchart: Connector 38">
            <a:extLst>
              <a:ext uri="{FF2B5EF4-FFF2-40B4-BE49-F238E27FC236}">
                <a16:creationId xmlns:a16="http://schemas.microsoft.com/office/drawing/2014/main" id="{5F1FC147-80E6-D9F9-E908-C6DB1BFE911C}"/>
              </a:ext>
            </a:extLst>
          </p:cNvPr>
          <p:cNvSpPr/>
          <p:nvPr/>
        </p:nvSpPr>
        <p:spPr>
          <a:xfrm>
            <a:off x="6316222" y="1799150"/>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0" name="Flowchart: Connector 39">
            <a:extLst>
              <a:ext uri="{FF2B5EF4-FFF2-40B4-BE49-F238E27FC236}">
                <a16:creationId xmlns:a16="http://schemas.microsoft.com/office/drawing/2014/main" id="{DCA8BF75-3F76-81A3-A901-E0381E0CF6E3}"/>
              </a:ext>
            </a:extLst>
          </p:cNvPr>
          <p:cNvSpPr/>
          <p:nvPr/>
        </p:nvSpPr>
        <p:spPr>
          <a:xfrm>
            <a:off x="5964826" y="2215685"/>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1" name="Flowchart: Connector 40">
            <a:extLst>
              <a:ext uri="{FF2B5EF4-FFF2-40B4-BE49-F238E27FC236}">
                <a16:creationId xmlns:a16="http://schemas.microsoft.com/office/drawing/2014/main" id="{CA6707FD-7ED3-C72B-7A1F-CF3AC142FE40}"/>
              </a:ext>
            </a:extLst>
          </p:cNvPr>
          <p:cNvSpPr/>
          <p:nvPr/>
        </p:nvSpPr>
        <p:spPr>
          <a:xfrm>
            <a:off x="2620083" y="2632777"/>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2" name="Flowchart: Connector 41">
            <a:extLst>
              <a:ext uri="{FF2B5EF4-FFF2-40B4-BE49-F238E27FC236}">
                <a16:creationId xmlns:a16="http://schemas.microsoft.com/office/drawing/2014/main" id="{7AFFDBB9-CBDB-CED0-6208-CBB0A9002C50}"/>
              </a:ext>
            </a:extLst>
          </p:cNvPr>
          <p:cNvSpPr/>
          <p:nvPr/>
        </p:nvSpPr>
        <p:spPr>
          <a:xfrm>
            <a:off x="1745169" y="1148805"/>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3" name="Flowchart: Connector 42">
            <a:extLst>
              <a:ext uri="{FF2B5EF4-FFF2-40B4-BE49-F238E27FC236}">
                <a16:creationId xmlns:a16="http://schemas.microsoft.com/office/drawing/2014/main" id="{6F4D1B75-AEFF-61B1-8612-6893E686236B}"/>
              </a:ext>
            </a:extLst>
          </p:cNvPr>
          <p:cNvSpPr/>
          <p:nvPr/>
        </p:nvSpPr>
        <p:spPr>
          <a:xfrm>
            <a:off x="2715325" y="1778863"/>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4" name="Flowchart: Connector 43">
            <a:extLst>
              <a:ext uri="{FF2B5EF4-FFF2-40B4-BE49-F238E27FC236}">
                <a16:creationId xmlns:a16="http://schemas.microsoft.com/office/drawing/2014/main" id="{D1E7C77F-CE3A-EE16-B410-DD1D2FC0B832}"/>
              </a:ext>
            </a:extLst>
          </p:cNvPr>
          <p:cNvSpPr/>
          <p:nvPr/>
        </p:nvSpPr>
        <p:spPr>
          <a:xfrm>
            <a:off x="2648447" y="3550003"/>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5" name="Flowchart: Connector 44">
            <a:extLst>
              <a:ext uri="{FF2B5EF4-FFF2-40B4-BE49-F238E27FC236}">
                <a16:creationId xmlns:a16="http://schemas.microsoft.com/office/drawing/2014/main" id="{1596B971-2349-15FC-1A6E-5E47247111CB}"/>
              </a:ext>
            </a:extLst>
          </p:cNvPr>
          <p:cNvSpPr/>
          <p:nvPr/>
        </p:nvSpPr>
        <p:spPr>
          <a:xfrm>
            <a:off x="4203342" y="4575301"/>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6" name="Flowchart: Connector 45">
            <a:extLst>
              <a:ext uri="{FF2B5EF4-FFF2-40B4-BE49-F238E27FC236}">
                <a16:creationId xmlns:a16="http://schemas.microsoft.com/office/drawing/2014/main" id="{F29798B1-37BC-F6C0-E7B4-50E93AED4E3C}"/>
              </a:ext>
            </a:extLst>
          </p:cNvPr>
          <p:cNvSpPr/>
          <p:nvPr/>
        </p:nvSpPr>
        <p:spPr>
          <a:xfrm>
            <a:off x="3782415" y="5238867"/>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7" name="Flowchart: Connector 46">
            <a:extLst>
              <a:ext uri="{FF2B5EF4-FFF2-40B4-BE49-F238E27FC236}">
                <a16:creationId xmlns:a16="http://schemas.microsoft.com/office/drawing/2014/main" id="{D00CEA7B-BD98-2339-378F-9E45E5359D04}"/>
              </a:ext>
            </a:extLst>
          </p:cNvPr>
          <p:cNvSpPr/>
          <p:nvPr/>
        </p:nvSpPr>
        <p:spPr>
          <a:xfrm>
            <a:off x="9074245" y="3348365"/>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8" name="Flowchart: Connector 47">
            <a:extLst>
              <a:ext uri="{FF2B5EF4-FFF2-40B4-BE49-F238E27FC236}">
                <a16:creationId xmlns:a16="http://schemas.microsoft.com/office/drawing/2014/main" id="{A6625A52-180A-C469-DADA-0790EB36B6C9}"/>
              </a:ext>
            </a:extLst>
          </p:cNvPr>
          <p:cNvSpPr/>
          <p:nvPr/>
        </p:nvSpPr>
        <p:spPr>
          <a:xfrm>
            <a:off x="8636598" y="3660265"/>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9" name="Flowchart: Connector 48">
            <a:extLst>
              <a:ext uri="{FF2B5EF4-FFF2-40B4-BE49-F238E27FC236}">
                <a16:creationId xmlns:a16="http://schemas.microsoft.com/office/drawing/2014/main" id="{C6B480AB-8B04-0E95-FCDE-A540ECFC9731}"/>
              </a:ext>
            </a:extLst>
          </p:cNvPr>
          <p:cNvSpPr/>
          <p:nvPr/>
        </p:nvSpPr>
        <p:spPr>
          <a:xfrm>
            <a:off x="8316217" y="4359900"/>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0" name="Flowchart: Connector 49">
            <a:extLst>
              <a:ext uri="{FF2B5EF4-FFF2-40B4-BE49-F238E27FC236}">
                <a16:creationId xmlns:a16="http://schemas.microsoft.com/office/drawing/2014/main" id="{70E8A4FB-6044-C177-1FD7-E75F331F24B2}"/>
              </a:ext>
            </a:extLst>
          </p:cNvPr>
          <p:cNvSpPr/>
          <p:nvPr/>
        </p:nvSpPr>
        <p:spPr>
          <a:xfrm>
            <a:off x="7302449" y="4221806"/>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1" name="Flowchart: Connector 50">
            <a:extLst>
              <a:ext uri="{FF2B5EF4-FFF2-40B4-BE49-F238E27FC236}">
                <a16:creationId xmlns:a16="http://schemas.microsoft.com/office/drawing/2014/main" id="{8BC24413-D50E-2E91-D6AA-CCADF3973D1E}"/>
              </a:ext>
            </a:extLst>
          </p:cNvPr>
          <p:cNvSpPr/>
          <p:nvPr/>
        </p:nvSpPr>
        <p:spPr>
          <a:xfrm>
            <a:off x="10689854" y="4365274"/>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2" name="Flowchart: Connector 51">
            <a:extLst>
              <a:ext uri="{FF2B5EF4-FFF2-40B4-BE49-F238E27FC236}">
                <a16:creationId xmlns:a16="http://schemas.microsoft.com/office/drawing/2014/main" id="{59C0F2FA-83DD-3A2D-FF11-78506CC3560F}"/>
              </a:ext>
            </a:extLst>
          </p:cNvPr>
          <p:cNvSpPr/>
          <p:nvPr/>
        </p:nvSpPr>
        <p:spPr>
          <a:xfrm>
            <a:off x="10435977" y="4894474"/>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3" name="Flowchart: Connector 52">
            <a:extLst>
              <a:ext uri="{FF2B5EF4-FFF2-40B4-BE49-F238E27FC236}">
                <a16:creationId xmlns:a16="http://schemas.microsoft.com/office/drawing/2014/main" id="{EA25A509-B302-7002-38BB-FB37E6696B8A}"/>
              </a:ext>
            </a:extLst>
          </p:cNvPr>
          <p:cNvSpPr/>
          <p:nvPr/>
        </p:nvSpPr>
        <p:spPr>
          <a:xfrm>
            <a:off x="6703765" y="5261944"/>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4" name="Flowchart: Connector 53">
            <a:extLst>
              <a:ext uri="{FF2B5EF4-FFF2-40B4-BE49-F238E27FC236}">
                <a16:creationId xmlns:a16="http://schemas.microsoft.com/office/drawing/2014/main" id="{7AAF80C5-B442-3DCA-959E-FA6A913BEACD}"/>
              </a:ext>
            </a:extLst>
          </p:cNvPr>
          <p:cNvSpPr/>
          <p:nvPr/>
        </p:nvSpPr>
        <p:spPr>
          <a:xfrm>
            <a:off x="9613028" y="2934975"/>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55" name="Flowchart: Connector 54">
            <a:extLst>
              <a:ext uri="{FF2B5EF4-FFF2-40B4-BE49-F238E27FC236}">
                <a16:creationId xmlns:a16="http://schemas.microsoft.com/office/drawing/2014/main" id="{E60F6E3C-2FE2-8AD2-C44D-9A6880AA79C7}"/>
              </a:ext>
            </a:extLst>
          </p:cNvPr>
          <p:cNvSpPr/>
          <p:nvPr/>
        </p:nvSpPr>
        <p:spPr>
          <a:xfrm>
            <a:off x="11514057" y="5128475"/>
            <a:ext cx="224450" cy="266937"/>
          </a:xfrm>
          <a:prstGeom prst="flowChartConnector">
            <a:avLst/>
          </a:prstGeom>
          <a:solidFill>
            <a:schemeClr val="accent3">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3707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 name="Title 1">
            <a:extLst>
              <a:ext uri="{FF2B5EF4-FFF2-40B4-BE49-F238E27FC236}">
                <a16:creationId xmlns:a16="http://schemas.microsoft.com/office/drawing/2014/main" id="{5490ED1F-668F-4971-AA94-22D5A2B22E17}"/>
              </a:ext>
            </a:extLst>
          </p:cNvPr>
          <p:cNvSpPr txBox="1">
            <a:spLocks/>
          </p:cNvSpPr>
          <p:nvPr/>
        </p:nvSpPr>
        <p:spPr>
          <a:xfrm>
            <a:off x="838200" y="381000"/>
            <a:ext cx="10515600" cy="584100"/>
          </a:xfrm>
          <a:prstGeom prst="rect">
            <a:avLst/>
          </a:prstGeom>
        </p:spPr>
        <p:txBody>
          <a:bodyPr/>
          <a:lstStyle>
            <a:lvl1pPr algn="ctr" defTabSz="1625519" rtl="0" eaLnBrk="1" latinLnBrk="0" hangingPunct="1">
              <a:spcBef>
                <a:spcPct val="0"/>
              </a:spcBef>
              <a:buNone/>
              <a:defRPr sz="7822" kern="1200">
                <a:solidFill>
                  <a:schemeClr val="tx1"/>
                </a:solidFill>
                <a:latin typeface="+mj-lt"/>
                <a:ea typeface="+mj-ea"/>
                <a:cs typeface="+mj-cs"/>
              </a:defRPr>
            </a:lvl1pPr>
          </a:lstStyle>
          <a:p>
            <a:pPr algn="l"/>
            <a:r>
              <a:rPr lang="en-US" sz="3700" dirty="0">
                <a:latin typeface="Arial Black" panose="020B0A04020102020204" pitchFamily="34" charset="0"/>
                <a:cs typeface="Arial" panose="020B0604020202020204" pitchFamily="34" charset="0"/>
              </a:rPr>
              <a:t>If you would like to learn more</a:t>
            </a:r>
            <a:endParaRPr lang="en-US" sz="3700" dirty="0">
              <a:solidFill>
                <a:schemeClr val="accent3"/>
              </a:solidFill>
              <a:latin typeface="Arial Black" panose="020B0A04020102020204" pitchFamily="34" charset="0"/>
              <a:cs typeface="Arial" panose="020B0604020202020204" pitchFamily="34" charset="0"/>
            </a:endParaRPr>
          </a:p>
        </p:txBody>
      </p:sp>
      <p:sp>
        <p:nvSpPr>
          <p:cNvPr id="2248" name="Rectangle 2247">
            <a:extLst>
              <a:ext uri="{FF2B5EF4-FFF2-40B4-BE49-F238E27FC236}">
                <a16:creationId xmlns:a16="http://schemas.microsoft.com/office/drawing/2014/main" id="{9F2D6FCE-9F59-4C4E-888B-D0294CCED815}"/>
              </a:ext>
            </a:extLst>
          </p:cNvPr>
          <p:cNvSpPr/>
          <p:nvPr/>
        </p:nvSpPr>
        <p:spPr>
          <a:xfrm>
            <a:off x="2531639" y="963412"/>
            <a:ext cx="8818462" cy="723275"/>
          </a:xfrm>
          <a:prstGeom prst="rect">
            <a:avLst/>
          </a:prstGeom>
        </p:spPr>
        <p:txBody>
          <a:bodyPr wrap="square">
            <a:spAutoFit/>
          </a:bodyPr>
          <a:lstStyle/>
          <a:p>
            <a:r>
              <a:rPr lang="en-US" sz="2400" b="1" dirty="0">
                <a:solidFill>
                  <a:srgbClr val="887C67"/>
                </a:solidFill>
                <a:latin typeface="Libre Franklin"/>
                <a:ea typeface="Libre Franklin"/>
                <a:cs typeface="Libre Franklin"/>
                <a:sym typeface="Libre Franklin"/>
              </a:rPr>
              <a:t>Boost Oregon virtual and in-person MI offerings:</a:t>
            </a:r>
          </a:p>
          <a:p>
            <a:endParaRPr lang="en-US" sz="17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144" name="Rectangle 143">
            <a:extLst>
              <a:ext uri="{FF2B5EF4-FFF2-40B4-BE49-F238E27FC236}">
                <a16:creationId xmlns:a16="http://schemas.microsoft.com/office/drawing/2014/main" id="{76A5208E-FFAC-489B-A4C9-797DC1B3CA9B}"/>
              </a:ext>
            </a:extLst>
          </p:cNvPr>
          <p:cNvSpPr/>
          <p:nvPr/>
        </p:nvSpPr>
        <p:spPr>
          <a:xfrm>
            <a:off x="883582" y="5675194"/>
            <a:ext cx="2411388" cy="1324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2BC2B353-2D8D-45D6-977C-DB29844725B1}"/>
              </a:ext>
            </a:extLst>
          </p:cNvPr>
          <p:cNvSpPr/>
          <p:nvPr/>
        </p:nvSpPr>
        <p:spPr>
          <a:xfrm>
            <a:off x="6243034" y="5675194"/>
            <a:ext cx="2411388" cy="1324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E429B94C-B409-4F65-8C2C-77DD17B79095}"/>
              </a:ext>
            </a:extLst>
          </p:cNvPr>
          <p:cNvSpPr/>
          <p:nvPr/>
        </p:nvSpPr>
        <p:spPr>
          <a:xfrm>
            <a:off x="8922759" y="5675194"/>
            <a:ext cx="2411388" cy="1324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7487A395-AF6A-4599-8CDC-101F0E29A1CE}"/>
              </a:ext>
            </a:extLst>
          </p:cNvPr>
          <p:cNvSpPr/>
          <p:nvPr/>
        </p:nvSpPr>
        <p:spPr>
          <a:xfrm>
            <a:off x="3563308" y="5675194"/>
            <a:ext cx="2411388" cy="1324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883582" y="1692889"/>
            <a:ext cx="2411388" cy="3141087"/>
            <a:chOff x="883582" y="1692889"/>
            <a:chExt cx="2411388" cy="3141087"/>
          </a:xfrm>
        </p:grpSpPr>
        <p:sp>
          <p:nvSpPr>
            <p:cNvPr id="140" name="Freeform 9">
              <a:extLst>
                <a:ext uri="{FF2B5EF4-FFF2-40B4-BE49-F238E27FC236}">
                  <a16:creationId xmlns:a16="http://schemas.microsoft.com/office/drawing/2014/main" id="{E77B6EDD-95BE-4C87-9345-FF9AC6C409B9}"/>
                </a:ext>
              </a:extLst>
            </p:cNvPr>
            <p:cNvSpPr>
              <a:spLocks/>
            </p:cNvSpPr>
            <p:nvPr/>
          </p:nvSpPr>
          <p:spPr bwMode="auto">
            <a:xfrm>
              <a:off x="883582" y="1692889"/>
              <a:ext cx="2411388" cy="3141087"/>
            </a:xfrm>
            <a:custGeom>
              <a:avLst/>
              <a:gdLst>
                <a:gd name="T0" fmla="*/ 1002 w 1996"/>
                <a:gd name="T1" fmla="*/ 0 h 2600"/>
                <a:gd name="T2" fmla="*/ 0 w 1996"/>
                <a:gd name="T3" fmla="*/ 526 h 2600"/>
                <a:gd name="T4" fmla="*/ 0 w 1996"/>
                <a:gd name="T5" fmla="*/ 2600 h 2600"/>
                <a:gd name="T6" fmla="*/ 1996 w 1996"/>
                <a:gd name="T7" fmla="*/ 2600 h 2600"/>
                <a:gd name="T8" fmla="*/ 1996 w 1996"/>
                <a:gd name="T9" fmla="*/ 526 h 2600"/>
                <a:gd name="T10" fmla="*/ 1002 w 1996"/>
                <a:gd name="T11" fmla="*/ 0 h 2600"/>
              </a:gdLst>
              <a:ahLst/>
              <a:cxnLst>
                <a:cxn ang="0">
                  <a:pos x="T0" y="T1"/>
                </a:cxn>
                <a:cxn ang="0">
                  <a:pos x="T2" y="T3"/>
                </a:cxn>
                <a:cxn ang="0">
                  <a:pos x="T4" y="T5"/>
                </a:cxn>
                <a:cxn ang="0">
                  <a:pos x="T6" y="T7"/>
                </a:cxn>
                <a:cxn ang="0">
                  <a:pos x="T8" y="T9"/>
                </a:cxn>
                <a:cxn ang="0">
                  <a:pos x="T10" y="T11"/>
                </a:cxn>
              </a:cxnLst>
              <a:rect l="0" t="0" r="r" b="b"/>
              <a:pathLst>
                <a:path w="1996" h="2600">
                  <a:moveTo>
                    <a:pt x="1002" y="0"/>
                  </a:moveTo>
                  <a:lnTo>
                    <a:pt x="0" y="526"/>
                  </a:lnTo>
                  <a:lnTo>
                    <a:pt x="0" y="2600"/>
                  </a:lnTo>
                  <a:lnTo>
                    <a:pt x="1996" y="2600"/>
                  </a:lnTo>
                  <a:lnTo>
                    <a:pt x="1996" y="526"/>
                  </a:lnTo>
                  <a:lnTo>
                    <a:pt x="1002" y="0"/>
                  </a:lnTo>
                  <a:close/>
                </a:path>
              </a:pathLst>
            </a:cu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endParaRPr lang="en-US" dirty="0"/>
            </a:p>
          </p:txBody>
        </p:sp>
        <p:sp>
          <p:nvSpPr>
            <p:cNvPr id="13" name="Rectangle 12">
              <a:extLst>
                <a:ext uri="{FF2B5EF4-FFF2-40B4-BE49-F238E27FC236}">
                  <a16:creationId xmlns:a16="http://schemas.microsoft.com/office/drawing/2014/main" id="{A6B97C7E-EC25-4360-8C51-12D902DA9B7E}"/>
                </a:ext>
              </a:extLst>
            </p:cNvPr>
            <p:cNvSpPr/>
            <p:nvPr/>
          </p:nvSpPr>
          <p:spPr>
            <a:xfrm>
              <a:off x="1035665" y="2454889"/>
              <a:ext cx="2031386" cy="1877437"/>
            </a:xfrm>
            <a:prstGeom prst="rect">
              <a:avLst/>
            </a:prstGeom>
          </p:spPr>
          <p:txBody>
            <a:bodyPr wrap="square">
              <a:spAutoFit/>
            </a:bodyPr>
            <a:lstStyle/>
            <a:p>
              <a:pPr algn="ctr"/>
              <a:r>
                <a:rPr lang="en-US" sz="2400" b="1" dirty="0">
                  <a:solidFill>
                    <a:schemeClr val="bg1"/>
                  </a:solidFill>
                  <a:latin typeface="Arial" panose="020B0604020202020204" pitchFamily="34" charset="0"/>
                  <a:ea typeface="Libre Franklin"/>
                  <a:cs typeface="Arial" panose="020B0604020202020204" pitchFamily="34" charset="0"/>
                  <a:sym typeface="Libre Franklin"/>
                </a:rPr>
                <a:t>Free 1-hour Virtual Monthly Sessions</a:t>
              </a:r>
            </a:p>
            <a:p>
              <a:pPr algn="ctr"/>
              <a:endParaRPr lang="en-US" sz="20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grpSp>
      <p:grpSp>
        <p:nvGrpSpPr>
          <p:cNvPr id="10" name="Group 9"/>
          <p:cNvGrpSpPr/>
          <p:nvPr/>
        </p:nvGrpSpPr>
        <p:grpSpPr>
          <a:xfrm>
            <a:off x="3497159" y="1692889"/>
            <a:ext cx="2517955" cy="3141087"/>
            <a:chOff x="3497159" y="1692889"/>
            <a:chExt cx="2517955" cy="3141087"/>
          </a:xfrm>
        </p:grpSpPr>
        <p:sp>
          <p:nvSpPr>
            <p:cNvPr id="141" name="Freeform 9">
              <a:extLst>
                <a:ext uri="{FF2B5EF4-FFF2-40B4-BE49-F238E27FC236}">
                  <a16:creationId xmlns:a16="http://schemas.microsoft.com/office/drawing/2014/main" id="{DC958776-5A22-467A-9019-27719951744F}"/>
                </a:ext>
              </a:extLst>
            </p:cNvPr>
            <p:cNvSpPr>
              <a:spLocks/>
            </p:cNvSpPr>
            <p:nvPr/>
          </p:nvSpPr>
          <p:spPr bwMode="auto">
            <a:xfrm>
              <a:off x="3563308" y="1692889"/>
              <a:ext cx="2411388" cy="3141087"/>
            </a:xfrm>
            <a:custGeom>
              <a:avLst/>
              <a:gdLst>
                <a:gd name="T0" fmla="*/ 1002 w 1996"/>
                <a:gd name="T1" fmla="*/ 0 h 2600"/>
                <a:gd name="T2" fmla="*/ 0 w 1996"/>
                <a:gd name="T3" fmla="*/ 526 h 2600"/>
                <a:gd name="T4" fmla="*/ 0 w 1996"/>
                <a:gd name="T5" fmla="*/ 2600 h 2600"/>
                <a:gd name="T6" fmla="*/ 1996 w 1996"/>
                <a:gd name="T7" fmla="*/ 2600 h 2600"/>
                <a:gd name="T8" fmla="*/ 1996 w 1996"/>
                <a:gd name="T9" fmla="*/ 526 h 2600"/>
                <a:gd name="T10" fmla="*/ 1002 w 1996"/>
                <a:gd name="T11" fmla="*/ 0 h 2600"/>
              </a:gdLst>
              <a:ahLst/>
              <a:cxnLst>
                <a:cxn ang="0">
                  <a:pos x="T0" y="T1"/>
                </a:cxn>
                <a:cxn ang="0">
                  <a:pos x="T2" y="T3"/>
                </a:cxn>
                <a:cxn ang="0">
                  <a:pos x="T4" y="T5"/>
                </a:cxn>
                <a:cxn ang="0">
                  <a:pos x="T6" y="T7"/>
                </a:cxn>
                <a:cxn ang="0">
                  <a:pos x="T8" y="T9"/>
                </a:cxn>
                <a:cxn ang="0">
                  <a:pos x="T10" y="T11"/>
                </a:cxn>
              </a:cxnLst>
              <a:rect l="0" t="0" r="r" b="b"/>
              <a:pathLst>
                <a:path w="1996" h="2600">
                  <a:moveTo>
                    <a:pt x="1002" y="0"/>
                  </a:moveTo>
                  <a:lnTo>
                    <a:pt x="0" y="526"/>
                  </a:lnTo>
                  <a:lnTo>
                    <a:pt x="0" y="2600"/>
                  </a:lnTo>
                  <a:lnTo>
                    <a:pt x="1996" y="2600"/>
                  </a:lnTo>
                  <a:lnTo>
                    <a:pt x="1996" y="526"/>
                  </a:lnTo>
                  <a:lnTo>
                    <a:pt x="1002" y="0"/>
                  </a:lnTo>
                  <a:close/>
                </a:path>
              </a:pathLst>
            </a:cu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endParaRPr lang="en-US" dirty="0"/>
            </a:p>
          </p:txBody>
        </p:sp>
        <p:sp>
          <p:nvSpPr>
            <p:cNvPr id="196" name="Rectangle 195">
              <a:extLst>
                <a:ext uri="{FF2B5EF4-FFF2-40B4-BE49-F238E27FC236}">
                  <a16:creationId xmlns:a16="http://schemas.microsoft.com/office/drawing/2014/main" id="{EF540B14-81AD-4A90-972D-AFE0355D4101}"/>
                </a:ext>
              </a:extLst>
            </p:cNvPr>
            <p:cNvSpPr/>
            <p:nvPr/>
          </p:nvSpPr>
          <p:spPr>
            <a:xfrm>
              <a:off x="3497159" y="2454889"/>
              <a:ext cx="2517955" cy="1569660"/>
            </a:xfrm>
            <a:prstGeom prst="rect">
              <a:avLst/>
            </a:prstGeom>
          </p:spPr>
          <p:txBody>
            <a:bodyPr wrap="square">
              <a:spAutoFit/>
            </a:bodyPr>
            <a:lstStyle/>
            <a:p>
              <a:pPr algn="ctr"/>
              <a:r>
                <a:rPr lang="en-US" sz="2400" b="1" dirty="0">
                  <a:solidFill>
                    <a:schemeClr val="bg1"/>
                  </a:solidFill>
                  <a:latin typeface="Arial" panose="020B0604020202020204" pitchFamily="34" charset="0"/>
                  <a:ea typeface="Libre Franklin"/>
                  <a:cs typeface="Arial" panose="020B0604020202020204" pitchFamily="34" charset="0"/>
                  <a:sym typeface="Libre Franklin"/>
                </a:rPr>
                <a:t>Introductory and Comprehensive Trainings</a:t>
              </a:r>
            </a:p>
          </p:txBody>
        </p:sp>
      </p:grpSp>
      <p:grpSp>
        <p:nvGrpSpPr>
          <p:cNvPr id="9" name="Group 8"/>
          <p:cNvGrpSpPr/>
          <p:nvPr/>
        </p:nvGrpSpPr>
        <p:grpSpPr>
          <a:xfrm>
            <a:off x="6176886" y="1692889"/>
            <a:ext cx="2477536" cy="3141087"/>
            <a:chOff x="6176886" y="1692889"/>
            <a:chExt cx="2477536" cy="3141087"/>
          </a:xfrm>
        </p:grpSpPr>
        <p:sp>
          <p:nvSpPr>
            <p:cNvPr id="142" name="Freeform 9">
              <a:extLst>
                <a:ext uri="{FF2B5EF4-FFF2-40B4-BE49-F238E27FC236}">
                  <a16:creationId xmlns:a16="http://schemas.microsoft.com/office/drawing/2014/main" id="{1ED85213-AE77-4DA0-A016-831722182B69}"/>
                </a:ext>
              </a:extLst>
            </p:cNvPr>
            <p:cNvSpPr>
              <a:spLocks/>
            </p:cNvSpPr>
            <p:nvPr/>
          </p:nvSpPr>
          <p:spPr bwMode="auto">
            <a:xfrm>
              <a:off x="6243034" y="1692889"/>
              <a:ext cx="2411388" cy="3141087"/>
            </a:xfrm>
            <a:custGeom>
              <a:avLst/>
              <a:gdLst>
                <a:gd name="T0" fmla="*/ 1002 w 1996"/>
                <a:gd name="T1" fmla="*/ 0 h 2600"/>
                <a:gd name="T2" fmla="*/ 0 w 1996"/>
                <a:gd name="T3" fmla="*/ 526 h 2600"/>
                <a:gd name="T4" fmla="*/ 0 w 1996"/>
                <a:gd name="T5" fmla="*/ 2600 h 2600"/>
                <a:gd name="T6" fmla="*/ 1996 w 1996"/>
                <a:gd name="T7" fmla="*/ 2600 h 2600"/>
                <a:gd name="T8" fmla="*/ 1996 w 1996"/>
                <a:gd name="T9" fmla="*/ 526 h 2600"/>
                <a:gd name="T10" fmla="*/ 1002 w 1996"/>
                <a:gd name="T11" fmla="*/ 0 h 2600"/>
              </a:gdLst>
              <a:ahLst/>
              <a:cxnLst>
                <a:cxn ang="0">
                  <a:pos x="T0" y="T1"/>
                </a:cxn>
                <a:cxn ang="0">
                  <a:pos x="T2" y="T3"/>
                </a:cxn>
                <a:cxn ang="0">
                  <a:pos x="T4" y="T5"/>
                </a:cxn>
                <a:cxn ang="0">
                  <a:pos x="T6" y="T7"/>
                </a:cxn>
                <a:cxn ang="0">
                  <a:pos x="T8" y="T9"/>
                </a:cxn>
                <a:cxn ang="0">
                  <a:pos x="T10" y="T11"/>
                </a:cxn>
              </a:cxnLst>
              <a:rect l="0" t="0" r="r" b="b"/>
              <a:pathLst>
                <a:path w="1996" h="2600">
                  <a:moveTo>
                    <a:pt x="1002" y="0"/>
                  </a:moveTo>
                  <a:lnTo>
                    <a:pt x="0" y="526"/>
                  </a:lnTo>
                  <a:lnTo>
                    <a:pt x="0" y="2600"/>
                  </a:lnTo>
                  <a:lnTo>
                    <a:pt x="1996" y="2600"/>
                  </a:lnTo>
                  <a:lnTo>
                    <a:pt x="1996" y="526"/>
                  </a:lnTo>
                  <a:lnTo>
                    <a:pt x="1002" y="0"/>
                  </a:lnTo>
                  <a:close/>
                </a:path>
              </a:pathLst>
            </a:cu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endParaRPr lang="en-US" dirty="0"/>
            </a:p>
          </p:txBody>
        </p:sp>
        <p:sp>
          <p:nvSpPr>
            <p:cNvPr id="204" name="Rectangle 203">
              <a:extLst>
                <a:ext uri="{FF2B5EF4-FFF2-40B4-BE49-F238E27FC236}">
                  <a16:creationId xmlns:a16="http://schemas.microsoft.com/office/drawing/2014/main" id="{B9601207-0A4D-4748-A931-1B7A5B64B4F4}"/>
                </a:ext>
              </a:extLst>
            </p:cNvPr>
            <p:cNvSpPr/>
            <p:nvPr/>
          </p:nvSpPr>
          <p:spPr>
            <a:xfrm>
              <a:off x="6176886" y="2454889"/>
              <a:ext cx="2477536" cy="1569660"/>
            </a:xfrm>
            <a:prstGeom prst="rect">
              <a:avLst/>
            </a:prstGeom>
          </p:spPr>
          <p:txBody>
            <a:bodyPr wrap="square">
              <a:spAutoFit/>
            </a:bodyPr>
            <a:lstStyle/>
            <a:p>
              <a:pPr algn="ctr"/>
              <a:r>
                <a:rPr lang="en-US" sz="2400" b="1" dirty="0">
                  <a:solidFill>
                    <a:schemeClr val="bg1"/>
                  </a:solidFill>
                  <a:latin typeface="Arial" panose="020B0604020202020204" pitchFamily="34" charset="0"/>
                  <a:ea typeface="Libre Franklin"/>
                  <a:cs typeface="Arial" panose="020B0604020202020204" pitchFamily="34" charset="0"/>
                  <a:sym typeface="Libre Franklin"/>
                </a:rPr>
                <a:t>MI Skills </a:t>
              </a:r>
            </a:p>
            <a:p>
              <a:pPr algn="ctr"/>
              <a:r>
                <a:rPr lang="en-US" sz="2400" b="1" dirty="0">
                  <a:solidFill>
                    <a:schemeClr val="bg1"/>
                  </a:solidFill>
                  <a:latin typeface="Arial" panose="020B0604020202020204" pitchFamily="34" charset="0"/>
                  <a:ea typeface="Libre Franklin"/>
                  <a:cs typeface="Arial" panose="020B0604020202020204" pitchFamily="34" charset="0"/>
                  <a:sym typeface="Libre Franklin"/>
                </a:rPr>
                <a:t>“Tune-Up” (Individual Feedback)</a:t>
              </a:r>
            </a:p>
          </p:txBody>
        </p:sp>
      </p:grpSp>
      <p:grpSp>
        <p:nvGrpSpPr>
          <p:cNvPr id="8" name="Group 7"/>
          <p:cNvGrpSpPr/>
          <p:nvPr/>
        </p:nvGrpSpPr>
        <p:grpSpPr>
          <a:xfrm>
            <a:off x="8922759" y="1692889"/>
            <a:ext cx="2411388" cy="3141087"/>
            <a:chOff x="8922759" y="1692889"/>
            <a:chExt cx="2411388" cy="3141087"/>
          </a:xfrm>
        </p:grpSpPr>
        <p:sp>
          <p:nvSpPr>
            <p:cNvPr id="143" name="Freeform 9">
              <a:extLst>
                <a:ext uri="{FF2B5EF4-FFF2-40B4-BE49-F238E27FC236}">
                  <a16:creationId xmlns:a16="http://schemas.microsoft.com/office/drawing/2014/main" id="{4FC0F963-8C20-4D5B-9442-4990FAC50B99}"/>
                </a:ext>
              </a:extLst>
            </p:cNvPr>
            <p:cNvSpPr>
              <a:spLocks/>
            </p:cNvSpPr>
            <p:nvPr/>
          </p:nvSpPr>
          <p:spPr bwMode="auto">
            <a:xfrm>
              <a:off x="8922759" y="1692889"/>
              <a:ext cx="2411388" cy="3141087"/>
            </a:xfrm>
            <a:custGeom>
              <a:avLst/>
              <a:gdLst>
                <a:gd name="T0" fmla="*/ 1002 w 1996"/>
                <a:gd name="T1" fmla="*/ 0 h 2600"/>
                <a:gd name="T2" fmla="*/ 0 w 1996"/>
                <a:gd name="T3" fmla="*/ 526 h 2600"/>
                <a:gd name="T4" fmla="*/ 0 w 1996"/>
                <a:gd name="T5" fmla="*/ 2600 h 2600"/>
                <a:gd name="T6" fmla="*/ 1996 w 1996"/>
                <a:gd name="T7" fmla="*/ 2600 h 2600"/>
                <a:gd name="T8" fmla="*/ 1996 w 1996"/>
                <a:gd name="T9" fmla="*/ 526 h 2600"/>
                <a:gd name="T10" fmla="*/ 1002 w 1996"/>
                <a:gd name="T11" fmla="*/ 0 h 2600"/>
              </a:gdLst>
              <a:ahLst/>
              <a:cxnLst>
                <a:cxn ang="0">
                  <a:pos x="T0" y="T1"/>
                </a:cxn>
                <a:cxn ang="0">
                  <a:pos x="T2" y="T3"/>
                </a:cxn>
                <a:cxn ang="0">
                  <a:pos x="T4" y="T5"/>
                </a:cxn>
                <a:cxn ang="0">
                  <a:pos x="T6" y="T7"/>
                </a:cxn>
                <a:cxn ang="0">
                  <a:pos x="T8" y="T9"/>
                </a:cxn>
                <a:cxn ang="0">
                  <a:pos x="T10" y="T11"/>
                </a:cxn>
              </a:cxnLst>
              <a:rect l="0" t="0" r="r" b="b"/>
              <a:pathLst>
                <a:path w="1996" h="2600">
                  <a:moveTo>
                    <a:pt x="1002" y="0"/>
                  </a:moveTo>
                  <a:lnTo>
                    <a:pt x="0" y="526"/>
                  </a:lnTo>
                  <a:lnTo>
                    <a:pt x="0" y="2600"/>
                  </a:lnTo>
                  <a:lnTo>
                    <a:pt x="1996" y="2600"/>
                  </a:lnTo>
                  <a:lnTo>
                    <a:pt x="1996" y="526"/>
                  </a:lnTo>
                  <a:lnTo>
                    <a:pt x="1002" y="0"/>
                  </a:lnTo>
                  <a:close/>
                </a:path>
              </a:pathLst>
            </a:cu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endParaRPr lang="en-US" dirty="0"/>
            </a:p>
          </p:txBody>
        </p:sp>
        <p:sp>
          <p:nvSpPr>
            <p:cNvPr id="209" name="Rectangle 208">
              <a:extLst>
                <a:ext uri="{FF2B5EF4-FFF2-40B4-BE49-F238E27FC236}">
                  <a16:creationId xmlns:a16="http://schemas.microsoft.com/office/drawing/2014/main" id="{C4BE6997-481B-4AFD-A5FF-EFE0FC456626}"/>
                </a:ext>
              </a:extLst>
            </p:cNvPr>
            <p:cNvSpPr/>
            <p:nvPr/>
          </p:nvSpPr>
          <p:spPr>
            <a:xfrm>
              <a:off x="8991600" y="2454889"/>
              <a:ext cx="2342547" cy="1200329"/>
            </a:xfrm>
            <a:prstGeom prst="rect">
              <a:avLst/>
            </a:prstGeom>
          </p:spPr>
          <p:txBody>
            <a:bodyPr wrap="square">
              <a:spAutoFit/>
            </a:bodyPr>
            <a:lstStyle/>
            <a:p>
              <a:pPr algn="ctr"/>
              <a:r>
                <a:rPr lang="en-US" sz="2400" b="1" dirty="0">
                  <a:solidFill>
                    <a:schemeClr val="bg1"/>
                  </a:solidFill>
                  <a:latin typeface="Arial" panose="020B0604020202020204" pitchFamily="34" charset="0"/>
                  <a:ea typeface="Libre Franklin"/>
                  <a:cs typeface="Arial" panose="020B0604020202020204" pitchFamily="34" charset="0"/>
                  <a:sym typeface="Libre Franklin"/>
                </a:rPr>
                <a:t>3-6 months of Organizational MI Support</a:t>
              </a:r>
            </a:p>
          </p:txBody>
        </p:sp>
      </p:grpSp>
      <p:sp>
        <p:nvSpPr>
          <p:cNvPr id="50" name="Footer Placeholder 4">
            <a:extLst>
              <a:ext uri="{FF2B5EF4-FFF2-40B4-BE49-F238E27FC236}">
                <a16:creationId xmlns:a16="http://schemas.microsoft.com/office/drawing/2014/main" id="{67A7B768-C275-4288-8B16-D359B36FDE69}"/>
              </a:ext>
            </a:extLst>
          </p:cNvPr>
          <p:cNvSpPr txBox="1">
            <a:spLocks/>
          </p:cNvSpPr>
          <p:nvPr/>
        </p:nvSpPr>
        <p:spPr>
          <a:xfrm>
            <a:off x="3067051" y="6418385"/>
            <a:ext cx="7578643" cy="369332"/>
          </a:xfrm>
          <a:prstGeom prst="rect">
            <a:avLst/>
          </a:prstGeom>
        </p:spPr>
        <p:txBody>
          <a:bodyPr/>
          <a:lstStyle>
            <a:defPPr>
              <a:defRPr lang="en-US"/>
            </a:defPPr>
            <a:lvl1pPr marL="0" algn="l" defTabSz="914400" rtl="0" eaLnBrk="1" latinLnBrk="0" hangingPunct="1">
              <a:defRPr sz="1400" b="0" kern="1200" spc="0" baseline="0">
                <a:solidFill>
                  <a:schemeClr val="bg1">
                    <a:lumMod val="65000"/>
                  </a:schemeClr>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1800" b="1" u="sng" dirty="0">
                <a:solidFill>
                  <a:srgbClr val="887C67"/>
                </a:solidFill>
                <a:ea typeface="Libre Franklin"/>
                <a:sym typeface="Libre Franklin"/>
                <a:hlinkClick r:id="rId3">
                  <a:extLst>
                    <a:ext uri="{A12FA001-AC4F-418D-AE19-62706E023703}">
                      <ahyp:hlinkClr xmlns:ahyp="http://schemas.microsoft.com/office/drawing/2018/hyperlinkcolor" val="tx"/>
                    </a:ext>
                  </a:extLst>
                </a:hlinkClick>
              </a:rPr>
              <a:t>https://www.boostoregon.org/motivational-interviewing</a:t>
            </a:r>
            <a:endParaRPr lang="en-US" sz="1800" b="1" dirty="0"/>
          </a:p>
        </p:txBody>
      </p:sp>
      <p:sp>
        <p:nvSpPr>
          <p:cNvPr id="62" name="TextBox 61">
            <a:extLst>
              <a:ext uri="{FF2B5EF4-FFF2-40B4-BE49-F238E27FC236}">
                <a16:creationId xmlns:a16="http://schemas.microsoft.com/office/drawing/2014/main" id="{4C3FD32B-E325-444B-9167-D4B737DCF7D5}"/>
              </a:ext>
            </a:extLst>
          </p:cNvPr>
          <p:cNvSpPr txBox="1"/>
          <p:nvPr userDrawn="1"/>
        </p:nvSpPr>
        <p:spPr>
          <a:xfrm>
            <a:off x="1848153" y="6248400"/>
            <a:ext cx="335280" cy="406265"/>
          </a:xfrm>
          <a:prstGeom prst="rect">
            <a:avLst/>
          </a:prstGeom>
          <a:noFill/>
        </p:spPr>
        <p:txBody>
          <a:bodyPr wrap="square" rtlCol="0">
            <a:spAutoFit/>
          </a:bodyPr>
          <a:lstStyle/>
          <a:p>
            <a:pPr algn="ctr"/>
            <a:r>
              <a:rPr lang="en-US" sz="2000" b="0" dirty="0">
                <a:solidFill>
                  <a:schemeClr val="tx1">
                    <a:lumMod val="65000"/>
                    <a:lumOff val="35000"/>
                  </a:schemeClr>
                </a:solidFill>
                <a:latin typeface="Arial" panose="020B0604020202020204" pitchFamily="34" charset="0"/>
                <a:ea typeface="Lato Black" panose="020F0502020204030203" pitchFamily="34" charset="0"/>
                <a:cs typeface="Arial" panose="020B0604020202020204" pitchFamily="34" charset="0"/>
              </a:rPr>
              <a:t>|</a:t>
            </a:r>
          </a:p>
        </p:txBody>
      </p:sp>
    </p:spTree>
    <p:extLst>
      <p:ext uri="{BB962C8B-B14F-4D97-AF65-F5344CB8AC3E}">
        <p14:creationId xmlns:p14="http://schemas.microsoft.com/office/powerpoint/2010/main" val="1714249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barn(outVertical)">
                                      <p:cBhvr>
                                        <p:cTn id="11" dur="500"/>
                                        <p:tgtEl>
                                          <p:spTgt spid="14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barn(outVertical)">
                                      <p:cBhvr>
                                        <p:cTn id="20" dur="500"/>
                                        <p:tgtEl>
                                          <p:spTgt spid="14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16" presetClass="entr" presetSubtype="37" fill="hold" grpId="0" nodeType="withEffect">
                                  <p:stCondLst>
                                    <p:cond delay="0"/>
                                  </p:stCondLst>
                                  <p:childTnLst>
                                    <p:set>
                                      <p:cBhvr>
                                        <p:cTn id="28" dur="1" fill="hold">
                                          <p:stCondLst>
                                            <p:cond delay="0"/>
                                          </p:stCondLst>
                                        </p:cTn>
                                        <p:tgtEl>
                                          <p:spTgt spid="146"/>
                                        </p:tgtEl>
                                        <p:attrNameLst>
                                          <p:attrName>style.visibility</p:attrName>
                                        </p:attrNameLst>
                                      </p:cBhvr>
                                      <p:to>
                                        <p:strVal val="visible"/>
                                      </p:to>
                                    </p:set>
                                    <p:animEffect transition="in" filter="barn(outVertical)">
                                      <p:cBhvr>
                                        <p:cTn id="29" dur="500"/>
                                        <p:tgtEl>
                                          <p:spTgt spid="14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16" presetClass="entr" presetSubtype="37" fill="hold" grpId="0" nodeType="withEffect">
                                  <p:stCondLst>
                                    <p:cond delay="0"/>
                                  </p:stCondLst>
                                  <p:childTnLst>
                                    <p:set>
                                      <p:cBhvr>
                                        <p:cTn id="37" dur="1" fill="hold">
                                          <p:stCondLst>
                                            <p:cond delay="0"/>
                                          </p:stCondLst>
                                        </p:cTn>
                                        <p:tgtEl>
                                          <p:spTgt spid="147"/>
                                        </p:tgtEl>
                                        <p:attrNameLst>
                                          <p:attrName>style.visibility</p:attrName>
                                        </p:attrNameLst>
                                      </p:cBhvr>
                                      <p:to>
                                        <p:strVal val="visible"/>
                                      </p:to>
                                    </p:set>
                                    <p:animEffect transition="in" filter="barn(outVertical)">
                                      <p:cBhvr>
                                        <p:cTn id="38"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6" grpId="0" animBg="1"/>
      <p:bldP spid="147" grpId="0" animBg="1"/>
      <p:bldP spid="1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4" descr="A close up of a piece of paper&#10;&#10;Description generated with very high confidence">
            <a:extLst>
              <a:ext uri="{FF2B5EF4-FFF2-40B4-BE49-F238E27FC236}">
                <a16:creationId xmlns:a16="http://schemas.microsoft.com/office/drawing/2014/main" id="{8FC4E41D-984F-CC2D-9459-55F85EB1D5C5}"/>
              </a:ext>
            </a:extLst>
          </p:cNvPr>
          <p:cNvPicPr>
            <a:picLocks noGrp="1" noChangeAspect="1"/>
          </p:cNvPicPr>
          <p:nvPr>
            <p:ph type="pic" sz="quarter" idx="13"/>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47329" y="2810760"/>
            <a:ext cx="3041247" cy="3540368"/>
          </a:xfrm>
        </p:spPr>
      </p:pic>
      <p:sp>
        <p:nvSpPr>
          <p:cNvPr id="22" name="Rectangle 2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dirty="0">
              <a:solidFill>
                <a:srgbClr val="FFFFFF"/>
              </a:solidFill>
              <a:latin typeface="Calibri"/>
            </a:endParaRPr>
          </a:p>
        </p:txBody>
      </p:sp>
      <p:sp>
        <p:nvSpPr>
          <p:cNvPr id="24" name="TextBox 23"/>
          <p:cNvSpPr txBox="1"/>
          <p:nvPr/>
        </p:nvSpPr>
        <p:spPr>
          <a:xfrm>
            <a:off x="5039883" y="5003801"/>
            <a:ext cx="6155168" cy="1323439"/>
          </a:xfrm>
          <a:prstGeom prst="rect">
            <a:avLst/>
          </a:prstGeom>
          <a:noFill/>
        </p:spPr>
        <p:txBody>
          <a:bodyPr wrap="square" rtlCol="0">
            <a:spAutoFit/>
          </a:bodyPr>
          <a:lstStyle/>
          <a:p>
            <a:pPr algn="r">
              <a:buSzPts val="1125"/>
            </a:pPr>
            <a:r>
              <a:rPr lang="en-US" sz="2000" b="1" dirty="0">
                <a:solidFill>
                  <a:srgbClr val="E59E6D"/>
                </a:solidFill>
              </a:rPr>
              <a:t>Carrie Bader, MPH, MOT</a:t>
            </a:r>
          </a:p>
          <a:p>
            <a:pPr algn="r">
              <a:buSzPts val="1125"/>
            </a:pPr>
            <a:r>
              <a:rPr lang="en-US" sz="2000" b="1" dirty="0">
                <a:solidFill>
                  <a:srgbClr val="E59E6D"/>
                </a:solidFill>
              </a:rPr>
              <a:t>Training Director, Boost Oregon</a:t>
            </a:r>
          </a:p>
          <a:p>
            <a:pPr algn="r">
              <a:buSzPts val="1125"/>
            </a:pPr>
            <a:r>
              <a:rPr lang="en-US" sz="2000" b="1" dirty="0">
                <a:solidFill>
                  <a:srgbClr val="E59E6D"/>
                </a:solidFill>
              </a:rPr>
              <a:t>Member, Motivational Interviewing Network of Trainers</a:t>
            </a:r>
          </a:p>
          <a:p>
            <a:pPr algn="r">
              <a:buSzPts val="1125"/>
            </a:pPr>
            <a:r>
              <a:rPr lang="en-US" sz="2000" b="1" dirty="0">
                <a:solidFill>
                  <a:srgbClr val="E59E6D"/>
                </a:solidFill>
              </a:rPr>
              <a:t>training@boostoregon.org </a:t>
            </a:r>
          </a:p>
        </p:txBody>
      </p:sp>
      <p:pic>
        <p:nvPicPr>
          <p:cNvPr id="1026" name="Picture 2">
            <a:extLst>
              <a:ext uri="{FF2B5EF4-FFF2-40B4-BE49-F238E27FC236}">
                <a16:creationId xmlns:a16="http://schemas.microsoft.com/office/drawing/2014/main" id="{5BF8C11E-6009-0974-DFFD-453DC185C7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9288"/>
          <a:stretch/>
        </p:blipFill>
        <p:spPr bwMode="auto">
          <a:xfrm>
            <a:off x="0" y="3044958"/>
            <a:ext cx="5039883" cy="33600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ABB39AF-1BD2-1671-DC84-CCBDC65E1BBC}"/>
              </a:ext>
            </a:extLst>
          </p:cNvPr>
          <p:cNvGrpSpPr/>
          <p:nvPr/>
        </p:nvGrpSpPr>
        <p:grpSpPr>
          <a:xfrm>
            <a:off x="11295010" y="5191357"/>
            <a:ext cx="215199" cy="1440160"/>
            <a:chOff x="8404010" y="1987700"/>
            <a:chExt cx="257885" cy="1448146"/>
          </a:xfrm>
          <a:solidFill>
            <a:srgbClr val="E59E6D"/>
          </a:solidFill>
        </p:grpSpPr>
        <p:sp>
          <p:nvSpPr>
            <p:cNvPr id="25" name="Rectangle 24"/>
            <p:cNvSpPr/>
            <p:nvPr/>
          </p:nvSpPr>
          <p:spPr>
            <a:xfrm>
              <a:off x="8404010" y="1987700"/>
              <a:ext cx="153090" cy="14481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dirty="0">
                <a:solidFill>
                  <a:srgbClr val="FFFFFF"/>
                </a:solidFill>
                <a:latin typeface="Calibri"/>
              </a:endParaRPr>
            </a:p>
          </p:txBody>
        </p:sp>
        <p:sp>
          <p:nvSpPr>
            <p:cNvPr id="28" name="Rectangle 27"/>
            <p:cNvSpPr/>
            <p:nvPr/>
          </p:nvSpPr>
          <p:spPr>
            <a:xfrm>
              <a:off x="8616176" y="1987700"/>
              <a:ext cx="45719" cy="14481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dirty="0">
                <a:solidFill>
                  <a:srgbClr val="FFFFFF"/>
                </a:solidFill>
                <a:latin typeface="Calibri"/>
              </a:endParaRPr>
            </a:p>
          </p:txBody>
        </p:sp>
      </p:grpSp>
      <p:sp>
        <p:nvSpPr>
          <p:cNvPr id="2" name="Rectangle 1"/>
          <p:cNvSpPr/>
          <p:nvPr/>
        </p:nvSpPr>
        <p:spPr>
          <a:xfrm>
            <a:off x="0" y="6405034"/>
            <a:ext cx="12192000" cy="452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dirty="0">
              <a:solidFill>
                <a:srgbClr val="FFFFFF"/>
              </a:solidFill>
              <a:latin typeface="Calibri"/>
            </a:endParaRPr>
          </a:p>
        </p:txBody>
      </p:sp>
      <p:sp>
        <p:nvSpPr>
          <p:cNvPr id="3" name="TextBox 2"/>
          <p:cNvSpPr txBox="1"/>
          <p:nvPr/>
        </p:nvSpPr>
        <p:spPr>
          <a:xfrm>
            <a:off x="7682821" y="6457110"/>
            <a:ext cx="4032448" cy="318100"/>
          </a:xfrm>
          <a:prstGeom prst="rect">
            <a:avLst/>
          </a:prstGeom>
          <a:noFill/>
        </p:spPr>
        <p:txBody>
          <a:bodyPr wrap="square" rtlCol="0">
            <a:spAutoFit/>
          </a:bodyPr>
          <a:lstStyle/>
          <a:p>
            <a:pPr algn="r" defTabSz="1219170"/>
            <a:r>
              <a:rPr lang="en-GB" sz="1467" dirty="0">
                <a:solidFill>
                  <a:srgbClr val="6F8456">
                    <a:lumMod val="50000"/>
                  </a:srgbClr>
                </a:solidFill>
                <a:latin typeface="Calibri"/>
              </a:rPr>
              <a:t>www.boostoregon.org</a:t>
            </a:r>
            <a:endParaRPr lang="en-GB" sz="2400" dirty="0">
              <a:solidFill>
                <a:srgbClr val="6F8456">
                  <a:lumMod val="50000"/>
                </a:srgbClr>
              </a:solidFill>
              <a:latin typeface="Calibri"/>
            </a:endParaRPr>
          </a:p>
        </p:txBody>
      </p:sp>
      <p:sp>
        <p:nvSpPr>
          <p:cNvPr id="4" name="TextBox 3">
            <a:extLst>
              <a:ext uri="{FF2B5EF4-FFF2-40B4-BE49-F238E27FC236}">
                <a16:creationId xmlns:a16="http://schemas.microsoft.com/office/drawing/2014/main" id="{E95550B9-343C-E666-C581-4A1EE0995430}"/>
              </a:ext>
            </a:extLst>
          </p:cNvPr>
          <p:cNvSpPr txBox="1"/>
          <p:nvPr/>
        </p:nvSpPr>
        <p:spPr>
          <a:xfrm>
            <a:off x="5575068" y="1647983"/>
            <a:ext cx="6362651" cy="3167528"/>
          </a:xfrm>
          <a:prstGeom prst="rect">
            <a:avLst/>
          </a:prstGeom>
          <a:noFill/>
        </p:spPr>
        <p:txBody>
          <a:bodyPr wrap="square" lIns="0" tIns="0" rIns="0" bIns="0" rtlCol="0" anchor="b" anchorCtr="0">
            <a:noAutofit/>
          </a:bodyPr>
          <a:lstStyle/>
          <a:p>
            <a:pPr algn="r" defTabSz="1219170"/>
            <a:r>
              <a:rPr lang="en-GB" sz="6600" dirty="0">
                <a:ln w="0"/>
                <a:effectLst>
                  <a:outerShdw blurRad="38100" dist="19050" dir="2700000" algn="tl" rotWithShape="0">
                    <a:schemeClr val="dk1">
                      <a:alpha val="40000"/>
                    </a:schemeClr>
                  </a:outerShdw>
                </a:effectLst>
                <a:latin typeface="Calibri"/>
              </a:rPr>
              <a:t>Motivational Interviewing with Vaccine Hesitancy</a:t>
            </a:r>
          </a:p>
        </p:txBody>
      </p:sp>
      <p:pic>
        <p:nvPicPr>
          <p:cNvPr id="7" name="Picture 6" descr="Boost Oregon">
            <a:extLst>
              <a:ext uri="{FF2B5EF4-FFF2-40B4-BE49-F238E27FC236}">
                <a16:creationId xmlns:a16="http://schemas.microsoft.com/office/drawing/2014/main" id="{62EEA8A9-2DAF-DA0C-5C99-757FE6BB6192}"/>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43301" y="220851"/>
            <a:ext cx="4291790" cy="2866593"/>
          </a:xfrm>
          <a:prstGeom prst="rect">
            <a:avLst/>
          </a:prstGeom>
          <a:noFill/>
          <a:ln>
            <a:noFill/>
          </a:ln>
        </p:spPr>
      </p:pic>
    </p:spTree>
    <p:extLst>
      <p:ext uri="{BB962C8B-B14F-4D97-AF65-F5344CB8AC3E}">
        <p14:creationId xmlns:p14="http://schemas.microsoft.com/office/powerpoint/2010/main" val="1569646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5ABC-5216-3E05-0C0C-955E0CB011CE}"/>
              </a:ext>
            </a:extLst>
          </p:cNvPr>
          <p:cNvSpPr>
            <a:spLocks noGrp="1"/>
          </p:cNvSpPr>
          <p:nvPr>
            <p:ph type="title"/>
          </p:nvPr>
        </p:nvSpPr>
        <p:spPr/>
        <p:txBody>
          <a:bodyPr>
            <a:noAutofit/>
          </a:bodyPr>
          <a:lstStyle/>
          <a:p>
            <a:r>
              <a:rPr lang="en-US" sz="4400" i="1" dirty="0"/>
              <a:t>“I think my child is too young for the HPV shot.”</a:t>
            </a:r>
          </a:p>
        </p:txBody>
      </p:sp>
      <p:graphicFrame>
        <p:nvGraphicFramePr>
          <p:cNvPr id="4" name="Content Placeholder 3">
            <a:extLst>
              <a:ext uri="{FF2B5EF4-FFF2-40B4-BE49-F238E27FC236}">
                <a16:creationId xmlns:a16="http://schemas.microsoft.com/office/drawing/2014/main" id="{D1ECF744-F6A0-FC20-8F00-3B528C564F5A}"/>
              </a:ext>
            </a:extLst>
          </p:cNvPr>
          <p:cNvGraphicFramePr>
            <a:graphicFrameLocks noGrp="1"/>
          </p:cNvGraphicFramePr>
          <p:nvPr>
            <p:ph idx="1"/>
          </p:nvPr>
        </p:nvGraphicFramePr>
        <p:xfrm>
          <a:off x="609600" y="1624013"/>
          <a:ext cx="10972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1088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96"/>
        <p:cNvGrpSpPr/>
        <p:nvPr/>
      </p:nvGrpSpPr>
      <p:grpSpPr>
        <a:xfrm>
          <a:off x="0" y="0"/>
          <a:ext cx="0" cy="0"/>
          <a:chOff x="0" y="0"/>
          <a:chExt cx="0" cy="0"/>
        </a:xfrm>
      </p:grpSpPr>
      <p:sp>
        <p:nvSpPr>
          <p:cNvPr id="397" name="Google Shape;397;p50"/>
          <p:cNvSpPr/>
          <p:nvPr/>
        </p:nvSpPr>
        <p:spPr>
          <a:xfrm>
            <a:off x="0" y="0"/>
            <a:ext cx="4636008" cy="6858000"/>
          </a:xfrm>
          <a:prstGeom prst="rect">
            <a:avLst/>
          </a:prstGeom>
          <a:solidFill>
            <a:schemeClr val="accent1"/>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sp>
        <p:nvSpPr>
          <p:cNvPr id="398" name="Google Shape;398;p50"/>
          <p:cNvSpPr txBox="1">
            <a:spLocks noGrp="1"/>
          </p:cNvSpPr>
          <p:nvPr>
            <p:ph type="title"/>
          </p:nvPr>
        </p:nvSpPr>
        <p:spPr>
          <a:xfrm>
            <a:off x="943278" y="712269"/>
            <a:ext cx="3370999" cy="5502264"/>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rgbClr val="FFFFFF"/>
              </a:buClr>
              <a:buSzPts val="3300"/>
            </a:pPr>
            <a:r>
              <a:rPr lang="en" sz="5067">
                <a:solidFill>
                  <a:srgbClr val="FFFFFF"/>
                </a:solidFill>
              </a:rPr>
              <a:t>Resources</a:t>
            </a:r>
            <a:endParaRPr sz="5067" dirty="0"/>
          </a:p>
        </p:txBody>
      </p:sp>
      <p:cxnSp>
        <p:nvCxnSpPr>
          <p:cNvPr id="399" name="Google Shape;399;p50"/>
          <p:cNvCxnSpPr/>
          <p:nvPr/>
        </p:nvCxnSpPr>
        <p:spPr>
          <a:xfrm rot="10800000">
            <a:off x="585216" y="2971800"/>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grpSp>
        <p:nvGrpSpPr>
          <p:cNvPr id="400" name="Google Shape;400;p50"/>
          <p:cNvGrpSpPr/>
          <p:nvPr/>
        </p:nvGrpSpPr>
        <p:grpSpPr>
          <a:xfrm>
            <a:off x="5280026" y="645659"/>
            <a:ext cx="6269039" cy="5566684"/>
            <a:chOff x="0" y="2720"/>
            <a:chExt cx="6269038" cy="5566684"/>
          </a:xfrm>
        </p:grpSpPr>
        <p:cxnSp>
          <p:nvCxnSpPr>
            <p:cNvPr id="401" name="Google Shape;401;p50"/>
            <p:cNvCxnSpPr/>
            <p:nvPr/>
          </p:nvCxnSpPr>
          <p:spPr>
            <a:xfrm>
              <a:off x="0" y="2720"/>
              <a:ext cx="6269038"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402" name="Google Shape;402;p50"/>
            <p:cNvSpPr/>
            <p:nvPr/>
          </p:nvSpPr>
          <p:spPr>
            <a:xfrm>
              <a:off x="0" y="2720"/>
              <a:ext cx="6269038" cy="1855561"/>
            </a:xfrm>
            <a:prstGeom prst="rect">
              <a:avLst/>
            </a:prstGeom>
            <a:noFill/>
            <a:ln>
              <a:noFill/>
            </a:ln>
          </p:spPr>
          <p:txBody>
            <a:bodyPr spcFirstLastPara="1" wrap="square" lIns="91433" tIns="91433" rIns="91433" bIns="91433" anchor="ctr" anchorCtr="0">
              <a:noAutofit/>
            </a:bodyPr>
            <a:lstStyle/>
            <a:p>
              <a:endParaRPr sz="2400" dirty="0"/>
            </a:p>
          </p:txBody>
        </p:sp>
        <p:sp>
          <p:nvSpPr>
            <p:cNvPr id="403" name="Google Shape;403;p50"/>
            <p:cNvSpPr txBox="1"/>
            <p:nvPr/>
          </p:nvSpPr>
          <p:spPr>
            <a:xfrm>
              <a:off x="0" y="2720"/>
              <a:ext cx="6269038" cy="1855561"/>
            </a:xfrm>
            <a:prstGeom prst="rect">
              <a:avLst/>
            </a:prstGeom>
            <a:noFill/>
            <a:ln>
              <a:noFill/>
            </a:ln>
          </p:spPr>
          <p:txBody>
            <a:bodyPr spcFirstLastPara="1" wrap="square" lIns="121900" tIns="121900" rIns="121900" bIns="121900" anchor="t" anchorCtr="0">
              <a:noAutofit/>
            </a:bodyPr>
            <a:lstStyle/>
            <a:p>
              <a:pPr>
                <a:lnSpc>
                  <a:spcPct val="90000"/>
                </a:lnSpc>
                <a:buClr>
                  <a:schemeClr val="dk1"/>
                </a:buClr>
                <a:buSzPts val="2400"/>
              </a:pPr>
              <a:r>
                <a:rPr lang="en" sz="3200" u="sng">
                  <a:solidFill>
                    <a:schemeClr val="hlink"/>
                  </a:solidFill>
                  <a:latin typeface="Calibri"/>
                  <a:ea typeface="Calibri"/>
                  <a:cs typeface="Calibri"/>
                  <a:sym typeface="Calibri"/>
                  <a:hlinkClick r:id="rId3"/>
                </a:rPr>
                <a:t>The Vaccine Whisperers: Counselors gently engage new parents before their doubts harden into certainty</a:t>
              </a:r>
              <a:endParaRPr sz="3200" dirty="0">
                <a:solidFill>
                  <a:schemeClr val="dk1"/>
                </a:solidFill>
                <a:latin typeface="Calibri"/>
                <a:ea typeface="Calibri"/>
                <a:cs typeface="Calibri"/>
                <a:sym typeface="Calibri"/>
              </a:endParaRPr>
            </a:p>
          </p:txBody>
        </p:sp>
        <p:cxnSp>
          <p:nvCxnSpPr>
            <p:cNvPr id="404" name="Google Shape;404;p50"/>
            <p:cNvCxnSpPr/>
            <p:nvPr/>
          </p:nvCxnSpPr>
          <p:spPr>
            <a:xfrm>
              <a:off x="0" y="1858281"/>
              <a:ext cx="6269038"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405" name="Google Shape;405;p50"/>
            <p:cNvSpPr/>
            <p:nvPr/>
          </p:nvSpPr>
          <p:spPr>
            <a:xfrm>
              <a:off x="0" y="1858281"/>
              <a:ext cx="6269038" cy="1855561"/>
            </a:xfrm>
            <a:prstGeom prst="rect">
              <a:avLst/>
            </a:prstGeom>
            <a:noFill/>
            <a:ln>
              <a:noFill/>
            </a:ln>
          </p:spPr>
          <p:txBody>
            <a:bodyPr spcFirstLastPara="1" wrap="square" lIns="91433" tIns="91433" rIns="91433" bIns="91433" anchor="ctr" anchorCtr="0">
              <a:noAutofit/>
            </a:bodyPr>
            <a:lstStyle/>
            <a:p>
              <a:endParaRPr sz="2400" dirty="0"/>
            </a:p>
          </p:txBody>
        </p:sp>
        <p:sp>
          <p:nvSpPr>
            <p:cNvPr id="406" name="Google Shape;406;p50"/>
            <p:cNvSpPr txBox="1"/>
            <p:nvPr/>
          </p:nvSpPr>
          <p:spPr>
            <a:xfrm>
              <a:off x="0" y="1858281"/>
              <a:ext cx="6269038" cy="1855561"/>
            </a:xfrm>
            <a:prstGeom prst="rect">
              <a:avLst/>
            </a:prstGeom>
            <a:noFill/>
            <a:ln>
              <a:noFill/>
            </a:ln>
          </p:spPr>
          <p:txBody>
            <a:bodyPr spcFirstLastPara="1" wrap="square" lIns="121900" tIns="121900" rIns="121900" bIns="121900" anchor="t" anchorCtr="0">
              <a:noAutofit/>
            </a:bodyPr>
            <a:lstStyle/>
            <a:p>
              <a:pPr>
                <a:lnSpc>
                  <a:spcPct val="90000"/>
                </a:lnSpc>
                <a:buClr>
                  <a:schemeClr val="dk1"/>
                </a:buClr>
                <a:buSzPts val="2400"/>
              </a:pPr>
              <a:r>
                <a:rPr lang="en" sz="3200" u="sng">
                  <a:solidFill>
                    <a:schemeClr val="hlink"/>
                  </a:solidFill>
                  <a:latin typeface="Calibri"/>
                  <a:ea typeface="Calibri"/>
                  <a:cs typeface="Calibri"/>
                  <a:sym typeface="Calibri"/>
                  <a:hlinkClick r:id="rId4"/>
                </a:rPr>
                <a:t>Talking with Patients about COVID-19 Vaccination </a:t>
              </a:r>
              <a:r>
                <a:rPr lang="en" sz="3200">
                  <a:solidFill>
                    <a:schemeClr val="dk1"/>
                  </a:solidFill>
                  <a:latin typeface="Calibri"/>
                  <a:ea typeface="Calibri"/>
                  <a:cs typeface="Calibri"/>
                  <a:sym typeface="Calibri"/>
                </a:rPr>
                <a:t>– Centers for Disease Control and Prevention</a:t>
              </a:r>
              <a:endParaRPr sz="1467" dirty="0"/>
            </a:p>
          </p:txBody>
        </p:sp>
        <p:cxnSp>
          <p:nvCxnSpPr>
            <p:cNvPr id="407" name="Google Shape;407;p50"/>
            <p:cNvCxnSpPr/>
            <p:nvPr/>
          </p:nvCxnSpPr>
          <p:spPr>
            <a:xfrm>
              <a:off x="0" y="3713843"/>
              <a:ext cx="6269038"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408" name="Google Shape;408;p50"/>
            <p:cNvSpPr/>
            <p:nvPr/>
          </p:nvSpPr>
          <p:spPr>
            <a:xfrm>
              <a:off x="0" y="3713843"/>
              <a:ext cx="6269038" cy="1855561"/>
            </a:xfrm>
            <a:prstGeom prst="rect">
              <a:avLst/>
            </a:prstGeom>
            <a:noFill/>
            <a:ln>
              <a:noFill/>
            </a:ln>
          </p:spPr>
          <p:txBody>
            <a:bodyPr spcFirstLastPara="1" wrap="square" lIns="91433" tIns="91433" rIns="91433" bIns="91433" anchor="ctr" anchorCtr="0">
              <a:noAutofit/>
            </a:bodyPr>
            <a:lstStyle/>
            <a:p>
              <a:endParaRPr sz="2400" dirty="0"/>
            </a:p>
          </p:txBody>
        </p:sp>
        <p:sp>
          <p:nvSpPr>
            <p:cNvPr id="409" name="Google Shape;409;p50"/>
            <p:cNvSpPr txBox="1"/>
            <p:nvPr/>
          </p:nvSpPr>
          <p:spPr>
            <a:xfrm>
              <a:off x="0" y="3713843"/>
              <a:ext cx="6269038" cy="1855561"/>
            </a:xfrm>
            <a:prstGeom prst="rect">
              <a:avLst/>
            </a:prstGeom>
            <a:noFill/>
            <a:ln>
              <a:noFill/>
            </a:ln>
          </p:spPr>
          <p:txBody>
            <a:bodyPr spcFirstLastPara="1" wrap="square" lIns="121900" tIns="121900" rIns="121900" bIns="121900" anchor="t" anchorCtr="0">
              <a:noAutofit/>
            </a:bodyPr>
            <a:lstStyle/>
            <a:p>
              <a:pPr>
                <a:lnSpc>
                  <a:spcPct val="90000"/>
                </a:lnSpc>
                <a:buClr>
                  <a:schemeClr val="dk1"/>
                </a:buClr>
                <a:buSzPts val="2400"/>
              </a:pPr>
              <a:r>
                <a:rPr lang="en" sz="3200" u="sng">
                  <a:solidFill>
                    <a:schemeClr val="hlink"/>
                  </a:solidFill>
                  <a:latin typeface="Calibri"/>
                  <a:ea typeface="Calibri"/>
                  <a:cs typeface="Calibri"/>
                  <a:sym typeface="Calibri"/>
                  <a:hlinkClick r:id="rId5"/>
                </a:rPr>
                <a:t>The Science of Reasoning with Unreasonable People </a:t>
              </a:r>
              <a:r>
                <a:rPr lang="en" sz="3200">
                  <a:solidFill>
                    <a:schemeClr val="dk1"/>
                  </a:solidFill>
                  <a:latin typeface="Calibri"/>
                  <a:ea typeface="Calibri"/>
                  <a:cs typeface="Calibri"/>
                  <a:sym typeface="Calibri"/>
                </a:rPr>
                <a:t>– NY Times piece by Adam Grant</a:t>
              </a:r>
              <a:endParaRPr sz="1467"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p:nvPr/>
        </p:nvSpPr>
        <p:spPr>
          <a:xfrm>
            <a:off x="1524" y="0"/>
            <a:ext cx="12188952" cy="6858000"/>
          </a:xfrm>
          <a:prstGeom prst="rect">
            <a:avLst/>
          </a:prstGeom>
          <a:solidFill>
            <a:schemeClr val="lt1"/>
          </a:solidFill>
          <a:ln>
            <a:noFill/>
          </a:ln>
        </p:spPr>
        <p:txBody>
          <a:bodyPr spcFirstLastPara="1" wrap="square" lIns="91433" tIns="45700" rIns="91433" bIns="45700" anchor="ctr" anchorCtr="0">
            <a:noAutofit/>
          </a:bodyPr>
          <a:lstStyle/>
          <a:p>
            <a:pPr algn="ctr">
              <a:buClr>
                <a:schemeClr val="lt1"/>
              </a:buClr>
              <a:buSzPts val="1400"/>
            </a:pPr>
            <a:endParaRPr sz="1867" dirty="0">
              <a:solidFill>
                <a:srgbClr val="FFFFFF"/>
              </a:solidFill>
              <a:latin typeface="Calibri"/>
              <a:ea typeface="Calibri"/>
              <a:cs typeface="Calibri"/>
              <a:sym typeface="Calibri"/>
            </a:endParaRPr>
          </a:p>
        </p:txBody>
      </p:sp>
      <p:sp>
        <p:nvSpPr>
          <p:cNvPr id="103" name="Google Shape;103;p16"/>
          <p:cNvSpPr/>
          <p:nvPr/>
        </p:nvSpPr>
        <p:spPr>
          <a:xfrm>
            <a:off x="0" y="0"/>
            <a:ext cx="4709160" cy="6858000"/>
          </a:xfrm>
          <a:prstGeom prst="rect">
            <a:avLst/>
          </a:prstGeom>
          <a:solidFill>
            <a:schemeClr val="dk1">
              <a:alpha val="80784"/>
            </a:schemeClr>
          </a:solidFill>
          <a:ln>
            <a:noFill/>
          </a:ln>
        </p:spPr>
        <p:txBody>
          <a:bodyPr spcFirstLastPara="1" wrap="square" lIns="91433" tIns="45700" rIns="91433" bIns="45700" anchor="ctr" anchorCtr="0">
            <a:noAutofit/>
          </a:bodyPr>
          <a:lstStyle/>
          <a:p>
            <a:pPr algn="ctr">
              <a:buClr>
                <a:schemeClr val="lt1"/>
              </a:buClr>
              <a:buSzPts val="1400"/>
            </a:pPr>
            <a:endParaRPr sz="1867" dirty="0">
              <a:solidFill>
                <a:srgbClr val="FFFFFF"/>
              </a:solidFill>
              <a:latin typeface="Calibri"/>
              <a:ea typeface="Calibri"/>
              <a:cs typeface="Calibri"/>
              <a:sym typeface="Calibri"/>
            </a:endParaRPr>
          </a:p>
        </p:txBody>
      </p:sp>
      <p:sp>
        <p:nvSpPr>
          <p:cNvPr id="104" name="Google Shape;104;p16"/>
          <p:cNvSpPr/>
          <p:nvPr/>
        </p:nvSpPr>
        <p:spPr>
          <a:xfrm>
            <a:off x="0" y="0"/>
            <a:ext cx="3284331"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901"/>
            </a:schemeClr>
          </a:solidFill>
          <a:ln>
            <a:noFill/>
          </a:ln>
        </p:spPr>
        <p:txBody>
          <a:bodyPr spcFirstLastPara="1" wrap="square" lIns="91433" tIns="45700" rIns="91433" bIns="45700" anchor="ctr" anchorCtr="0">
            <a:noAutofit/>
          </a:bodyPr>
          <a:lstStyle/>
          <a:p>
            <a:pPr algn="ctr">
              <a:buClr>
                <a:schemeClr val="lt1"/>
              </a:buClr>
              <a:buSzPts val="1400"/>
            </a:pPr>
            <a:endParaRPr sz="1867" dirty="0">
              <a:solidFill>
                <a:srgbClr val="FFFFFF"/>
              </a:solidFill>
              <a:latin typeface="Calibri"/>
              <a:ea typeface="Calibri"/>
              <a:cs typeface="Calibri"/>
              <a:sym typeface="Calibri"/>
            </a:endParaRPr>
          </a:p>
        </p:txBody>
      </p:sp>
      <p:sp>
        <p:nvSpPr>
          <p:cNvPr id="105" name="Google Shape;105;p16"/>
          <p:cNvSpPr txBox="1">
            <a:spLocks noGrp="1"/>
          </p:cNvSpPr>
          <p:nvPr>
            <p:ph type="title"/>
          </p:nvPr>
        </p:nvSpPr>
        <p:spPr>
          <a:xfrm>
            <a:off x="804672" y="640080"/>
            <a:ext cx="3282696" cy="5257800"/>
          </a:xfrm>
          <a:prstGeom prst="rect">
            <a:avLst/>
          </a:prstGeom>
          <a:noFill/>
          <a:ln>
            <a:noFill/>
          </a:ln>
        </p:spPr>
        <p:txBody>
          <a:bodyPr spcFirstLastPara="1" vert="horz" wrap="square" lIns="91433" tIns="45700" rIns="91433" bIns="45700" rtlCol="0" anchor="ctr" anchorCtr="0">
            <a:normAutofit/>
          </a:bodyPr>
          <a:lstStyle/>
          <a:p>
            <a:pPr algn="ctr">
              <a:lnSpc>
                <a:spcPct val="90000"/>
              </a:lnSpc>
              <a:spcBef>
                <a:spcPts val="0"/>
              </a:spcBef>
              <a:buClr>
                <a:schemeClr val="lt1"/>
              </a:buClr>
              <a:buSzPts val="5000"/>
            </a:pPr>
            <a:r>
              <a:rPr lang="en" sz="6667">
                <a:solidFill>
                  <a:schemeClr val="lt1"/>
                </a:solidFill>
              </a:rPr>
              <a:t>Trust</a:t>
            </a:r>
            <a:endParaRPr dirty="0"/>
          </a:p>
        </p:txBody>
      </p:sp>
      <p:sp>
        <p:nvSpPr>
          <p:cNvPr id="106" name="Google Shape;106;p16"/>
          <p:cNvSpPr txBox="1">
            <a:spLocks noGrp="1"/>
          </p:cNvSpPr>
          <p:nvPr>
            <p:ph type="body" idx="1"/>
          </p:nvPr>
        </p:nvSpPr>
        <p:spPr>
          <a:xfrm>
            <a:off x="5358385" y="640081"/>
            <a:ext cx="6024655" cy="5257800"/>
          </a:xfrm>
          <a:prstGeom prst="rect">
            <a:avLst/>
          </a:prstGeom>
          <a:noFill/>
          <a:ln>
            <a:noFill/>
          </a:ln>
        </p:spPr>
        <p:txBody>
          <a:bodyPr spcFirstLastPara="1" vert="horz" wrap="square" lIns="91433" tIns="45700" rIns="91433" bIns="45700" rtlCol="0" anchor="ctr" anchorCtr="0">
            <a:normAutofit/>
          </a:bodyPr>
          <a:lstStyle/>
          <a:p>
            <a:pPr marL="0" indent="0" algn="ctr">
              <a:lnSpc>
                <a:spcPct val="90000"/>
              </a:lnSpc>
              <a:spcBef>
                <a:spcPts val="0"/>
              </a:spcBef>
              <a:buClr>
                <a:schemeClr val="dk1"/>
              </a:buClr>
              <a:buSzPts val="2700"/>
              <a:buNone/>
            </a:pPr>
            <a:r>
              <a:rPr lang="en" sz="3600" b="1" dirty="0"/>
              <a:t>How do we build (or re-build) trust in a busy setting with limited time?</a:t>
            </a:r>
            <a:endParaRPr sz="40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414"/>
        <p:cNvGrpSpPr/>
        <p:nvPr/>
      </p:nvGrpSpPr>
      <p:grpSpPr>
        <a:xfrm>
          <a:off x="0" y="0"/>
          <a:ext cx="0" cy="0"/>
          <a:chOff x="0" y="0"/>
          <a:chExt cx="0" cy="0"/>
        </a:xfrm>
      </p:grpSpPr>
      <p:sp>
        <p:nvSpPr>
          <p:cNvPr id="415" name="Google Shape;415;p51"/>
          <p:cNvSpPr/>
          <p:nvPr/>
        </p:nvSpPr>
        <p:spPr>
          <a:xfrm>
            <a:off x="0" y="0"/>
            <a:ext cx="4636000" cy="6858000"/>
          </a:xfrm>
          <a:prstGeom prst="rect">
            <a:avLst/>
          </a:prstGeom>
          <a:solidFill>
            <a:schemeClr val="accent1"/>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sp>
        <p:nvSpPr>
          <p:cNvPr id="416" name="Google Shape;416;p51"/>
          <p:cNvSpPr txBox="1">
            <a:spLocks noGrp="1"/>
          </p:cNvSpPr>
          <p:nvPr>
            <p:ph type="title"/>
          </p:nvPr>
        </p:nvSpPr>
        <p:spPr>
          <a:xfrm>
            <a:off x="943277" y="712269"/>
            <a:ext cx="3370800" cy="5502400"/>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rgbClr val="FFFFFF"/>
              </a:buClr>
              <a:buSzPts val="3300"/>
            </a:pPr>
            <a:r>
              <a:rPr lang="en" sz="5067" dirty="0">
                <a:solidFill>
                  <a:srgbClr val="FFFFFF"/>
                </a:solidFill>
              </a:rPr>
              <a:t>Resources</a:t>
            </a:r>
            <a:endParaRPr sz="5067" dirty="0">
              <a:solidFill>
                <a:srgbClr val="FFFFFF"/>
              </a:solidFill>
            </a:endParaRPr>
          </a:p>
          <a:p>
            <a:pPr algn="l">
              <a:lnSpc>
                <a:spcPct val="90000"/>
              </a:lnSpc>
              <a:spcBef>
                <a:spcPts val="0"/>
              </a:spcBef>
              <a:buClr>
                <a:srgbClr val="FFFFFF"/>
              </a:buClr>
              <a:buSzPts val="3300"/>
            </a:pPr>
            <a:r>
              <a:rPr lang="en" sz="4667" dirty="0">
                <a:solidFill>
                  <a:srgbClr val="FFFFFF"/>
                </a:solidFill>
              </a:rPr>
              <a:t>(continued)</a:t>
            </a:r>
            <a:endParaRPr sz="4667" dirty="0">
              <a:solidFill>
                <a:srgbClr val="FFFFFF"/>
              </a:solidFill>
            </a:endParaRPr>
          </a:p>
        </p:txBody>
      </p:sp>
      <p:cxnSp>
        <p:nvCxnSpPr>
          <p:cNvPr id="417" name="Google Shape;417;p51"/>
          <p:cNvCxnSpPr/>
          <p:nvPr/>
        </p:nvCxnSpPr>
        <p:spPr>
          <a:xfrm rot="10800000">
            <a:off x="585216" y="2971800"/>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418" name="Google Shape;418;p51"/>
          <p:cNvSpPr txBox="1"/>
          <p:nvPr/>
        </p:nvSpPr>
        <p:spPr>
          <a:xfrm>
            <a:off x="5163333" y="150667"/>
            <a:ext cx="6194000" cy="6455701"/>
          </a:xfrm>
          <a:prstGeom prst="rect">
            <a:avLst/>
          </a:prstGeom>
          <a:noFill/>
          <a:ln>
            <a:noFill/>
          </a:ln>
        </p:spPr>
        <p:txBody>
          <a:bodyPr spcFirstLastPara="1" wrap="square" lIns="121900" tIns="121900" rIns="121900" bIns="121900" anchor="t" anchorCtr="0">
            <a:spAutoFit/>
          </a:bodyPr>
          <a:lstStyle/>
          <a:p>
            <a:pPr>
              <a:lnSpc>
                <a:spcPct val="107916"/>
              </a:lnSpc>
              <a:buClr>
                <a:schemeClr val="dk1"/>
              </a:buClr>
              <a:buSzPts val="1100"/>
            </a:pPr>
            <a:r>
              <a:rPr lang="en" dirty="0">
                <a:solidFill>
                  <a:schemeClr val="dk1"/>
                </a:solidFill>
                <a:latin typeface="Libre Franklin"/>
                <a:ea typeface="Libre Franklin"/>
                <a:cs typeface="Libre Franklin"/>
                <a:sym typeface="Libre Franklin"/>
              </a:rPr>
              <a:t>Dart, M. (2011). </a:t>
            </a:r>
            <a:r>
              <a:rPr lang="en" i="1" dirty="0">
                <a:solidFill>
                  <a:schemeClr val="dk1"/>
                </a:solidFill>
                <a:latin typeface="Libre Franklin"/>
                <a:ea typeface="Libre Franklin"/>
                <a:cs typeface="Libre Franklin"/>
                <a:sym typeface="Libre Franklin"/>
              </a:rPr>
              <a:t>Motivational interviewing in nursing practice: Empowering the patient. </a:t>
            </a:r>
            <a:r>
              <a:rPr lang="en" dirty="0">
                <a:solidFill>
                  <a:schemeClr val="dk1"/>
                </a:solidFill>
                <a:latin typeface="Libre Franklin"/>
                <a:ea typeface="Libre Franklin"/>
                <a:cs typeface="Libre Franklin"/>
                <a:sym typeface="Libre Franklin"/>
              </a:rPr>
              <a:t>Sudbury, MA: Jones and Bartlett Publishers.</a:t>
            </a:r>
            <a:endParaRPr dirty="0">
              <a:solidFill>
                <a:schemeClr val="dk1"/>
              </a:solidFill>
              <a:latin typeface="Libre Franklin"/>
              <a:ea typeface="Libre Franklin"/>
              <a:cs typeface="Libre Franklin"/>
              <a:sym typeface="Libre Franklin"/>
            </a:endParaRPr>
          </a:p>
          <a:p>
            <a:pPr>
              <a:lnSpc>
                <a:spcPct val="107916"/>
              </a:lnSpc>
              <a:spcBef>
                <a:spcPts val="1067"/>
              </a:spcBef>
              <a:buClr>
                <a:schemeClr val="dk1"/>
              </a:buClr>
              <a:buSzPts val="1100"/>
            </a:pPr>
            <a:r>
              <a:rPr lang="en" dirty="0">
                <a:solidFill>
                  <a:schemeClr val="dk1"/>
                </a:solidFill>
                <a:latin typeface="Libre Franklin"/>
                <a:ea typeface="Libre Franklin"/>
                <a:cs typeface="Libre Franklin"/>
                <a:sym typeface="Libre Franklin"/>
              </a:rPr>
              <a:t>Hohman, M. (2011). </a:t>
            </a:r>
            <a:r>
              <a:rPr lang="en" i="1" dirty="0">
                <a:solidFill>
                  <a:schemeClr val="dk1"/>
                </a:solidFill>
                <a:latin typeface="Libre Franklin"/>
                <a:ea typeface="Libre Franklin"/>
                <a:cs typeface="Libre Franklin"/>
                <a:sym typeface="Libre Franklin"/>
              </a:rPr>
              <a:t>Motivational interviewing in social work practice. New York: Guilford Press.</a:t>
            </a:r>
            <a:endParaRPr dirty="0">
              <a:solidFill>
                <a:schemeClr val="dk1"/>
              </a:solidFill>
              <a:latin typeface="Libre Franklin"/>
              <a:ea typeface="Libre Franklin"/>
              <a:cs typeface="Libre Franklin"/>
              <a:sym typeface="Libre Franklin"/>
            </a:endParaRPr>
          </a:p>
          <a:p>
            <a:pPr>
              <a:lnSpc>
                <a:spcPct val="107916"/>
              </a:lnSpc>
              <a:spcBef>
                <a:spcPts val="1067"/>
              </a:spcBef>
              <a:buClr>
                <a:schemeClr val="dk1"/>
              </a:buClr>
              <a:buSzPts val="1100"/>
            </a:pPr>
            <a:r>
              <a:rPr lang="en" b="1" dirty="0">
                <a:solidFill>
                  <a:schemeClr val="dk1"/>
                </a:solidFill>
                <a:latin typeface="Libre Franklin"/>
                <a:ea typeface="Libre Franklin"/>
                <a:cs typeface="Libre Franklin"/>
                <a:sym typeface="Libre Franklin"/>
              </a:rPr>
              <a:t>Miller, W. R. &amp; Rollnick, S. R. (2012). </a:t>
            </a:r>
            <a:r>
              <a:rPr lang="en" b="1" i="1" dirty="0">
                <a:solidFill>
                  <a:schemeClr val="dk1"/>
                </a:solidFill>
                <a:latin typeface="Libre Franklin"/>
                <a:ea typeface="Libre Franklin"/>
                <a:cs typeface="Libre Franklin"/>
                <a:sym typeface="Libre Franklin"/>
              </a:rPr>
              <a:t>Motivational</a:t>
            </a:r>
            <a:r>
              <a:rPr lang="en" b="1" dirty="0">
                <a:solidFill>
                  <a:schemeClr val="dk1"/>
                </a:solidFill>
                <a:latin typeface="Libre Franklin"/>
                <a:ea typeface="Libre Franklin"/>
                <a:cs typeface="Libre Franklin"/>
                <a:sym typeface="Libre Franklin"/>
              </a:rPr>
              <a:t> </a:t>
            </a:r>
            <a:r>
              <a:rPr lang="en" b="1" i="1" dirty="0">
                <a:solidFill>
                  <a:schemeClr val="dk1"/>
                </a:solidFill>
                <a:latin typeface="Libre Franklin"/>
                <a:ea typeface="Libre Franklin"/>
                <a:cs typeface="Libre Franklin"/>
                <a:sym typeface="Libre Franklin"/>
              </a:rPr>
              <a:t>interviewing: Helping people change </a:t>
            </a:r>
            <a:r>
              <a:rPr lang="en" b="1" dirty="0">
                <a:solidFill>
                  <a:schemeClr val="dk1"/>
                </a:solidFill>
                <a:latin typeface="Libre Franklin"/>
                <a:ea typeface="Libre Franklin"/>
                <a:cs typeface="Libre Franklin"/>
                <a:sym typeface="Libre Franklin"/>
              </a:rPr>
              <a:t>(3</a:t>
            </a:r>
            <a:r>
              <a:rPr lang="en" b="1" baseline="30000" dirty="0">
                <a:solidFill>
                  <a:schemeClr val="dk1"/>
                </a:solidFill>
                <a:latin typeface="Libre Franklin"/>
                <a:ea typeface="Libre Franklin"/>
                <a:cs typeface="Libre Franklin"/>
                <a:sym typeface="Libre Franklin"/>
              </a:rPr>
              <a:t>rd</a:t>
            </a:r>
            <a:r>
              <a:rPr lang="en" b="1" dirty="0">
                <a:solidFill>
                  <a:schemeClr val="dk1"/>
                </a:solidFill>
                <a:latin typeface="Libre Franklin"/>
                <a:ea typeface="Libre Franklin"/>
                <a:cs typeface="Libre Franklin"/>
                <a:sym typeface="Libre Franklin"/>
              </a:rPr>
              <a:t> ed.).</a:t>
            </a:r>
            <a:r>
              <a:rPr lang="en" b="1" i="1" dirty="0">
                <a:solidFill>
                  <a:schemeClr val="dk1"/>
                </a:solidFill>
                <a:latin typeface="Libre Franklin"/>
                <a:ea typeface="Libre Franklin"/>
                <a:cs typeface="Libre Franklin"/>
                <a:sym typeface="Libre Franklin"/>
              </a:rPr>
              <a:t> </a:t>
            </a:r>
            <a:r>
              <a:rPr lang="en" b="1" dirty="0">
                <a:solidFill>
                  <a:schemeClr val="dk1"/>
                </a:solidFill>
                <a:latin typeface="Libre Franklin"/>
                <a:ea typeface="Libre Franklin"/>
                <a:cs typeface="Libre Franklin"/>
                <a:sym typeface="Libre Franklin"/>
              </a:rPr>
              <a:t>New York: The Guilford Press. (4th edition to be published Aug 2023)</a:t>
            </a:r>
            <a:endParaRPr b="1" dirty="0">
              <a:solidFill>
                <a:schemeClr val="dk1"/>
              </a:solidFill>
              <a:latin typeface="Libre Franklin"/>
              <a:ea typeface="Libre Franklin"/>
              <a:cs typeface="Libre Franklin"/>
              <a:sym typeface="Libre Franklin"/>
            </a:endParaRPr>
          </a:p>
          <a:p>
            <a:pPr>
              <a:lnSpc>
                <a:spcPct val="107916"/>
              </a:lnSpc>
              <a:spcBef>
                <a:spcPts val="1067"/>
              </a:spcBef>
              <a:buClr>
                <a:schemeClr val="dk1"/>
              </a:buClr>
              <a:buSzPts val="1100"/>
            </a:pPr>
            <a:r>
              <a:rPr lang="en" dirty="0">
                <a:solidFill>
                  <a:schemeClr val="dk1"/>
                </a:solidFill>
                <a:latin typeface="Libre Franklin"/>
                <a:ea typeface="Libre Franklin"/>
                <a:cs typeface="Libre Franklin"/>
                <a:sym typeface="Libre Franklin"/>
              </a:rPr>
              <a:t>Steinberg, M. &amp; Miller, W. (2015). </a:t>
            </a:r>
            <a:r>
              <a:rPr lang="en" i="1" dirty="0">
                <a:solidFill>
                  <a:schemeClr val="dk1"/>
                </a:solidFill>
                <a:latin typeface="Libre Franklin"/>
                <a:ea typeface="Libre Franklin"/>
                <a:cs typeface="Libre Franklin"/>
                <a:sym typeface="Libre Franklin"/>
              </a:rPr>
              <a:t>Motivational interviewing in diabetes care. </a:t>
            </a:r>
            <a:r>
              <a:rPr lang="en" dirty="0">
                <a:solidFill>
                  <a:schemeClr val="dk1"/>
                </a:solidFill>
                <a:latin typeface="Libre Franklin"/>
                <a:ea typeface="Libre Franklin"/>
                <a:cs typeface="Libre Franklin"/>
                <a:sym typeface="Libre Franklin"/>
              </a:rPr>
              <a:t>New York: Guilford Press.</a:t>
            </a:r>
            <a:endParaRPr dirty="0">
              <a:solidFill>
                <a:schemeClr val="dk1"/>
              </a:solidFill>
              <a:latin typeface="Libre Franklin"/>
              <a:ea typeface="Libre Franklin"/>
              <a:cs typeface="Libre Franklin"/>
              <a:sym typeface="Libre Franklin"/>
            </a:endParaRPr>
          </a:p>
          <a:p>
            <a:pPr>
              <a:lnSpc>
                <a:spcPct val="107916"/>
              </a:lnSpc>
              <a:spcBef>
                <a:spcPts val="1067"/>
              </a:spcBef>
              <a:buClr>
                <a:schemeClr val="dk1"/>
              </a:buClr>
              <a:buSzPts val="1100"/>
            </a:pPr>
            <a:r>
              <a:rPr lang="en" dirty="0">
                <a:solidFill>
                  <a:schemeClr val="dk1"/>
                </a:solidFill>
                <a:latin typeface="Libre Franklin"/>
                <a:ea typeface="Libre Franklin"/>
                <a:cs typeface="Libre Franklin"/>
                <a:sym typeface="Libre Franklin"/>
              </a:rPr>
              <a:t>Rollnick, S., Miller, W., &amp; Butler, C. (2023). </a:t>
            </a:r>
            <a:r>
              <a:rPr lang="en" i="1" dirty="0">
                <a:solidFill>
                  <a:schemeClr val="dk1"/>
                </a:solidFill>
                <a:latin typeface="Libre Franklin"/>
                <a:ea typeface="Libre Franklin"/>
                <a:cs typeface="Libre Franklin"/>
                <a:sym typeface="Libre Franklin"/>
              </a:rPr>
              <a:t>Motivational interviewing in health care: Helping patients change behavior (2nd ed.). </a:t>
            </a:r>
            <a:r>
              <a:rPr lang="en" dirty="0">
                <a:solidFill>
                  <a:schemeClr val="dk1"/>
                </a:solidFill>
                <a:latin typeface="Libre Franklin"/>
                <a:ea typeface="Libre Franklin"/>
                <a:cs typeface="Libre Franklin"/>
                <a:sym typeface="Libre Franklin"/>
              </a:rPr>
              <a:t>New York: Guilford Press.</a:t>
            </a:r>
            <a:endParaRPr dirty="0">
              <a:solidFill>
                <a:schemeClr val="dk1"/>
              </a:solidFill>
              <a:latin typeface="Libre Franklin"/>
              <a:ea typeface="Libre Franklin"/>
              <a:cs typeface="Libre Franklin"/>
              <a:sym typeface="Libre Franklin"/>
            </a:endParaRPr>
          </a:p>
          <a:p>
            <a:pPr>
              <a:lnSpc>
                <a:spcPct val="107916"/>
              </a:lnSpc>
              <a:spcBef>
                <a:spcPts val="1067"/>
              </a:spcBef>
              <a:buClr>
                <a:schemeClr val="dk1"/>
              </a:buClr>
              <a:buSzPts val="1100"/>
            </a:pPr>
            <a:r>
              <a:rPr lang="en" dirty="0">
                <a:solidFill>
                  <a:schemeClr val="dk1"/>
                </a:solidFill>
                <a:latin typeface="Libre Franklin"/>
                <a:ea typeface="Libre Franklin"/>
                <a:cs typeface="Libre Franklin"/>
                <a:sym typeface="Libre Franklin"/>
              </a:rPr>
              <a:t>Rosengren, D. B. (2018). </a:t>
            </a:r>
            <a:r>
              <a:rPr lang="en" i="1" dirty="0">
                <a:solidFill>
                  <a:schemeClr val="dk1"/>
                </a:solidFill>
                <a:latin typeface="Libre Franklin"/>
                <a:ea typeface="Libre Franklin"/>
                <a:cs typeface="Libre Franklin"/>
                <a:sym typeface="Libre Franklin"/>
              </a:rPr>
              <a:t>Building motivational interviewing skills: A practitioner workbook </a:t>
            </a:r>
            <a:r>
              <a:rPr lang="en" dirty="0">
                <a:solidFill>
                  <a:schemeClr val="dk1"/>
                </a:solidFill>
                <a:latin typeface="Libre Franklin"/>
                <a:ea typeface="Libre Franklin"/>
                <a:cs typeface="Libre Franklin"/>
                <a:sym typeface="Libre Franklin"/>
              </a:rPr>
              <a:t>(2</a:t>
            </a:r>
            <a:r>
              <a:rPr lang="en" baseline="30000" dirty="0">
                <a:solidFill>
                  <a:schemeClr val="dk1"/>
                </a:solidFill>
                <a:latin typeface="Libre Franklin"/>
                <a:ea typeface="Libre Franklin"/>
                <a:cs typeface="Libre Franklin"/>
                <a:sym typeface="Libre Franklin"/>
              </a:rPr>
              <a:t>nd</a:t>
            </a:r>
            <a:r>
              <a:rPr lang="en" dirty="0">
                <a:solidFill>
                  <a:schemeClr val="dk1"/>
                </a:solidFill>
                <a:latin typeface="Libre Franklin"/>
                <a:ea typeface="Libre Franklin"/>
                <a:cs typeface="Libre Franklin"/>
                <a:sym typeface="Libre Franklin"/>
              </a:rPr>
              <a:t> ed.). New York: The Guilford Press.</a:t>
            </a:r>
            <a:endParaRPr dirty="0">
              <a:solidFill>
                <a:schemeClr val="dk1"/>
              </a:solidFill>
              <a:latin typeface="Libre Franklin"/>
              <a:ea typeface="Libre Franklin"/>
              <a:cs typeface="Libre Franklin"/>
              <a:sym typeface="Libre Franklin"/>
            </a:endParaRPr>
          </a:p>
          <a:p>
            <a:pPr>
              <a:spcBef>
                <a:spcPts val="1067"/>
              </a:spcBef>
            </a:pPr>
            <a:endParaRPr dirty="0">
              <a:latin typeface="Libre Franklin"/>
              <a:ea typeface="Libre Franklin"/>
              <a:cs typeface="Libre Franklin"/>
              <a:sym typeface="Libre Frankli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14"/>
        <p:cNvGrpSpPr/>
        <p:nvPr/>
      </p:nvGrpSpPr>
      <p:grpSpPr>
        <a:xfrm>
          <a:off x="0" y="0"/>
          <a:ext cx="0" cy="0"/>
          <a:chOff x="0" y="0"/>
          <a:chExt cx="0" cy="0"/>
        </a:xfrm>
      </p:grpSpPr>
      <p:sp>
        <p:nvSpPr>
          <p:cNvPr id="415" name="Google Shape;415;p51"/>
          <p:cNvSpPr/>
          <p:nvPr/>
        </p:nvSpPr>
        <p:spPr>
          <a:xfrm>
            <a:off x="0" y="0"/>
            <a:ext cx="4636000" cy="6858000"/>
          </a:xfrm>
          <a:prstGeom prst="rect">
            <a:avLst/>
          </a:prstGeom>
          <a:solidFill>
            <a:schemeClr val="accent1"/>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sp>
        <p:nvSpPr>
          <p:cNvPr id="416" name="Google Shape;416;p51"/>
          <p:cNvSpPr txBox="1">
            <a:spLocks noGrp="1"/>
          </p:cNvSpPr>
          <p:nvPr>
            <p:ph type="title"/>
          </p:nvPr>
        </p:nvSpPr>
        <p:spPr>
          <a:xfrm>
            <a:off x="943277" y="712269"/>
            <a:ext cx="3370800" cy="5502400"/>
          </a:xfrm>
          <a:prstGeom prst="rect">
            <a:avLst/>
          </a:prstGeom>
          <a:noFill/>
          <a:ln>
            <a:noFill/>
          </a:ln>
        </p:spPr>
        <p:txBody>
          <a:bodyPr spcFirstLastPara="1" vert="horz" wrap="square" lIns="91433" tIns="45700" rIns="91433" bIns="45700" rtlCol="0" anchor="ctr" anchorCtr="0">
            <a:normAutofit/>
          </a:bodyPr>
          <a:lstStyle/>
          <a:p>
            <a:pPr algn="l">
              <a:lnSpc>
                <a:spcPct val="90000"/>
              </a:lnSpc>
              <a:spcBef>
                <a:spcPts val="0"/>
              </a:spcBef>
              <a:buClr>
                <a:srgbClr val="FFFFFF"/>
              </a:buClr>
              <a:buSzPts val="3300"/>
            </a:pPr>
            <a:r>
              <a:rPr lang="en" sz="5067" dirty="0">
                <a:solidFill>
                  <a:srgbClr val="FFFFFF"/>
                </a:solidFill>
              </a:rPr>
              <a:t>MI &amp; Vaccine Studies</a:t>
            </a:r>
            <a:endParaRPr sz="4667" dirty="0">
              <a:solidFill>
                <a:srgbClr val="FFFFFF"/>
              </a:solidFill>
            </a:endParaRPr>
          </a:p>
        </p:txBody>
      </p:sp>
      <p:cxnSp>
        <p:nvCxnSpPr>
          <p:cNvPr id="417" name="Google Shape;417;p51"/>
          <p:cNvCxnSpPr/>
          <p:nvPr/>
        </p:nvCxnSpPr>
        <p:spPr>
          <a:xfrm rot="10800000">
            <a:off x="585216" y="2971800"/>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418" name="Google Shape;418;p51"/>
          <p:cNvSpPr txBox="1"/>
          <p:nvPr/>
        </p:nvSpPr>
        <p:spPr>
          <a:xfrm>
            <a:off x="5163333" y="150667"/>
            <a:ext cx="6194000" cy="6771044"/>
          </a:xfrm>
          <a:prstGeom prst="rect">
            <a:avLst/>
          </a:prstGeom>
          <a:noFill/>
          <a:ln>
            <a:noFill/>
          </a:ln>
        </p:spPr>
        <p:txBody>
          <a:bodyPr spcFirstLastPara="1" wrap="square" lIns="121900" tIns="121900" rIns="121900" bIns="121900" anchor="t" anchorCtr="0">
            <a:spAutoFit/>
          </a:bodyPr>
          <a:lstStyle/>
          <a:p>
            <a:pPr rtl="0">
              <a:spcBef>
                <a:spcPts val="0"/>
              </a:spcBef>
              <a:spcAft>
                <a:spcPts val="800"/>
              </a:spcAft>
            </a:pPr>
            <a:r>
              <a:rPr lang="en-US" sz="1600" b="0" i="0" u="none" strike="noStrike" dirty="0">
                <a:solidFill>
                  <a:srgbClr val="000000"/>
                </a:solidFill>
                <a:effectLst/>
                <a:latin typeface="+mj-lt"/>
              </a:rPr>
              <a:t>Cole JW, et al. (2022). Motivational interviewing and vaccine acceptance in children: The MOTIVE study, Vaccine. 40(12), 1846-1854. ISSN 0264-410X.</a:t>
            </a:r>
            <a:endParaRPr lang="en-US" sz="1600" b="0" dirty="0">
              <a:effectLst/>
              <a:latin typeface="+mj-lt"/>
            </a:endParaRPr>
          </a:p>
          <a:p>
            <a:pPr rtl="0">
              <a:spcBef>
                <a:spcPts val="0"/>
              </a:spcBef>
              <a:spcAft>
                <a:spcPts val="800"/>
              </a:spcAft>
            </a:pPr>
            <a:r>
              <a:rPr lang="en-US" sz="1600" b="0" i="0" u="none" strike="noStrike" dirty="0" err="1">
                <a:solidFill>
                  <a:srgbClr val="000000"/>
                </a:solidFill>
                <a:effectLst/>
                <a:latin typeface="+mj-lt"/>
              </a:rPr>
              <a:t>Gagneur</a:t>
            </a:r>
            <a:r>
              <a:rPr lang="en-US" sz="1600" b="0" i="0" u="none" strike="noStrike" dirty="0">
                <a:solidFill>
                  <a:srgbClr val="000000"/>
                </a:solidFill>
                <a:effectLst/>
                <a:latin typeface="+mj-lt"/>
              </a:rPr>
              <a:t>, A. Motivational Interviewing: A powerful tool to address vaccine hesitancy. </a:t>
            </a:r>
            <a:r>
              <a:rPr lang="en-US" sz="1600" b="0" i="0" u="none" strike="noStrike" dirty="0">
                <a:solidFill>
                  <a:srgbClr val="000000"/>
                </a:solidFill>
                <a:effectLst/>
                <a:latin typeface="+mj-lt"/>
                <a:hlinkClick r:id="rId3"/>
              </a:rPr>
              <a:t>Can </a:t>
            </a:r>
            <a:r>
              <a:rPr lang="en-US" sz="1600" b="0" i="0" u="none" strike="noStrike" dirty="0" err="1">
                <a:solidFill>
                  <a:srgbClr val="000000"/>
                </a:solidFill>
                <a:effectLst/>
                <a:latin typeface="+mj-lt"/>
                <a:hlinkClick r:id="rId3"/>
              </a:rPr>
              <a:t>Commun</a:t>
            </a:r>
            <a:r>
              <a:rPr lang="en-US" sz="1600" b="0" i="0" u="none" strike="noStrike" dirty="0">
                <a:solidFill>
                  <a:srgbClr val="000000"/>
                </a:solidFill>
                <a:effectLst/>
                <a:latin typeface="+mj-lt"/>
                <a:hlinkClick r:id="rId3"/>
              </a:rPr>
              <a:t> Dis Rep.</a:t>
            </a:r>
            <a:r>
              <a:rPr lang="en-US" sz="1600" b="0" i="0" u="none" strike="noStrike" dirty="0">
                <a:solidFill>
                  <a:srgbClr val="000000"/>
                </a:solidFill>
                <a:effectLst/>
                <a:latin typeface="+mj-lt"/>
              </a:rPr>
              <a:t> 2020 Apr 2; 46(4): 93–97.</a:t>
            </a:r>
            <a:endParaRPr lang="en-US" sz="1600" b="0" dirty="0">
              <a:effectLst/>
              <a:latin typeface="+mj-lt"/>
            </a:endParaRPr>
          </a:p>
          <a:p>
            <a:pPr rtl="0">
              <a:spcBef>
                <a:spcPts val="0"/>
              </a:spcBef>
              <a:spcAft>
                <a:spcPts val="800"/>
              </a:spcAft>
            </a:pPr>
            <a:r>
              <a:rPr lang="en-US" sz="1600" b="0" i="0" u="none" strike="noStrike" dirty="0" err="1">
                <a:solidFill>
                  <a:srgbClr val="000000"/>
                </a:solidFill>
                <a:effectLst/>
                <a:latin typeface="+mj-lt"/>
              </a:rPr>
              <a:t>Gagneur</a:t>
            </a:r>
            <a:r>
              <a:rPr lang="en-US" sz="1600" b="0" i="0" u="none" strike="noStrike" dirty="0">
                <a:solidFill>
                  <a:srgbClr val="000000"/>
                </a:solidFill>
                <a:effectLst/>
                <a:latin typeface="+mj-lt"/>
              </a:rPr>
              <a:t> A, et al. </a:t>
            </a:r>
            <a:r>
              <a:rPr lang="en-US" sz="1600" b="0" i="0" u="none" strike="noStrike" dirty="0">
                <a:solidFill>
                  <a:srgbClr val="000000"/>
                </a:solidFill>
                <a:effectLst/>
                <a:latin typeface="+mj-lt"/>
                <a:hlinkClick r:id="rId4"/>
              </a:rPr>
              <a:t>Promoting vaccination in maternity wards ─ motivational interview technique reduces hesitancy and enhances intention to vaccinate, results from a </a:t>
            </a:r>
            <a:r>
              <a:rPr lang="en-US" sz="1600" b="0" i="0" u="none" strike="noStrike" dirty="0" err="1">
                <a:solidFill>
                  <a:srgbClr val="000000"/>
                </a:solidFill>
                <a:effectLst/>
                <a:latin typeface="+mj-lt"/>
                <a:hlinkClick r:id="rId4"/>
              </a:rPr>
              <a:t>multicentre</a:t>
            </a:r>
            <a:r>
              <a:rPr lang="en-US" sz="1600" b="0" i="0" u="none" strike="noStrike" dirty="0">
                <a:solidFill>
                  <a:srgbClr val="000000"/>
                </a:solidFill>
                <a:effectLst/>
                <a:latin typeface="+mj-lt"/>
                <a:hlinkClick r:id="rId4"/>
              </a:rPr>
              <a:t> non-controlled pre- and post-intervention RCT-nested study, Quebec, March 2014 to February 2015. Euro </a:t>
            </a:r>
            <a:r>
              <a:rPr lang="en-US" sz="1600" b="0" i="0" u="none" strike="noStrike" dirty="0" err="1">
                <a:solidFill>
                  <a:srgbClr val="000000"/>
                </a:solidFill>
                <a:effectLst/>
                <a:latin typeface="+mj-lt"/>
                <a:hlinkClick r:id="rId4"/>
              </a:rPr>
              <a:t>Surveill</a:t>
            </a:r>
            <a:r>
              <a:rPr lang="en-US" sz="1600" b="0" i="0" u="none" strike="noStrike" dirty="0">
                <a:solidFill>
                  <a:srgbClr val="000000"/>
                </a:solidFill>
                <a:effectLst/>
                <a:latin typeface="+mj-lt"/>
                <a:hlinkClick r:id="rId4"/>
              </a:rPr>
              <a:t>. 2019 Sep;24(36):1800641. </a:t>
            </a:r>
            <a:endParaRPr lang="en-US" sz="1600" b="0" dirty="0">
              <a:effectLst/>
              <a:latin typeface="+mj-lt"/>
            </a:endParaRPr>
          </a:p>
          <a:p>
            <a:pPr rtl="0">
              <a:spcBef>
                <a:spcPts val="0"/>
              </a:spcBef>
              <a:spcAft>
                <a:spcPts val="800"/>
              </a:spcAft>
            </a:pPr>
            <a:r>
              <a:rPr lang="en-US" sz="1600" b="0" i="0" u="none" strike="noStrike" dirty="0" err="1">
                <a:solidFill>
                  <a:srgbClr val="000000"/>
                </a:solidFill>
                <a:effectLst/>
                <a:latin typeface="+mj-lt"/>
              </a:rPr>
              <a:t>Gagneur</a:t>
            </a:r>
            <a:r>
              <a:rPr lang="en-US" sz="1600" b="0" i="0" u="none" strike="noStrike" dirty="0">
                <a:solidFill>
                  <a:srgbClr val="000000"/>
                </a:solidFill>
                <a:effectLst/>
                <a:latin typeface="+mj-lt"/>
              </a:rPr>
              <a:t>, A., </a:t>
            </a:r>
            <a:r>
              <a:rPr lang="en-US" sz="1600" b="0" i="0" u="none" strike="noStrike" dirty="0" err="1">
                <a:solidFill>
                  <a:srgbClr val="000000"/>
                </a:solidFill>
                <a:effectLst/>
                <a:latin typeface="+mj-lt"/>
              </a:rPr>
              <a:t>Lemaître</a:t>
            </a:r>
            <a:r>
              <a:rPr lang="en-US" sz="1600" b="0" i="0" u="none" strike="noStrike" dirty="0">
                <a:solidFill>
                  <a:srgbClr val="000000"/>
                </a:solidFill>
                <a:effectLst/>
                <a:latin typeface="+mj-lt"/>
              </a:rPr>
              <a:t>, T., Gosselin, V. et al. A postpartum vaccination promotion intervention using motivational interviewing techniques improves short-term vaccine coverage: </a:t>
            </a:r>
            <a:r>
              <a:rPr lang="en-US" sz="1600" b="0" i="0" u="none" strike="noStrike" dirty="0" err="1">
                <a:solidFill>
                  <a:srgbClr val="000000"/>
                </a:solidFill>
                <a:effectLst/>
                <a:latin typeface="+mj-lt"/>
              </a:rPr>
              <a:t>PromoVac</a:t>
            </a:r>
            <a:r>
              <a:rPr lang="en-US" sz="1600" b="0" i="0" u="none" strike="noStrike" dirty="0">
                <a:solidFill>
                  <a:srgbClr val="000000"/>
                </a:solidFill>
                <a:effectLst/>
                <a:latin typeface="+mj-lt"/>
              </a:rPr>
              <a:t> study. BMC Public Health 18, 811 (2018). https://doi.org/10.1186/s12889-018-5724-y</a:t>
            </a:r>
            <a:endParaRPr lang="en-US" sz="1600" b="0" dirty="0">
              <a:effectLst/>
              <a:latin typeface="+mj-lt"/>
            </a:endParaRPr>
          </a:p>
          <a:p>
            <a:pPr rtl="0">
              <a:spcBef>
                <a:spcPts val="0"/>
              </a:spcBef>
              <a:spcAft>
                <a:spcPts val="800"/>
              </a:spcAft>
            </a:pPr>
            <a:r>
              <a:rPr lang="en-US" sz="1600" b="0" i="0" u="none" strike="noStrike" dirty="0">
                <a:solidFill>
                  <a:srgbClr val="000000"/>
                </a:solidFill>
                <a:effectLst/>
                <a:latin typeface="+mj-lt"/>
              </a:rPr>
              <a:t>Reno JE, et al. (2018) Improving Provider Communication about HPV Vaccines for Vaccine-Hesitant Parents Through the Use of Motivational Interviewing, Journal of Health Communication, 23:4, 313-320, DOI: </a:t>
            </a:r>
            <a:r>
              <a:rPr lang="en-US" sz="1600" b="0" i="0" u="none" strike="noStrike" dirty="0">
                <a:solidFill>
                  <a:srgbClr val="000000"/>
                </a:solidFill>
                <a:effectLst/>
                <a:latin typeface="+mj-lt"/>
                <a:hlinkClick r:id="rId5"/>
              </a:rPr>
              <a:t>10.1080/10810730.2018.1442530</a:t>
            </a:r>
            <a:endParaRPr lang="en-US" sz="1600" b="0" dirty="0">
              <a:effectLst/>
              <a:latin typeface="+mj-lt"/>
            </a:endParaRPr>
          </a:p>
          <a:p>
            <a:pPr rtl="0">
              <a:spcBef>
                <a:spcPts val="0"/>
              </a:spcBef>
              <a:spcAft>
                <a:spcPts val="800"/>
              </a:spcAft>
            </a:pPr>
            <a:r>
              <a:rPr lang="en-US" sz="1600" b="0" i="0" u="none" strike="noStrike" dirty="0" err="1">
                <a:solidFill>
                  <a:srgbClr val="000000"/>
                </a:solidFill>
                <a:effectLst/>
                <a:latin typeface="+mj-lt"/>
              </a:rPr>
              <a:t>Wermers</a:t>
            </a:r>
            <a:r>
              <a:rPr lang="en-US" sz="1600" b="0" i="0" u="none" strike="noStrike" dirty="0">
                <a:solidFill>
                  <a:srgbClr val="000000"/>
                </a:solidFill>
                <a:effectLst/>
                <a:latin typeface="+mj-lt"/>
              </a:rPr>
              <a:t>, R, et al. Health care provider use of motivational interviewing to address vaccine hesitancy in college students. Journal of the American Association of Nurse Practitioners 33(1):p 86-93, January 2021. | DOI: 10.1097/JXX.0000000000000281 </a:t>
            </a:r>
            <a:endParaRPr lang="en-US" sz="1600" b="0" dirty="0">
              <a:effectLst/>
              <a:latin typeface="+mj-lt"/>
            </a:endParaRPr>
          </a:p>
          <a:p>
            <a:br>
              <a:rPr lang="en-US" sz="1600" dirty="0">
                <a:latin typeface="+mj-lt"/>
              </a:rPr>
            </a:br>
            <a:endParaRPr sz="1600" dirty="0">
              <a:latin typeface="+mj-lt"/>
              <a:ea typeface="Libre Franklin"/>
              <a:cs typeface="Libre Franklin"/>
              <a:sym typeface="Libre Franklin"/>
            </a:endParaRPr>
          </a:p>
        </p:txBody>
      </p:sp>
    </p:spTree>
    <p:extLst>
      <p:ext uri="{BB962C8B-B14F-4D97-AF65-F5344CB8AC3E}">
        <p14:creationId xmlns:p14="http://schemas.microsoft.com/office/powerpoint/2010/main" val="3436274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422"/>
        <p:cNvGrpSpPr/>
        <p:nvPr/>
      </p:nvGrpSpPr>
      <p:grpSpPr>
        <a:xfrm>
          <a:off x="0" y="0"/>
          <a:ext cx="0" cy="0"/>
          <a:chOff x="0" y="0"/>
          <a:chExt cx="0" cy="0"/>
        </a:xfrm>
      </p:grpSpPr>
      <p:sp>
        <p:nvSpPr>
          <p:cNvPr id="423" name="Google Shape;423;p52"/>
          <p:cNvSpPr txBox="1"/>
          <p:nvPr/>
        </p:nvSpPr>
        <p:spPr>
          <a:xfrm>
            <a:off x="816200" y="2395032"/>
            <a:ext cx="10559600" cy="738623"/>
          </a:xfrm>
          <a:prstGeom prst="rect">
            <a:avLst/>
          </a:prstGeom>
          <a:noFill/>
          <a:ln>
            <a:noFill/>
          </a:ln>
        </p:spPr>
        <p:txBody>
          <a:bodyPr spcFirstLastPara="1" wrap="square" lIns="121900" tIns="121900" rIns="121900" bIns="121900" anchor="t" anchorCtr="0">
            <a:spAutoFit/>
          </a:bodyPr>
          <a:lstStyle/>
          <a:p>
            <a:pPr algn="ctr"/>
            <a:r>
              <a:rPr lang="en" sz="3200" b="1">
                <a:solidFill>
                  <a:srgbClr val="887C67"/>
                </a:solidFill>
                <a:latin typeface="Libre Franklin"/>
                <a:ea typeface="Libre Franklin"/>
                <a:cs typeface="Libre Franklin"/>
                <a:sym typeface="Libre Franklin"/>
              </a:rPr>
              <a:t>Bonus Slides on the Presumptive Approach</a:t>
            </a:r>
            <a:endParaRPr sz="3200" b="1" dirty="0">
              <a:solidFill>
                <a:srgbClr val="887C67"/>
              </a:solidFill>
              <a:latin typeface="Libre Franklin"/>
              <a:ea typeface="Libre Franklin"/>
              <a:cs typeface="Libre Franklin"/>
              <a:sym typeface="Libre Frankli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427"/>
        <p:cNvGrpSpPr/>
        <p:nvPr/>
      </p:nvGrpSpPr>
      <p:grpSpPr>
        <a:xfrm>
          <a:off x="0" y="0"/>
          <a:ext cx="0" cy="0"/>
          <a:chOff x="0" y="0"/>
          <a:chExt cx="0" cy="0"/>
        </a:xfrm>
      </p:grpSpPr>
      <p:sp>
        <p:nvSpPr>
          <p:cNvPr id="428" name="Google Shape;428;p53"/>
          <p:cNvSpPr txBox="1"/>
          <p:nvPr/>
        </p:nvSpPr>
        <p:spPr>
          <a:xfrm>
            <a:off x="816200" y="416000"/>
            <a:ext cx="6556873" cy="2297600"/>
          </a:xfrm>
          <a:prstGeom prst="rect">
            <a:avLst/>
          </a:prstGeom>
          <a:noFill/>
          <a:ln>
            <a:noFill/>
          </a:ln>
        </p:spPr>
        <p:txBody>
          <a:bodyPr spcFirstLastPara="1" wrap="square" lIns="121900" tIns="121900" rIns="121900" bIns="121900" anchor="t" anchorCtr="0">
            <a:noAutofit/>
          </a:bodyPr>
          <a:lstStyle/>
          <a:p>
            <a:endParaRPr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endParaRPr>
          </a:p>
          <a:p>
            <a:r>
              <a:rPr lang="en"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rPr>
              <a:t>“He’s due for three shots today.”</a:t>
            </a:r>
            <a:endParaRPr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endParaRPr>
          </a:p>
          <a:p>
            <a:endParaRPr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endParaRPr>
          </a:p>
          <a:p>
            <a:r>
              <a:rPr lang="en"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rPr>
              <a:t>“He’s due for three shots today. Is that OK with you?”</a:t>
            </a:r>
          </a:p>
          <a:p>
            <a:endParaRPr lang="en"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endParaRPr>
          </a:p>
          <a:p>
            <a:r>
              <a:rPr lang="en"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rPr>
              <a:t>“How do you feel about shots?”</a:t>
            </a:r>
            <a:endParaRPr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endParaRPr>
          </a:p>
          <a:p>
            <a:endParaRPr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endParaRPr>
          </a:p>
          <a:p>
            <a:endParaRPr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endParaRPr>
          </a:p>
          <a:p>
            <a:endParaRPr sz="3200" dirty="0">
              <a:solidFill>
                <a:srgbClr val="887C67"/>
              </a:solidFill>
              <a:latin typeface="Calibri" panose="020F0502020204030204" pitchFamily="34" charset="0"/>
              <a:ea typeface="Calibri" panose="020F0502020204030204" pitchFamily="34" charset="0"/>
              <a:cs typeface="Calibri" panose="020F0502020204030204" pitchFamily="34" charset="0"/>
              <a:sym typeface="Libre Franklin"/>
            </a:endParaRPr>
          </a:p>
        </p:txBody>
      </p:sp>
      <p:sp>
        <p:nvSpPr>
          <p:cNvPr id="429" name="Google Shape;429;p53"/>
          <p:cNvSpPr txBox="1"/>
          <p:nvPr/>
        </p:nvSpPr>
        <p:spPr>
          <a:xfrm>
            <a:off x="1146300" y="4560968"/>
            <a:ext cx="10012800" cy="1579559"/>
          </a:xfrm>
          <a:prstGeom prst="rect">
            <a:avLst/>
          </a:prstGeom>
          <a:noFill/>
          <a:ln>
            <a:noFill/>
          </a:ln>
        </p:spPr>
        <p:txBody>
          <a:bodyPr spcFirstLastPara="1" wrap="square" lIns="121900" tIns="121900" rIns="121900" bIns="121900" anchor="t" anchorCtr="0">
            <a:spAutoFit/>
          </a:bodyPr>
          <a:lstStyle/>
          <a:p>
            <a:r>
              <a:rPr lang="en" sz="1733">
                <a:solidFill>
                  <a:srgbClr val="887C67"/>
                </a:solidFill>
                <a:latin typeface="Calibri"/>
                <a:ea typeface="Calibri"/>
                <a:cs typeface="Calibri"/>
                <a:sym typeface="Calibri"/>
              </a:rPr>
              <a:t>Opel et al. (2015). The Influence of Provider Communication Behaviors on Parental Vaccine Acceptance and Visit Experience. American Journal of Public Health (105)10. </a:t>
            </a:r>
            <a:r>
              <a:rPr lang="en" sz="1733">
                <a:solidFill>
                  <a:srgbClr val="887C67"/>
                </a:solidFill>
                <a:highlight>
                  <a:srgbClr val="FFFF00"/>
                </a:highlight>
                <a:latin typeface="Calibri"/>
                <a:ea typeface="Calibri"/>
                <a:cs typeface="Calibri"/>
                <a:sym typeface="Calibri"/>
              </a:rPr>
              <a:t>Appendix 1</a:t>
            </a:r>
            <a:r>
              <a:rPr lang="en" sz="1733">
                <a:solidFill>
                  <a:srgbClr val="887C67"/>
                </a:solidFill>
                <a:latin typeface="Calibri"/>
                <a:ea typeface="Calibri"/>
                <a:cs typeface="Calibri"/>
                <a:sym typeface="Calibri"/>
              </a:rPr>
              <a:t>.</a:t>
            </a:r>
            <a:endParaRPr sz="1733" dirty="0">
              <a:solidFill>
                <a:srgbClr val="887C67"/>
              </a:solidFill>
              <a:latin typeface="Calibri"/>
              <a:ea typeface="Calibri"/>
              <a:cs typeface="Calibri"/>
              <a:sym typeface="Calibri"/>
            </a:endParaRPr>
          </a:p>
          <a:p>
            <a:endParaRPr sz="1733" dirty="0">
              <a:solidFill>
                <a:srgbClr val="887C67"/>
              </a:solidFill>
              <a:latin typeface="Calibri"/>
              <a:ea typeface="Calibri"/>
              <a:cs typeface="Calibri"/>
              <a:sym typeface="Calibri"/>
            </a:endParaRPr>
          </a:p>
          <a:p>
            <a:r>
              <a:rPr lang="en" sz="1733">
                <a:solidFill>
                  <a:srgbClr val="887C67"/>
                </a:solidFill>
                <a:latin typeface="Calibri"/>
                <a:ea typeface="Calibri"/>
                <a:cs typeface="Calibri"/>
                <a:sym typeface="Calibri"/>
              </a:rPr>
              <a:t>Opel et al. (2018). Impact of the Childhood Vaccine Discussion Format over Time on Immunization Status. Academic Pediatrics, </a:t>
            </a:r>
            <a:r>
              <a:rPr lang="en" sz="1733" u="sng">
                <a:solidFill>
                  <a:srgbClr val="887C6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https://doi.org/10.1016/j.acap.2017.12.009</a:t>
            </a:r>
            <a:r>
              <a:rPr lang="en" sz="1733">
                <a:solidFill>
                  <a:srgbClr val="887C67"/>
                </a:solidFill>
                <a:latin typeface="Calibri"/>
                <a:ea typeface="Calibri"/>
                <a:cs typeface="Calibri"/>
                <a:sym typeface="Calibri"/>
              </a:rPr>
              <a:t>. </a:t>
            </a:r>
            <a:r>
              <a:rPr lang="en" sz="1733">
                <a:solidFill>
                  <a:srgbClr val="887C67"/>
                </a:solidFill>
                <a:highlight>
                  <a:srgbClr val="FFFF00"/>
                </a:highlight>
                <a:latin typeface="Calibri"/>
                <a:ea typeface="Calibri"/>
                <a:cs typeface="Calibri"/>
                <a:sym typeface="Calibri"/>
              </a:rPr>
              <a:t>Appendix 1</a:t>
            </a:r>
            <a:r>
              <a:rPr lang="en" sz="1733">
                <a:solidFill>
                  <a:srgbClr val="887C67"/>
                </a:solidFill>
                <a:latin typeface="Calibri"/>
                <a:ea typeface="Calibri"/>
                <a:cs typeface="Calibri"/>
                <a:sym typeface="Calibri"/>
              </a:rPr>
              <a:t>.</a:t>
            </a:r>
            <a:endParaRPr sz="1733" dirty="0">
              <a:solidFill>
                <a:srgbClr val="887C67"/>
              </a:solidFill>
              <a:latin typeface="Calibri"/>
              <a:ea typeface="Calibri"/>
              <a:cs typeface="Calibri"/>
              <a:sym typeface="Calibri"/>
            </a:endParaRPr>
          </a:p>
        </p:txBody>
      </p:sp>
      <p:sp>
        <p:nvSpPr>
          <p:cNvPr id="2" name="TextBox 1">
            <a:extLst>
              <a:ext uri="{FF2B5EF4-FFF2-40B4-BE49-F238E27FC236}">
                <a16:creationId xmlns:a16="http://schemas.microsoft.com/office/drawing/2014/main" id="{21F5CC95-82F4-9364-D56F-5E295BB120FC}"/>
              </a:ext>
            </a:extLst>
          </p:cNvPr>
          <p:cNvSpPr txBox="1"/>
          <p:nvPr/>
        </p:nvSpPr>
        <p:spPr>
          <a:xfrm>
            <a:off x="7454096" y="1019759"/>
            <a:ext cx="3508234" cy="3046988"/>
          </a:xfrm>
          <a:prstGeom prst="rect">
            <a:avLst/>
          </a:prstGeom>
          <a:noFill/>
        </p:spPr>
        <p:txBody>
          <a:bodyPr wrap="square" rtlCol="0">
            <a:spAutoFit/>
          </a:bodyPr>
          <a:lstStyle/>
          <a:p>
            <a:r>
              <a:rPr lang="en-US" sz="3200" b="1" dirty="0"/>
              <a:t>Presumptive</a:t>
            </a:r>
          </a:p>
          <a:p>
            <a:endParaRPr lang="en-US" sz="3200" b="1" dirty="0"/>
          </a:p>
          <a:p>
            <a:r>
              <a:rPr lang="en-US" sz="3200" b="1" dirty="0"/>
              <a:t>Presumptive</a:t>
            </a:r>
          </a:p>
          <a:p>
            <a:endParaRPr lang="en-US" sz="3200" b="1" dirty="0"/>
          </a:p>
          <a:p>
            <a:endParaRPr lang="en-US" sz="3200" b="1" dirty="0"/>
          </a:p>
          <a:p>
            <a:r>
              <a:rPr lang="en-US" sz="3200" b="1" dirty="0"/>
              <a:t>Participatory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434"/>
        <p:cNvGrpSpPr/>
        <p:nvPr/>
      </p:nvGrpSpPr>
      <p:grpSpPr>
        <a:xfrm>
          <a:off x="0" y="0"/>
          <a:ext cx="0" cy="0"/>
          <a:chOff x="0" y="0"/>
          <a:chExt cx="0" cy="0"/>
        </a:xfrm>
      </p:grpSpPr>
      <p:sp>
        <p:nvSpPr>
          <p:cNvPr id="435" name="Google Shape;435;p54"/>
          <p:cNvSpPr txBox="1"/>
          <p:nvPr/>
        </p:nvSpPr>
        <p:spPr>
          <a:xfrm>
            <a:off x="921133" y="886265"/>
            <a:ext cx="10559600" cy="5438051"/>
          </a:xfrm>
          <a:prstGeom prst="rect">
            <a:avLst/>
          </a:prstGeom>
          <a:noFill/>
          <a:ln>
            <a:noFill/>
          </a:ln>
        </p:spPr>
        <p:txBody>
          <a:bodyPr spcFirstLastPara="1" wrap="square" lIns="121900" tIns="121900" rIns="121900" bIns="121900" anchor="t" anchorCtr="0">
            <a:spAutoFit/>
          </a:bodyPr>
          <a:lstStyle/>
          <a:p>
            <a:r>
              <a:rPr lang="en" sz="3067" b="1" dirty="0">
                <a:solidFill>
                  <a:srgbClr val="887C67"/>
                </a:solidFill>
                <a:latin typeface="Libre Franklin"/>
                <a:ea typeface="Libre Franklin"/>
                <a:cs typeface="Libre Franklin"/>
                <a:sym typeface="Libre Franklin"/>
              </a:rPr>
              <a:t>Some notes on the “Presumptive” Approach</a:t>
            </a:r>
            <a:endParaRPr sz="3067" b="1" dirty="0">
              <a:solidFill>
                <a:srgbClr val="887C67"/>
              </a:solidFill>
              <a:latin typeface="Libre Franklin"/>
              <a:ea typeface="Libre Franklin"/>
              <a:cs typeface="Libre Franklin"/>
              <a:sym typeface="Libre Franklin"/>
            </a:endParaRPr>
          </a:p>
          <a:p>
            <a:endParaRPr sz="3067" dirty="0">
              <a:solidFill>
                <a:srgbClr val="887C67"/>
              </a:solidFill>
              <a:latin typeface="Libre Franklin"/>
              <a:ea typeface="Libre Franklin"/>
              <a:cs typeface="Libre Franklin"/>
              <a:sym typeface="Libre Franklin"/>
            </a:endParaRPr>
          </a:p>
          <a:p>
            <a:pPr marL="609585" indent="-499521">
              <a:buClr>
                <a:srgbClr val="887C67"/>
              </a:buClr>
              <a:buSzPts val="2300"/>
              <a:buFont typeface="Libre Franklin"/>
              <a:buChar char="-"/>
            </a:pPr>
            <a:r>
              <a:rPr lang="en" sz="3067" dirty="0">
                <a:solidFill>
                  <a:srgbClr val="887C67"/>
                </a:solidFill>
                <a:latin typeface="Libre Franklin"/>
                <a:ea typeface="Libre Franklin"/>
                <a:cs typeface="Libre Franklin"/>
                <a:sym typeface="Libre Franklin"/>
              </a:rPr>
              <a:t>Studies are pre-COVID</a:t>
            </a:r>
            <a:endParaRPr sz="3067" dirty="0">
              <a:solidFill>
                <a:srgbClr val="887C67"/>
              </a:solidFill>
              <a:latin typeface="Libre Franklin"/>
              <a:ea typeface="Libre Franklin"/>
              <a:cs typeface="Libre Franklin"/>
              <a:sym typeface="Libre Franklin"/>
            </a:endParaRPr>
          </a:p>
          <a:p>
            <a:pPr marL="609585" indent="-499521">
              <a:buClr>
                <a:srgbClr val="887C67"/>
              </a:buClr>
              <a:buSzPts val="2300"/>
              <a:buFont typeface="Libre Franklin"/>
              <a:buChar char="-"/>
            </a:pPr>
            <a:r>
              <a:rPr lang="en" sz="3067" dirty="0">
                <a:solidFill>
                  <a:srgbClr val="887C67"/>
                </a:solidFill>
                <a:latin typeface="Libre Franklin"/>
                <a:ea typeface="Libre Franklin"/>
                <a:cs typeface="Libre Franklin"/>
                <a:sym typeface="Libre Franklin"/>
              </a:rPr>
              <a:t>Variety of styles categorized as “presumptive” </a:t>
            </a:r>
            <a:endParaRPr sz="3067" dirty="0">
              <a:solidFill>
                <a:srgbClr val="887C67"/>
              </a:solidFill>
              <a:latin typeface="Libre Franklin"/>
              <a:ea typeface="Libre Franklin"/>
              <a:cs typeface="Libre Franklin"/>
              <a:sym typeface="Libre Franklin"/>
            </a:endParaRPr>
          </a:p>
          <a:p>
            <a:pPr marL="609585" indent="-499521">
              <a:buClr>
                <a:srgbClr val="887C67"/>
              </a:buClr>
              <a:buSzPts val="2300"/>
              <a:buFont typeface="Libre Franklin"/>
              <a:buChar char="-"/>
            </a:pPr>
            <a:r>
              <a:rPr lang="en" sz="3067" dirty="0">
                <a:solidFill>
                  <a:srgbClr val="887C67"/>
                </a:solidFill>
                <a:latin typeface="Libre Franklin"/>
                <a:ea typeface="Libre Franklin"/>
                <a:cs typeface="Libre Franklin"/>
                <a:sym typeface="Libre Franklin"/>
              </a:rPr>
              <a:t>Limited diversity of study populations (e.g., in 2015 study, group was 89% female, 81% white, upper-middle class, 26% discussing vaccines for first time)</a:t>
            </a:r>
            <a:endParaRPr sz="3067" dirty="0">
              <a:solidFill>
                <a:srgbClr val="887C67"/>
              </a:solidFill>
              <a:latin typeface="Libre Franklin"/>
              <a:ea typeface="Libre Franklin"/>
              <a:cs typeface="Libre Franklin"/>
              <a:sym typeface="Libre Franklin"/>
            </a:endParaRPr>
          </a:p>
          <a:p>
            <a:pPr marL="609585" indent="-499521">
              <a:buClr>
                <a:srgbClr val="887C67"/>
              </a:buClr>
              <a:buSzPts val="2300"/>
              <a:buFont typeface="Libre Franklin"/>
              <a:buChar char="-"/>
            </a:pPr>
            <a:r>
              <a:rPr lang="en" sz="3067" dirty="0">
                <a:solidFill>
                  <a:srgbClr val="887C67"/>
                </a:solidFill>
                <a:latin typeface="Libre Franklin"/>
                <a:ea typeface="Libre Franklin"/>
                <a:cs typeface="Libre Franklin"/>
                <a:sym typeface="Libre Franklin"/>
              </a:rPr>
              <a:t>Limited evidence to support presumptive approach in conversations between patients and allied health professionals</a:t>
            </a:r>
            <a:endParaRPr sz="3067" dirty="0">
              <a:solidFill>
                <a:srgbClr val="887C67"/>
              </a:solidFill>
              <a:latin typeface="Libre Franklin"/>
              <a:ea typeface="Libre Franklin"/>
              <a:cs typeface="Libre Franklin"/>
              <a:sym typeface="Libre Franklin"/>
            </a:endParaRPr>
          </a:p>
          <a:p>
            <a:endParaRPr sz="3067" dirty="0">
              <a:solidFill>
                <a:srgbClr val="887C67"/>
              </a:solidFill>
              <a:latin typeface="Libre Franklin"/>
              <a:ea typeface="Libre Franklin"/>
              <a:cs typeface="Libre Franklin"/>
              <a:sym typeface="Libre Frankli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B0AB9-2940-B9B4-80C0-990E779AF6CD}"/>
              </a:ext>
            </a:extLst>
          </p:cNvPr>
          <p:cNvSpPr txBox="1"/>
          <p:nvPr/>
        </p:nvSpPr>
        <p:spPr>
          <a:xfrm>
            <a:off x="1898248" y="1469985"/>
            <a:ext cx="8461094" cy="2800767"/>
          </a:xfrm>
          <a:prstGeom prst="rect">
            <a:avLst/>
          </a:prstGeom>
          <a:noFill/>
        </p:spPr>
        <p:txBody>
          <a:bodyPr wrap="square" rtlCol="0">
            <a:spAutoFit/>
          </a:bodyPr>
          <a:lstStyle/>
          <a:p>
            <a:pPr algn="ctr"/>
            <a:r>
              <a:rPr lang="en-US" sz="4400" dirty="0"/>
              <a:t>Take-away from presumptive research: </a:t>
            </a:r>
          </a:p>
          <a:p>
            <a:pPr algn="ctr"/>
            <a:endParaRPr lang="en-US" sz="4400" dirty="0"/>
          </a:p>
          <a:p>
            <a:pPr algn="ctr"/>
            <a:r>
              <a:rPr lang="en-US" sz="4400" dirty="0"/>
              <a:t>Watch out for over-following!</a:t>
            </a:r>
          </a:p>
        </p:txBody>
      </p:sp>
    </p:spTree>
    <p:extLst>
      <p:ext uri="{BB962C8B-B14F-4D97-AF65-F5344CB8AC3E}">
        <p14:creationId xmlns:p14="http://schemas.microsoft.com/office/powerpoint/2010/main" val="49550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776" y="0"/>
            <a:ext cx="1219977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132A0CDE-FD35-4553-807E-A7B91554E37C}"/>
              </a:ext>
            </a:extLst>
          </p:cNvPr>
          <p:cNvGrpSpPr/>
          <p:nvPr/>
        </p:nvGrpSpPr>
        <p:grpSpPr>
          <a:xfrm>
            <a:off x="0" y="-1"/>
            <a:ext cx="11567584" cy="6858001"/>
            <a:chOff x="0" y="-1"/>
            <a:chExt cx="8675688" cy="514350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grpSpPr>
        <p:sp>
          <p:nvSpPr>
            <p:cNvPr id="2" name="Pentagon 1"/>
            <p:cNvSpPr/>
            <p:nvPr/>
          </p:nvSpPr>
          <p:spPr>
            <a:xfrm>
              <a:off x="4790588" y="0"/>
              <a:ext cx="3885100" cy="51435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Pentagon 2"/>
            <p:cNvSpPr/>
            <p:nvPr/>
          </p:nvSpPr>
          <p:spPr>
            <a:xfrm>
              <a:off x="0" y="-1"/>
              <a:ext cx="8028384" cy="5143501"/>
            </a:xfrm>
            <a:custGeom>
              <a:avLst/>
              <a:gdLst>
                <a:gd name="connsiteX0" fmla="*/ 0 w 8028384"/>
                <a:gd name="connsiteY0" fmla="*/ 0 h 5143501"/>
                <a:gd name="connsiteX1" fmla="*/ 5456634 w 8028384"/>
                <a:gd name="connsiteY1" fmla="*/ 0 h 5143501"/>
                <a:gd name="connsiteX2" fmla="*/ 8028384 w 8028384"/>
                <a:gd name="connsiteY2" fmla="*/ 2571751 h 5143501"/>
                <a:gd name="connsiteX3" fmla="*/ 5456634 w 8028384"/>
                <a:gd name="connsiteY3" fmla="*/ 5143501 h 5143501"/>
                <a:gd name="connsiteX4" fmla="*/ 0 w 8028384"/>
                <a:gd name="connsiteY4" fmla="*/ 5143501 h 5143501"/>
                <a:gd name="connsiteX5" fmla="*/ 0 w 8028384"/>
                <a:gd name="connsiteY5" fmla="*/ 0 h 5143501"/>
                <a:gd name="connsiteX0" fmla="*/ 0 w 8028384"/>
                <a:gd name="connsiteY0" fmla="*/ 0 h 5143501"/>
                <a:gd name="connsiteX1" fmla="*/ 6082276 w 8028384"/>
                <a:gd name="connsiteY1" fmla="*/ 0 h 5143501"/>
                <a:gd name="connsiteX2" fmla="*/ 8028384 w 8028384"/>
                <a:gd name="connsiteY2" fmla="*/ 2571751 h 5143501"/>
                <a:gd name="connsiteX3" fmla="*/ 5456634 w 8028384"/>
                <a:gd name="connsiteY3" fmla="*/ 5143501 h 5143501"/>
                <a:gd name="connsiteX4" fmla="*/ 0 w 8028384"/>
                <a:gd name="connsiteY4" fmla="*/ 5143501 h 5143501"/>
                <a:gd name="connsiteX5" fmla="*/ 0 w 8028384"/>
                <a:gd name="connsiteY5" fmla="*/ 0 h 5143501"/>
                <a:gd name="connsiteX0" fmla="*/ 0 w 8028384"/>
                <a:gd name="connsiteY0" fmla="*/ 0 h 5143501"/>
                <a:gd name="connsiteX1" fmla="*/ 6082276 w 8028384"/>
                <a:gd name="connsiteY1" fmla="*/ 0 h 5143501"/>
                <a:gd name="connsiteX2" fmla="*/ 8028384 w 8028384"/>
                <a:gd name="connsiteY2" fmla="*/ 2571751 h 5143501"/>
                <a:gd name="connsiteX3" fmla="*/ 6151028 w 8028384"/>
                <a:gd name="connsiteY3" fmla="*/ 5143501 h 5143501"/>
                <a:gd name="connsiteX4" fmla="*/ 0 w 8028384"/>
                <a:gd name="connsiteY4" fmla="*/ 5143501 h 5143501"/>
                <a:gd name="connsiteX5" fmla="*/ 0 w 8028384"/>
                <a:gd name="connsiteY5" fmla="*/ 0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8384" h="5143501">
                  <a:moveTo>
                    <a:pt x="0" y="0"/>
                  </a:moveTo>
                  <a:lnTo>
                    <a:pt x="6082276" y="0"/>
                  </a:lnTo>
                  <a:lnTo>
                    <a:pt x="8028384" y="2571751"/>
                  </a:lnTo>
                  <a:lnTo>
                    <a:pt x="6151028" y="5143501"/>
                  </a:lnTo>
                  <a:lnTo>
                    <a:pt x="0" y="5143501"/>
                  </a:lnTo>
                  <a:lnTo>
                    <a:pt x="0" y="0"/>
                  </a:lnTo>
                  <a:close/>
                </a:path>
              </a:pathLst>
            </a:cu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4" name="Rectangle 3"/>
          <p:cNvSpPr/>
          <p:nvPr/>
        </p:nvSpPr>
        <p:spPr>
          <a:xfrm>
            <a:off x="624416" y="2384988"/>
            <a:ext cx="8581728" cy="1511973"/>
          </a:xfrm>
          <a:custGeom>
            <a:avLst/>
            <a:gdLst>
              <a:gd name="connsiteX0" fmla="*/ 0 w 5831879"/>
              <a:gd name="connsiteY0" fmla="*/ 0 h 575394"/>
              <a:gd name="connsiteX1" fmla="*/ 5831879 w 5831879"/>
              <a:gd name="connsiteY1" fmla="*/ 0 h 575394"/>
              <a:gd name="connsiteX2" fmla="*/ 5831879 w 5831879"/>
              <a:gd name="connsiteY2" fmla="*/ 575394 h 575394"/>
              <a:gd name="connsiteX3" fmla="*/ 0 w 5831879"/>
              <a:gd name="connsiteY3" fmla="*/ 575394 h 575394"/>
              <a:gd name="connsiteX4" fmla="*/ 0 w 5831879"/>
              <a:gd name="connsiteY4" fmla="*/ 0 h 575394"/>
              <a:gd name="connsiteX0" fmla="*/ 0 w 6210015"/>
              <a:gd name="connsiteY0" fmla="*/ 0 h 582269"/>
              <a:gd name="connsiteX1" fmla="*/ 5831879 w 6210015"/>
              <a:gd name="connsiteY1" fmla="*/ 0 h 582269"/>
              <a:gd name="connsiteX2" fmla="*/ 6210015 w 6210015"/>
              <a:gd name="connsiteY2" fmla="*/ 582269 h 582269"/>
              <a:gd name="connsiteX3" fmla="*/ 0 w 6210015"/>
              <a:gd name="connsiteY3" fmla="*/ 575394 h 582269"/>
              <a:gd name="connsiteX4" fmla="*/ 0 w 6210015"/>
              <a:gd name="connsiteY4" fmla="*/ 0 h 582269"/>
              <a:gd name="connsiteX0" fmla="*/ 0 w 6237515"/>
              <a:gd name="connsiteY0" fmla="*/ 0 h 582269"/>
              <a:gd name="connsiteX1" fmla="*/ 5831879 w 6237515"/>
              <a:gd name="connsiteY1" fmla="*/ 0 h 582269"/>
              <a:gd name="connsiteX2" fmla="*/ 6237515 w 6237515"/>
              <a:gd name="connsiteY2" fmla="*/ 582269 h 582269"/>
              <a:gd name="connsiteX3" fmla="*/ 0 w 6237515"/>
              <a:gd name="connsiteY3" fmla="*/ 575394 h 582269"/>
              <a:gd name="connsiteX4" fmla="*/ 0 w 6237515"/>
              <a:gd name="connsiteY4" fmla="*/ 0 h 582269"/>
              <a:gd name="connsiteX0" fmla="*/ 0 w 6354393"/>
              <a:gd name="connsiteY0" fmla="*/ 0 h 587406"/>
              <a:gd name="connsiteX1" fmla="*/ 5831879 w 6354393"/>
              <a:gd name="connsiteY1" fmla="*/ 0 h 587406"/>
              <a:gd name="connsiteX2" fmla="*/ 6354393 w 6354393"/>
              <a:gd name="connsiteY2" fmla="*/ 587406 h 587406"/>
              <a:gd name="connsiteX3" fmla="*/ 0 w 6354393"/>
              <a:gd name="connsiteY3" fmla="*/ 575394 h 587406"/>
              <a:gd name="connsiteX4" fmla="*/ 0 w 6354393"/>
              <a:gd name="connsiteY4" fmla="*/ 0 h 587406"/>
              <a:gd name="connsiteX0" fmla="*/ 0 w 6402520"/>
              <a:gd name="connsiteY0" fmla="*/ 0 h 587406"/>
              <a:gd name="connsiteX1" fmla="*/ 5831879 w 6402520"/>
              <a:gd name="connsiteY1" fmla="*/ 0 h 587406"/>
              <a:gd name="connsiteX2" fmla="*/ 6402520 w 6402520"/>
              <a:gd name="connsiteY2" fmla="*/ 587406 h 587406"/>
              <a:gd name="connsiteX3" fmla="*/ 0 w 6402520"/>
              <a:gd name="connsiteY3" fmla="*/ 575394 h 587406"/>
              <a:gd name="connsiteX4" fmla="*/ 0 w 6402520"/>
              <a:gd name="connsiteY4" fmla="*/ 0 h 587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2520" h="587406">
                <a:moveTo>
                  <a:pt x="0" y="0"/>
                </a:moveTo>
                <a:lnTo>
                  <a:pt x="5831879" y="0"/>
                </a:lnTo>
                <a:lnTo>
                  <a:pt x="6402520" y="587406"/>
                </a:lnTo>
                <a:lnTo>
                  <a:pt x="0" y="575394"/>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Calibri"/>
                <a:ea typeface="+mn-ea"/>
                <a:cs typeface="+mn-cs"/>
              </a:rPr>
              <a:t>“Motivational interviewing is a particular way of</a:t>
            </a:r>
            <a:r>
              <a:rPr kumimoji="0" lang="en-GB" sz="4400" b="0" i="0" u="none" strike="noStrike" kern="1200" cap="none" spc="0" normalizeH="0" noProof="0" dirty="0">
                <a:ln>
                  <a:noFill/>
                </a:ln>
                <a:solidFill>
                  <a:schemeClr val="tx1"/>
                </a:solidFill>
                <a:effectLst/>
                <a:uLnTx/>
                <a:uFillTx/>
                <a:latin typeface="Calibri"/>
                <a:ea typeface="+mn-ea"/>
                <a:cs typeface="+mn-cs"/>
              </a:rPr>
              <a:t> talking with people about change to strengthen their own motivation and commitment.”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sz="4400" baseline="0" dirty="0">
              <a:solidFill>
                <a:schemeClr val="tx1"/>
              </a:solidFill>
              <a:latin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noProof="0" dirty="0">
                <a:ln>
                  <a:noFill/>
                </a:ln>
                <a:solidFill>
                  <a:schemeClr val="tx1"/>
                </a:solidFill>
                <a:effectLst/>
                <a:uLnTx/>
                <a:uFillTx/>
                <a:latin typeface="Calibri"/>
                <a:ea typeface="+mn-ea"/>
                <a:cs typeface="+mn-cs"/>
              </a:rPr>
              <a:t>		-Miller &amp; Rollnick, 2022</a:t>
            </a:r>
            <a:endParaRPr kumimoji="0" lang="en-GB" sz="44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96931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7D36577-A161-B915-6313-D816AF8A0B2A}"/>
              </a:ext>
            </a:extLst>
          </p:cNvPr>
          <p:cNvGraphicFramePr/>
          <p:nvPr/>
        </p:nvGraphicFramePr>
        <p:xfrm>
          <a:off x="3390900" y="1333500"/>
          <a:ext cx="6769100" cy="4804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43A3F7E1-8E78-FAAA-B802-99A755644347}"/>
              </a:ext>
            </a:extLst>
          </p:cNvPr>
          <p:cNvSpPr>
            <a:spLocks noGrp="1"/>
          </p:cNvSpPr>
          <p:nvPr>
            <p:ph type="title"/>
          </p:nvPr>
        </p:nvSpPr>
        <p:spPr/>
        <p:txBody>
          <a:bodyPr/>
          <a:lstStyle/>
          <a:p>
            <a:r>
              <a:rPr lang="en-US" dirty="0"/>
              <a:t>Spirit of MI</a:t>
            </a:r>
          </a:p>
        </p:txBody>
      </p:sp>
      <p:sp>
        <p:nvSpPr>
          <p:cNvPr id="3" name="Star: 5 Points 2">
            <a:extLst>
              <a:ext uri="{FF2B5EF4-FFF2-40B4-BE49-F238E27FC236}">
                <a16:creationId xmlns:a16="http://schemas.microsoft.com/office/drawing/2014/main" id="{A96461C8-5042-E10F-C704-81F171ACA758}"/>
              </a:ext>
            </a:extLst>
          </p:cNvPr>
          <p:cNvSpPr/>
          <p:nvPr/>
        </p:nvSpPr>
        <p:spPr>
          <a:xfrm>
            <a:off x="3390900" y="5067300"/>
            <a:ext cx="914400" cy="914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40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p:nvPr/>
        </p:nvSpPr>
        <p:spPr>
          <a:xfrm>
            <a:off x="1142109" y="948966"/>
            <a:ext cx="9907781" cy="4691063"/>
          </a:xfrm>
          <a:prstGeom prst="rect">
            <a:avLst/>
          </a:prstGeom>
        </p:spPr>
        <p:txBody>
          <a:bodyPr spcFirstLastPara="1" vert="horz" lIns="91440" tIns="45720" rIns="91440" bIns="45720" rtlCol="0" anchorCtr="0">
            <a:normAutofit/>
          </a:bodyPr>
          <a:lstStyle/>
          <a:p>
            <a:pPr algn="ctr" defTabSz="1219140">
              <a:spcBef>
                <a:spcPct val="20000"/>
              </a:spcBef>
              <a:spcAft>
                <a:spcPts val="600"/>
              </a:spcAft>
            </a:pPr>
            <a:r>
              <a:rPr lang="en-US" sz="5400" dirty="0">
                <a:latin typeface="+mj-lt"/>
                <a:cs typeface="Arial" panose="020B0604020202020204" pitchFamily="34" charset="0"/>
              </a:rPr>
              <a:t>Think about a health care provider who supported you in making a decision. </a:t>
            </a:r>
          </a:p>
          <a:p>
            <a:pPr algn="ctr" defTabSz="1219140">
              <a:spcBef>
                <a:spcPct val="20000"/>
              </a:spcBef>
              <a:spcAft>
                <a:spcPts val="600"/>
              </a:spcAft>
            </a:pPr>
            <a:r>
              <a:rPr lang="en-US" sz="5400" dirty="0">
                <a:latin typeface="+mj-lt"/>
                <a:cs typeface="Arial" panose="020B0604020202020204" pitchFamily="34" charset="0"/>
              </a:rPr>
              <a:t>What did this provider do that was helpful?</a:t>
            </a:r>
            <a:endParaRPr lang="en-US" sz="5400" kern="1200" dirty="0">
              <a:latin typeface="+mj-lt"/>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60" y="709477"/>
            <a:ext cx="12240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7" name="Arrow: Pentagon 7">
            <a:extLst>
              <a:ext uri="{FF2B5EF4-FFF2-40B4-BE49-F238E27FC236}">
                <a16:creationId xmlns:a16="http://schemas.microsoft.com/office/drawing/2014/main" id="{E29AD363-E041-42ED-A5DB-AC7AD9255ED4}"/>
              </a:ext>
            </a:extLst>
          </p:cNvPr>
          <p:cNvSpPr/>
          <p:nvPr/>
        </p:nvSpPr>
        <p:spPr>
          <a:xfrm rot="5400000">
            <a:off x="1354473" y="1711219"/>
            <a:ext cx="2423090" cy="2446554"/>
          </a:xfrm>
          <a:prstGeom prst="homePlate">
            <a:avLst/>
          </a:prstGeom>
          <a:gradFill flip="none" rotWithShape="1">
            <a:gsLst>
              <a:gs pos="0">
                <a:schemeClr val="accent2">
                  <a:shade val="30000"/>
                  <a:satMod val="115000"/>
                </a:schemeClr>
              </a:gs>
              <a:gs pos="0">
                <a:schemeClr val="accent6"/>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b="1" dirty="0">
              <a:solidFill>
                <a:srgbClr val="FFFFFF"/>
              </a:solidFill>
              <a:latin typeface="Libre Franklin"/>
              <a:ea typeface="Libre Franklin"/>
              <a:cs typeface="Libre Franklin"/>
              <a:sym typeface="Libre Franklin"/>
            </a:endParaRPr>
          </a:p>
        </p:txBody>
      </p:sp>
      <p:sp>
        <p:nvSpPr>
          <p:cNvPr id="8" name="Arrow: Pentagon 7">
            <a:extLst>
              <a:ext uri="{FF2B5EF4-FFF2-40B4-BE49-F238E27FC236}">
                <a16:creationId xmlns:a16="http://schemas.microsoft.com/office/drawing/2014/main" id="{E29AD363-E041-42ED-A5DB-AC7AD9255ED4}"/>
              </a:ext>
            </a:extLst>
          </p:cNvPr>
          <p:cNvSpPr/>
          <p:nvPr/>
        </p:nvSpPr>
        <p:spPr>
          <a:xfrm rot="5400000">
            <a:off x="8623785" y="1735986"/>
            <a:ext cx="2423091" cy="2397020"/>
          </a:xfrm>
          <a:prstGeom prst="homePlate">
            <a:avLst/>
          </a:prstGeom>
          <a:gradFill flip="none" rotWithShape="1">
            <a:gsLst>
              <a:gs pos="0">
                <a:schemeClr val="accent3">
                  <a:lumMod val="75000"/>
                </a:schemeClr>
              </a:gs>
              <a:gs pos="50000">
                <a:schemeClr val="accent3"/>
              </a:gs>
              <a:gs pos="100000">
                <a:schemeClr val="accent3">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b="1" dirty="0">
              <a:solidFill>
                <a:srgbClr val="FFFFFF"/>
              </a:solidFill>
              <a:latin typeface="Libre Franklin"/>
              <a:ea typeface="Libre Franklin"/>
              <a:cs typeface="Libre Franklin"/>
              <a:sym typeface="Libre Franklin"/>
            </a:endParaRPr>
          </a:p>
        </p:txBody>
      </p:sp>
      <p:grpSp>
        <p:nvGrpSpPr>
          <p:cNvPr id="33" name="Group 32">
            <a:extLst>
              <a:ext uri="{FF2B5EF4-FFF2-40B4-BE49-F238E27FC236}">
                <a16:creationId xmlns:a16="http://schemas.microsoft.com/office/drawing/2014/main" id="{CD613C1C-2646-4C45-B7AC-11C3F0C0B6D8}"/>
              </a:ext>
            </a:extLst>
          </p:cNvPr>
          <p:cNvGrpSpPr/>
          <p:nvPr/>
        </p:nvGrpSpPr>
        <p:grpSpPr>
          <a:xfrm>
            <a:off x="-48926" y="4773150"/>
            <a:ext cx="12266257" cy="2084849"/>
            <a:chOff x="-36696" y="2571751"/>
            <a:chExt cx="9199693" cy="2571748"/>
          </a:xfrm>
          <a:solidFill>
            <a:schemeClr val="accent1">
              <a:lumMod val="60000"/>
              <a:lumOff val="40000"/>
            </a:schemeClr>
          </a:solidFill>
        </p:grpSpPr>
        <p:sp>
          <p:nvSpPr>
            <p:cNvPr id="18" name="Right Triangle 17"/>
            <p:cNvSpPr/>
            <p:nvPr/>
          </p:nvSpPr>
          <p:spPr>
            <a:xfrm>
              <a:off x="-36512"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5" name="Right Triangle 14"/>
            <p:cNvSpPr/>
            <p:nvPr/>
          </p:nvSpPr>
          <p:spPr>
            <a:xfrm>
              <a:off x="-36696" y="3028570"/>
              <a:ext cx="4593356" cy="21149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9" name="Right Triangle 18"/>
            <p:cNvSpPr/>
            <p:nvPr/>
          </p:nvSpPr>
          <p:spPr>
            <a:xfrm flipH="1">
              <a:off x="4569641" y="2571751"/>
              <a:ext cx="4593356" cy="255438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sp>
          <p:nvSpPr>
            <p:cNvPr id="16" name="Right Triangle 15"/>
            <p:cNvSpPr/>
            <p:nvPr/>
          </p:nvSpPr>
          <p:spPr>
            <a:xfrm flipH="1">
              <a:off x="4553652" y="3016220"/>
              <a:ext cx="4602864" cy="212727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GB" sz="3200" dirty="0">
                <a:solidFill>
                  <a:srgbClr val="FFFFFF"/>
                </a:solidFill>
                <a:latin typeface="Calibri"/>
              </a:endParaRPr>
            </a:p>
          </p:txBody>
        </p:sp>
      </p:grpSp>
      <p:sp>
        <p:nvSpPr>
          <p:cNvPr id="60" name="Freeform: Shape 59">
            <a:extLst>
              <a:ext uri="{FF2B5EF4-FFF2-40B4-BE49-F238E27FC236}">
                <a16:creationId xmlns:a16="http://schemas.microsoft.com/office/drawing/2014/main" id="{F63AD315-F169-4D8C-AC20-07DFD26B3409}"/>
              </a:ext>
            </a:extLst>
          </p:cNvPr>
          <p:cNvSpPr/>
          <p:nvPr/>
        </p:nvSpPr>
        <p:spPr>
          <a:xfrm>
            <a:off x="652526" y="4602526"/>
            <a:ext cx="10927364" cy="1855853"/>
          </a:xfrm>
          <a:custGeom>
            <a:avLst/>
            <a:gdLst>
              <a:gd name="connsiteX0" fmla="*/ 240288 w 2940825"/>
              <a:gd name="connsiteY0" fmla="*/ 0 h 480577"/>
              <a:gd name="connsiteX1" fmla="*/ 1432862 w 2940825"/>
              <a:gd name="connsiteY1" fmla="*/ 0 h 480577"/>
              <a:gd name="connsiteX2" fmla="*/ 1508760 w 2940825"/>
              <a:gd name="connsiteY2" fmla="*/ 0 h 480577"/>
              <a:gd name="connsiteX3" fmla="*/ 2700537 w 2940825"/>
              <a:gd name="connsiteY3" fmla="*/ 0 h 480577"/>
              <a:gd name="connsiteX4" fmla="*/ 2940825 w 2940825"/>
              <a:gd name="connsiteY4" fmla="*/ 240289 h 480577"/>
              <a:gd name="connsiteX5" fmla="*/ 2700537 w 2940825"/>
              <a:gd name="connsiteY5" fmla="*/ 480577 h 480577"/>
              <a:gd name="connsiteX6" fmla="*/ 1508760 w 2940825"/>
              <a:gd name="connsiteY6" fmla="*/ 480577 h 480577"/>
              <a:gd name="connsiteX7" fmla="*/ 1432862 w 2940825"/>
              <a:gd name="connsiteY7" fmla="*/ 480577 h 480577"/>
              <a:gd name="connsiteX8" fmla="*/ 240288 w 2940825"/>
              <a:gd name="connsiteY8" fmla="*/ 480577 h 480577"/>
              <a:gd name="connsiteX9" fmla="*/ 0 w 2940825"/>
              <a:gd name="connsiteY9" fmla="*/ 240289 h 4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825" h="480577">
                <a:moveTo>
                  <a:pt x="240288" y="0"/>
                </a:moveTo>
                <a:lnTo>
                  <a:pt x="1432862" y="0"/>
                </a:lnTo>
                <a:lnTo>
                  <a:pt x="1508760" y="0"/>
                </a:lnTo>
                <a:lnTo>
                  <a:pt x="2700537" y="0"/>
                </a:lnTo>
                <a:lnTo>
                  <a:pt x="2940825" y="240289"/>
                </a:lnTo>
                <a:lnTo>
                  <a:pt x="2700537" y="480577"/>
                </a:lnTo>
                <a:lnTo>
                  <a:pt x="1508760" y="480577"/>
                </a:lnTo>
                <a:lnTo>
                  <a:pt x="1432862" y="480577"/>
                </a:lnTo>
                <a:lnTo>
                  <a:pt x="240288" y="480577"/>
                </a:lnTo>
                <a:lnTo>
                  <a:pt x="0" y="240289"/>
                </a:lnTo>
                <a:close/>
              </a:path>
            </a:pathLst>
          </a:custGeom>
          <a:solidFill>
            <a:srgbClr val="6F83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40"/>
            <a:r>
              <a:rPr lang="en-GB" sz="2400" b="1" dirty="0">
                <a:solidFill>
                  <a:srgbClr val="FFFFFF"/>
                </a:solidFill>
                <a:latin typeface="Arial" panose="020B0604020202020204" pitchFamily="34" charset="0"/>
                <a:cs typeface="Arial" panose="020B0604020202020204" pitchFamily="34" charset="0"/>
              </a:rPr>
              <a:t>Show Understanding</a:t>
            </a:r>
          </a:p>
          <a:p>
            <a:pPr algn="ctr" defTabSz="1219140"/>
            <a:r>
              <a:rPr lang="en-GB" sz="2400" b="1" dirty="0">
                <a:solidFill>
                  <a:srgbClr val="FFFFFF"/>
                </a:solidFill>
                <a:latin typeface="Arial" panose="020B0604020202020204" pitchFamily="34" charset="0"/>
                <a:cs typeface="Arial" panose="020B0604020202020204" pitchFamily="34" charset="0"/>
              </a:rPr>
              <a:t>Provide Guidance</a:t>
            </a:r>
          </a:p>
          <a:p>
            <a:pPr algn="ctr" defTabSz="1219140"/>
            <a:r>
              <a:rPr lang="en-GB" sz="2400" b="1" dirty="0">
                <a:solidFill>
                  <a:srgbClr val="FFFFFF"/>
                </a:solidFill>
                <a:latin typeface="Arial" panose="020B0604020202020204" pitchFamily="34" charset="0"/>
                <a:cs typeface="Arial" panose="020B0604020202020204" pitchFamily="34" charset="0"/>
              </a:rPr>
              <a:t>Respect Autonomy</a:t>
            </a:r>
          </a:p>
        </p:txBody>
      </p:sp>
      <p:sp>
        <p:nvSpPr>
          <p:cNvPr id="23" name="TextBox 22">
            <a:extLst>
              <a:ext uri="{FF2B5EF4-FFF2-40B4-BE49-F238E27FC236}">
                <a16:creationId xmlns:a16="http://schemas.microsoft.com/office/drawing/2014/main" id="{891DF513-244B-460E-9C26-61BFFBF29439}"/>
              </a:ext>
            </a:extLst>
          </p:cNvPr>
          <p:cNvSpPr txBox="1"/>
          <p:nvPr/>
        </p:nvSpPr>
        <p:spPr>
          <a:xfrm>
            <a:off x="1243812" y="1153393"/>
            <a:ext cx="2531082" cy="523220"/>
          </a:xfrm>
          <a:prstGeom prst="rect">
            <a:avLst/>
          </a:prstGeom>
          <a:noFill/>
        </p:spPr>
        <p:txBody>
          <a:bodyPr wrap="square" rtlCol="0">
            <a:spAutoFit/>
          </a:bodyPr>
          <a:lstStyle/>
          <a:p>
            <a:pPr algn="ctr" defTabSz="1219140"/>
            <a:r>
              <a:rPr lang="en-GB" sz="2800" b="1" dirty="0">
                <a:solidFill>
                  <a:schemeClr val="accent3"/>
                </a:solidFill>
                <a:latin typeface="Arial" panose="020B0604020202020204" pitchFamily="34" charset="0"/>
                <a:cs typeface="Arial" panose="020B0604020202020204" pitchFamily="34" charset="0"/>
              </a:rPr>
              <a:t>DIRECTING</a:t>
            </a:r>
          </a:p>
        </p:txBody>
      </p:sp>
      <p:sp>
        <p:nvSpPr>
          <p:cNvPr id="9" name="Arrow: Pentagon 7">
            <a:extLst>
              <a:ext uri="{FF2B5EF4-FFF2-40B4-BE49-F238E27FC236}">
                <a16:creationId xmlns:a16="http://schemas.microsoft.com/office/drawing/2014/main" id="{E29AD363-E041-42ED-A5DB-AC7AD9255ED4}"/>
              </a:ext>
            </a:extLst>
          </p:cNvPr>
          <p:cNvSpPr/>
          <p:nvPr/>
        </p:nvSpPr>
        <p:spPr>
          <a:xfrm rot="5400000">
            <a:off x="4636529" y="1496324"/>
            <a:ext cx="3050199" cy="3503453"/>
          </a:xfrm>
          <a:prstGeom prst="homePlate">
            <a:avLst/>
          </a:prstGeom>
          <a:gradFill flip="none" rotWithShape="1">
            <a:gsLst>
              <a:gs pos="0">
                <a:schemeClr val="accent4">
                  <a:lumMod val="75000"/>
                </a:schemeClr>
              </a:gs>
              <a:gs pos="83000">
                <a:schemeClr val="accent4"/>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800" b="1" dirty="0">
              <a:solidFill>
                <a:srgbClr val="FFFFFF"/>
              </a:solidFill>
              <a:latin typeface="Libre Franklin"/>
              <a:ea typeface="Libre Franklin"/>
              <a:cs typeface="Libre Franklin"/>
              <a:sym typeface="Libre Franklin"/>
            </a:endParaRPr>
          </a:p>
        </p:txBody>
      </p:sp>
      <p:sp>
        <p:nvSpPr>
          <p:cNvPr id="25" name="TextBox 24">
            <a:extLst>
              <a:ext uri="{FF2B5EF4-FFF2-40B4-BE49-F238E27FC236}">
                <a16:creationId xmlns:a16="http://schemas.microsoft.com/office/drawing/2014/main" id="{89EDB0CB-69C6-42D4-AA5F-A1FC7014A0B0}"/>
              </a:ext>
            </a:extLst>
          </p:cNvPr>
          <p:cNvSpPr txBox="1"/>
          <p:nvPr/>
        </p:nvSpPr>
        <p:spPr>
          <a:xfrm>
            <a:off x="4193866" y="252993"/>
            <a:ext cx="3830420" cy="2390334"/>
          </a:xfrm>
          <a:prstGeom prst="rect">
            <a:avLst/>
          </a:prstGeom>
          <a:noFill/>
        </p:spPr>
        <p:txBody>
          <a:bodyPr wrap="square" rtlCol="0">
            <a:spAutoFit/>
          </a:bodyPr>
          <a:lstStyle/>
          <a:p>
            <a:pPr algn="ctr" defTabSz="1219140"/>
            <a:r>
              <a:rPr lang="en-GB" sz="3600" b="1" dirty="0">
                <a:latin typeface="Arial" panose="020B0604020202020204" pitchFamily="34" charset="0"/>
                <a:cs typeface="Arial" panose="020B0604020202020204" pitchFamily="34" charset="0"/>
              </a:rPr>
              <a:t>GUIDING</a:t>
            </a:r>
          </a:p>
          <a:p>
            <a:pPr algn="ctr" defTabSz="1219140"/>
            <a:r>
              <a:rPr lang="en-GB" sz="2800" b="1" dirty="0">
                <a:latin typeface="Calibri" panose="020F0502020204030204" pitchFamily="34" charset="0"/>
                <a:ea typeface="Calibri" panose="020F0502020204030204" pitchFamily="34" charset="0"/>
                <a:cs typeface="Calibri" panose="020F0502020204030204" pitchFamily="34" charset="0"/>
              </a:rPr>
              <a:t>Motivational interviewing</a:t>
            </a:r>
          </a:p>
          <a:p>
            <a:pPr algn="ctr" defTabSz="1219140"/>
            <a:r>
              <a:rPr lang="en-GB" sz="3600" b="1" dirty="0">
                <a:solidFill>
                  <a:srgbClr val="FFFFFF"/>
                </a:solidFill>
                <a:latin typeface="Arial" panose="020B0604020202020204" pitchFamily="34" charset="0"/>
                <a:cs typeface="Arial" panose="020B0604020202020204" pitchFamily="34" charset="0"/>
              </a:rPr>
              <a:t> </a:t>
            </a:r>
          </a:p>
          <a:p>
            <a:pPr algn="ctr" defTabSz="1219140"/>
            <a:endParaRPr lang="en-GB" sz="2133" dirty="0">
              <a:solidFill>
                <a:srgbClr val="FFFFFF"/>
              </a:solidFill>
              <a:latin typeface="Calibri"/>
            </a:endParaRPr>
          </a:p>
        </p:txBody>
      </p:sp>
      <p:sp>
        <p:nvSpPr>
          <p:cNvPr id="28" name="TextBox 27">
            <a:extLst>
              <a:ext uri="{FF2B5EF4-FFF2-40B4-BE49-F238E27FC236}">
                <a16:creationId xmlns:a16="http://schemas.microsoft.com/office/drawing/2014/main" id="{3EEF1285-FE09-4D0F-AE3A-4CFDAA8B9C66}"/>
              </a:ext>
            </a:extLst>
          </p:cNvPr>
          <p:cNvSpPr txBox="1"/>
          <p:nvPr/>
        </p:nvSpPr>
        <p:spPr>
          <a:xfrm>
            <a:off x="8585199" y="1162699"/>
            <a:ext cx="2586383" cy="523220"/>
          </a:xfrm>
          <a:prstGeom prst="rect">
            <a:avLst/>
          </a:prstGeom>
          <a:noFill/>
        </p:spPr>
        <p:txBody>
          <a:bodyPr wrap="square" rtlCol="0">
            <a:spAutoFit/>
          </a:bodyPr>
          <a:lstStyle/>
          <a:p>
            <a:pPr algn="ctr" defTabSz="1219140"/>
            <a:r>
              <a:rPr lang="en-GB" sz="2800" b="1" dirty="0">
                <a:solidFill>
                  <a:schemeClr val="accent3"/>
                </a:solidFill>
                <a:latin typeface="Arial" panose="020B0604020202020204" pitchFamily="34" charset="0"/>
                <a:cs typeface="Arial" panose="020B0604020202020204" pitchFamily="34" charset="0"/>
              </a:rPr>
              <a:t>FOLLOWING</a:t>
            </a:r>
          </a:p>
        </p:txBody>
      </p:sp>
    </p:spTree>
    <p:extLst>
      <p:ext uri="{BB962C8B-B14F-4D97-AF65-F5344CB8AC3E}">
        <p14:creationId xmlns:p14="http://schemas.microsoft.com/office/powerpoint/2010/main" val="9051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p:nvPr/>
        </p:nvSpPr>
        <p:spPr>
          <a:xfrm>
            <a:off x="1805354" y="1083468"/>
            <a:ext cx="8358554" cy="4691063"/>
          </a:xfrm>
          <a:prstGeom prst="rect">
            <a:avLst/>
          </a:prstGeom>
        </p:spPr>
        <p:txBody>
          <a:bodyPr spcFirstLastPara="1" vert="horz" lIns="91440" tIns="45720" rIns="91440" bIns="45720" rtlCol="0" anchorCtr="0">
            <a:normAutofit/>
          </a:bodyPr>
          <a:lstStyle/>
          <a:p>
            <a:pPr algn="ctr" defTabSz="1219140">
              <a:spcBef>
                <a:spcPct val="20000"/>
              </a:spcBef>
              <a:spcAft>
                <a:spcPts val="600"/>
              </a:spcAft>
            </a:pPr>
            <a:r>
              <a:rPr lang="en-US" sz="5400" b="1" dirty="0">
                <a:solidFill>
                  <a:schemeClr val="tx2">
                    <a:lumMod val="90000"/>
                    <a:lumOff val="10000"/>
                  </a:schemeClr>
                </a:solidFill>
                <a:latin typeface="+mj-lt"/>
                <a:cs typeface="Arial" panose="020B0604020202020204" pitchFamily="34" charset="0"/>
              </a:rPr>
              <a:t>Demonstration #1</a:t>
            </a:r>
          </a:p>
          <a:p>
            <a:pPr algn="ctr" defTabSz="1219140">
              <a:spcBef>
                <a:spcPct val="20000"/>
              </a:spcBef>
              <a:spcAft>
                <a:spcPts val="600"/>
              </a:spcAft>
            </a:pPr>
            <a:endParaRPr lang="en-US" sz="5400" b="1" kern="1200" dirty="0">
              <a:solidFill>
                <a:schemeClr val="tx2">
                  <a:lumMod val="90000"/>
                  <a:lumOff val="10000"/>
                </a:schemeClr>
              </a:solidFill>
              <a:latin typeface="+mj-lt"/>
              <a:cs typeface="Arial" panose="020B0604020202020204" pitchFamily="34" charset="0"/>
            </a:endParaRPr>
          </a:p>
          <a:p>
            <a:pPr algn="ctr" defTabSz="1219140"/>
            <a:endParaRPr lang="en-GB" sz="5400" b="1" dirty="0">
              <a:solidFill>
                <a:schemeClr val="tx2">
                  <a:lumMod val="90000"/>
                  <a:lumOff val="10000"/>
                </a:schemeClr>
              </a:solidFill>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B625C3BD-E62E-26FD-AD2C-35E1D689F7BD}"/>
              </a:ext>
            </a:extLst>
          </p:cNvPr>
          <p:cNvSpPr/>
          <p:nvPr/>
        </p:nvSpPr>
        <p:spPr>
          <a:xfrm>
            <a:off x="760437" y="2438635"/>
            <a:ext cx="10927364" cy="3335896"/>
          </a:xfrm>
          <a:custGeom>
            <a:avLst/>
            <a:gdLst>
              <a:gd name="connsiteX0" fmla="*/ 240288 w 2940825"/>
              <a:gd name="connsiteY0" fmla="*/ 0 h 480577"/>
              <a:gd name="connsiteX1" fmla="*/ 1432862 w 2940825"/>
              <a:gd name="connsiteY1" fmla="*/ 0 h 480577"/>
              <a:gd name="connsiteX2" fmla="*/ 1508760 w 2940825"/>
              <a:gd name="connsiteY2" fmla="*/ 0 h 480577"/>
              <a:gd name="connsiteX3" fmla="*/ 2700537 w 2940825"/>
              <a:gd name="connsiteY3" fmla="*/ 0 h 480577"/>
              <a:gd name="connsiteX4" fmla="*/ 2940825 w 2940825"/>
              <a:gd name="connsiteY4" fmla="*/ 240289 h 480577"/>
              <a:gd name="connsiteX5" fmla="*/ 2700537 w 2940825"/>
              <a:gd name="connsiteY5" fmla="*/ 480577 h 480577"/>
              <a:gd name="connsiteX6" fmla="*/ 1508760 w 2940825"/>
              <a:gd name="connsiteY6" fmla="*/ 480577 h 480577"/>
              <a:gd name="connsiteX7" fmla="*/ 1432862 w 2940825"/>
              <a:gd name="connsiteY7" fmla="*/ 480577 h 480577"/>
              <a:gd name="connsiteX8" fmla="*/ 240288 w 2940825"/>
              <a:gd name="connsiteY8" fmla="*/ 480577 h 480577"/>
              <a:gd name="connsiteX9" fmla="*/ 0 w 2940825"/>
              <a:gd name="connsiteY9" fmla="*/ 240289 h 4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825" h="480577">
                <a:moveTo>
                  <a:pt x="240288" y="0"/>
                </a:moveTo>
                <a:lnTo>
                  <a:pt x="1432862" y="0"/>
                </a:lnTo>
                <a:lnTo>
                  <a:pt x="1508760" y="0"/>
                </a:lnTo>
                <a:lnTo>
                  <a:pt x="2700537" y="0"/>
                </a:lnTo>
                <a:lnTo>
                  <a:pt x="2940825" y="240289"/>
                </a:lnTo>
                <a:lnTo>
                  <a:pt x="2700537" y="480577"/>
                </a:lnTo>
                <a:lnTo>
                  <a:pt x="1508760" y="480577"/>
                </a:lnTo>
                <a:lnTo>
                  <a:pt x="1432862" y="480577"/>
                </a:lnTo>
                <a:lnTo>
                  <a:pt x="240288" y="480577"/>
                </a:lnTo>
                <a:lnTo>
                  <a:pt x="0" y="240289"/>
                </a:lnTo>
                <a:close/>
              </a:path>
            </a:pathLst>
          </a:custGeom>
          <a:solidFill>
            <a:srgbClr val="6F83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40"/>
            <a:r>
              <a:rPr lang="en-GB" sz="4400" b="1" dirty="0">
                <a:solidFill>
                  <a:srgbClr val="FFFFFF"/>
                </a:solidFill>
                <a:latin typeface="Arial" panose="020B0604020202020204" pitchFamily="34" charset="0"/>
                <a:cs typeface="Arial" panose="020B0604020202020204" pitchFamily="34" charset="0"/>
              </a:rPr>
              <a:t>Show Understanding</a:t>
            </a:r>
          </a:p>
          <a:p>
            <a:pPr algn="ctr" defTabSz="1219140"/>
            <a:r>
              <a:rPr lang="en-GB" sz="4400" b="1" dirty="0">
                <a:solidFill>
                  <a:srgbClr val="FFFFFF"/>
                </a:solidFill>
                <a:latin typeface="Arial" panose="020B0604020202020204" pitchFamily="34" charset="0"/>
                <a:cs typeface="Arial" panose="020B0604020202020204" pitchFamily="34" charset="0"/>
              </a:rPr>
              <a:t>Provide Guidance</a:t>
            </a:r>
          </a:p>
          <a:p>
            <a:pPr algn="ctr" defTabSz="1219140"/>
            <a:r>
              <a:rPr lang="en-GB" sz="4400" b="1" dirty="0">
                <a:solidFill>
                  <a:srgbClr val="FFFFFF"/>
                </a:solidFill>
                <a:latin typeface="Arial" panose="020B0604020202020204" pitchFamily="34" charset="0"/>
                <a:cs typeface="Arial" panose="020B0604020202020204" pitchFamily="34" charset="0"/>
              </a:rPr>
              <a:t>Respect Autonomy</a:t>
            </a:r>
          </a:p>
        </p:txBody>
      </p:sp>
    </p:spTree>
    <p:extLst>
      <p:ext uri="{BB962C8B-B14F-4D97-AF65-F5344CB8AC3E}">
        <p14:creationId xmlns:p14="http://schemas.microsoft.com/office/powerpoint/2010/main" val="3724415650"/>
      </p:ext>
    </p:extLst>
  </p:cSld>
  <p:clrMapOvr>
    <a:masterClrMapping/>
  </p:clrMapOvr>
</p:sld>
</file>

<file path=ppt/theme/theme1.xml><?xml version="1.0" encoding="utf-8"?>
<a:theme xmlns:a="http://schemas.openxmlformats.org/drawingml/2006/main" name="2_Office Theme">
  <a:themeElements>
    <a:clrScheme name="Custom 18">
      <a:dk1>
        <a:srgbClr val="6F8456"/>
      </a:dk1>
      <a:lt1>
        <a:srgbClr val="FFFFFF"/>
      </a:lt1>
      <a:dk2>
        <a:srgbClr val="081A26"/>
      </a:dk2>
      <a:lt2>
        <a:srgbClr val="6F8456"/>
      </a:lt2>
      <a:accent1>
        <a:srgbClr val="B3A369"/>
      </a:accent1>
      <a:accent2>
        <a:srgbClr val="E59E6D"/>
      </a:accent2>
      <a:accent3>
        <a:srgbClr val="7A6855"/>
      </a:accent3>
      <a:accent4>
        <a:srgbClr val="6F8456"/>
      </a:accent4>
      <a:accent5>
        <a:srgbClr val="6F8456"/>
      </a:accent5>
      <a:accent6>
        <a:srgbClr val="B3A369"/>
      </a:accent6>
      <a:hlink>
        <a:srgbClr val="7A6855"/>
      </a:hlink>
      <a:folHlink>
        <a:srgbClr val="7A685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34506</TotalTime>
  <Words>3144</Words>
  <Application>Microsoft Office PowerPoint</Application>
  <PresentationFormat>Widescreen</PresentationFormat>
  <Paragraphs>392</Paragraphs>
  <Slides>45</Slides>
  <Notes>42</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 Black</vt:lpstr>
      <vt:lpstr>Calibri</vt:lpstr>
      <vt:lpstr>Libre Franklin</vt:lpstr>
      <vt:lpstr>Palatino</vt:lpstr>
      <vt:lpstr>2_Office Theme</vt:lpstr>
      <vt:lpstr>PowerPoint Presentation</vt:lpstr>
      <vt:lpstr>PowerPoint Presentation</vt:lpstr>
      <vt:lpstr>PowerPoint Presentation</vt:lpstr>
      <vt:lpstr>Trust</vt:lpstr>
      <vt:lpstr>PowerPoint Presentation</vt:lpstr>
      <vt:lpstr>Spirit of MI</vt:lpstr>
      <vt:lpstr>PowerPoint Presentation</vt:lpstr>
      <vt:lpstr>PowerPoint Presentation</vt:lpstr>
      <vt:lpstr>PowerPoint Presentation</vt:lpstr>
      <vt:lpstr>In Motivational Interviewing, we avoid:</vt:lpstr>
      <vt:lpstr>PowerPoint Presentation</vt:lpstr>
      <vt:lpstr>PowerPoint Presentation</vt:lpstr>
      <vt:lpstr>PowerPoint Presentation</vt:lpstr>
      <vt:lpstr>PowerPoint Presentation</vt:lpstr>
      <vt:lpstr>PowerPoint Presentation</vt:lpstr>
      <vt:lpstr>Spirit of MI</vt:lpstr>
      <vt:lpstr>PowerPoint Presentation</vt:lpstr>
      <vt:lpstr>PowerPoint Presentation</vt:lpstr>
      <vt:lpstr>PowerPoint Presentation</vt:lpstr>
      <vt:lpstr>PowerPoint Presentation</vt:lpstr>
      <vt:lpstr>Accepting</vt:lpstr>
      <vt:lpstr>Accepting</vt:lpstr>
      <vt:lpstr>PowerPoint Presentation</vt:lpstr>
      <vt:lpstr>PowerPoint Presentation</vt:lpstr>
      <vt:lpstr>Questions  be careful with “why” questions</vt:lpstr>
      <vt:lpstr>Affirmations</vt:lpstr>
      <vt:lpstr>Reflections</vt:lpstr>
      <vt:lpstr>Autonomy- Emphasizing Statements</vt:lpstr>
      <vt:lpstr>PowerPoint Presentation</vt:lpstr>
      <vt:lpstr>PowerPoint Presentation</vt:lpstr>
      <vt:lpstr>“I’ve heard the COVID vaccine doesn’t work that well anymore.”</vt:lpstr>
      <vt:lpstr>“I think my child is too young for the HPV shot.”</vt:lpstr>
      <vt:lpstr>Impact of MI in Action: Dr. Gagneur in Quebec Maternity Ward </vt:lpstr>
      <vt:lpstr>Choosing to vaccinate her newborn following MI discussion</vt:lpstr>
      <vt:lpstr>PowerPoint Presentation</vt:lpstr>
      <vt:lpstr>PowerPoint Presentation</vt:lpstr>
      <vt:lpstr>PowerPoint Presentation</vt:lpstr>
      <vt:lpstr>“I think my child is too young for the HPV shot.”</vt:lpstr>
      <vt:lpstr>Resources</vt:lpstr>
      <vt:lpstr>Resources (continued)</vt:lpstr>
      <vt:lpstr>MI &amp; Vaccine Studies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Handy</dc:creator>
  <cp:lastModifiedBy>Carrie Bader</cp:lastModifiedBy>
  <cp:revision>11</cp:revision>
  <cp:lastPrinted>2023-07-19T17:16:30Z</cp:lastPrinted>
  <dcterms:created xsi:type="dcterms:W3CDTF">2023-07-05T20:17:51Z</dcterms:created>
  <dcterms:modified xsi:type="dcterms:W3CDTF">2023-08-02T16:18:08Z</dcterms:modified>
</cp:coreProperties>
</file>