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715000" type="screen16x10"/>
  <p:notesSz cx="6858000" cy="9144000"/>
  <p:embeddedFontLst>
    <p:embeddedFont>
      <p:font typeface="Bell MT" panose="02020503060305020303" pitchFamily="18"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Dosis" panose="020F0502020204030204" pitchFamily="2" charset="0"/>
      <p:regular r:id="rId49"/>
      <p:bold r:id="rId50"/>
    </p:embeddedFont>
    <p:embeddedFont>
      <p:font typeface="Garamond" panose="02020404030301010803" pitchFamily="18" charset="0"/>
      <p:regular r:id="rId51"/>
      <p:bold r:id="rId52"/>
      <p:italic r:id="rId53"/>
    </p:embeddedFont>
    <p:embeddedFont>
      <p:font typeface="Libre Baskerville" panose="02000000000000000000" pitchFamily="2" charset="0"/>
      <p:regular r:id="rId54"/>
      <p:bold r:id="rId55"/>
      <p:italic r:id="rId56"/>
    </p:embeddedFont>
    <p:embeddedFont>
      <p:font typeface="Libre Franklin" pitchFamily="2" charset="0"/>
      <p:regular r:id="rId57"/>
      <p:bold r:id="rId58"/>
      <p:italic r:id="rId59"/>
      <p:boldItalic r:id="rId60"/>
    </p:embeddedFont>
    <p:embeddedFont>
      <p:font typeface="Libre Franklin Medium" pitchFamily="2"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tsy Boyd-Flynn" initials="" lastIdx="6" clrIdx="0"/>
  <p:cmAuthor id="1" name="Isabel Stock" initials="" lastIdx="1" clrIdx="1"/>
  <p:cmAuthor id="2" name="Meghan Sable"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106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0.fntdata"/><Relationship Id="rId55"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6002"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hop.edu/centers-programs/vaccine-education-center/making-vaccines/how-are-vaccines-mad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vaccines/covid-19/hcp/engaging-patients.html" TargetMode="External"/><Relationship Id="rId7" Type="http://schemas.openxmlformats.org/officeDocument/2006/relationships/hyperlink" Target="https://www.sciencedirect.com/journal/clinical-therapeutics/vol/39/issue/8"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sciencedirect.com/journal/clinical-therapeutics" TargetMode="External"/><Relationship Id="rId5" Type="http://schemas.openxmlformats.org/officeDocument/2006/relationships/hyperlink" Target="https://www.sciencedirect.com/science/article/abs/pii/S0149291817307701" TargetMode="External"/><Relationship Id="rId4" Type="http://schemas.openxmlformats.org/officeDocument/2006/relationships/hyperlink" Target="https://view.officeapps.live.com/op/view.aspx?src=https%3A%2F%2Fwww.who.int%2Fimmunization%2Fprogrammes_systems%2FTrainingModule_ConversationGuide_final.pptx&amp;wdOrigin=BROWSELIN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3c9c7e4d1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This project is a collaboration among four organizations - with OHA providing the funding, ORPRN providing project management and outreach support, Boost Oregon providing outreach and content expertise, and OAFP providing provider and community outreach, financial management, and some clinical consulting.</a:t>
            </a:r>
            <a:endParaRPr/>
          </a:p>
          <a:p>
            <a:pPr marL="0" lvl="0" indent="0" algn="l" rtl="0">
              <a:lnSpc>
                <a:spcPct val="100000"/>
              </a:lnSpc>
              <a:spcBef>
                <a:spcPts val="0"/>
              </a:spcBef>
              <a:spcAft>
                <a:spcPts val="0"/>
              </a:spcAft>
              <a:buSzPts val="1100"/>
              <a:buNone/>
            </a:pPr>
            <a:endParaRPr/>
          </a:p>
        </p:txBody>
      </p:sp>
      <p:sp>
        <p:nvSpPr>
          <p:cNvPr id="102" name="Google Shape;102;g23c9c7e4d11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3da6149a10_0_0:notes"/>
          <p:cNvSpPr>
            <a:spLocks noGrp="1" noRot="1" noChangeAspect="1"/>
          </p:cNvSpPr>
          <p:nvPr>
            <p:ph type="sldImg" idx="2"/>
          </p:nvPr>
        </p:nvSpPr>
        <p:spPr>
          <a:xfrm>
            <a:off x="686002"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3da6149a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MEGHAN We met biweekly and communicated through email and Teams. We shared documents and work on Google Drive. Once recruitment of CBOs started happening, the three of us doing recruitment met biweekly as well.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Recruit providers </a:t>
            </a:r>
            <a:endParaRPr/>
          </a:p>
          <a:p>
            <a:pPr marL="0" lvl="0" indent="0" algn="l" rtl="0">
              <a:spcBef>
                <a:spcPts val="0"/>
              </a:spcBef>
              <a:spcAft>
                <a:spcPts val="0"/>
              </a:spcAft>
              <a:buClr>
                <a:schemeClr val="dk1"/>
              </a:buClr>
              <a:buSzPts val="1100"/>
              <a:buFont typeface="Arial"/>
              <a:buNone/>
            </a:pPr>
            <a:r>
              <a:rPr lang="en-US"/>
              <a:t>Train the providers</a:t>
            </a:r>
            <a:endParaRPr/>
          </a:p>
          <a:p>
            <a:pPr marL="0" lvl="0" indent="0" algn="l" rtl="0">
              <a:spcBef>
                <a:spcPts val="0"/>
              </a:spcBef>
              <a:spcAft>
                <a:spcPts val="0"/>
              </a:spcAft>
              <a:buClr>
                <a:schemeClr val="dk1"/>
              </a:buClr>
              <a:buSzPts val="1100"/>
              <a:buFont typeface="Arial"/>
              <a:buNone/>
            </a:pPr>
            <a:r>
              <a:rPr lang="en-US"/>
              <a:t>Find interested CBOs</a:t>
            </a:r>
            <a:endParaRPr/>
          </a:p>
          <a:p>
            <a:pPr marL="0" lvl="0" indent="0" algn="l" rtl="0">
              <a:spcBef>
                <a:spcPts val="0"/>
              </a:spcBef>
              <a:spcAft>
                <a:spcPts val="0"/>
              </a:spcAft>
              <a:buClr>
                <a:schemeClr val="dk1"/>
              </a:buClr>
              <a:buSzPts val="1100"/>
              <a:buFont typeface="Arial"/>
              <a:buNone/>
            </a:pPr>
            <a:r>
              <a:rPr lang="en-US"/>
              <a:t>Set an info/intro meeting</a:t>
            </a:r>
            <a:endParaRPr/>
          </a:p>
          <a:p>
            <a:pPr marL="0" lvl="0" indent="0" algn="l" rtl="0">
              <a:spcBef>
                <a:spcPts val="0"/>
              </a:spcBef>
              <a:spcAft>
                <a:spcPts val="0"/>
              </a:spcAft>
              <a:buClr>
                <a:schemeClr val="dk1"/>
              </a:buClr>
              <a:buSzPts val="1100"/>
              <a:buFont typeface="Arial"/>
              <a:buNone/>
            </a:pPr>
            <a:r>
              <a:rPr lang="en-US"/>
              <a:t>Reach out to trained providers</a:t>
            </a:r>
            <a:endParaRPr/>
          </a:p>
          <a:p>
            <a:pPr marL="0" lvl="0" indent="0" algn="l" rtl="0">
              <a:spcBef>
                <a:spcPts val="0"/>
              </a:spcBef>
              <a:spcAft>
                <a:spcPts val="0"/>
              </a:spcAft>
              <a:buClr>
                <a:schemeClr val="dk1"/>
              </a:buClr>
              <a:buSzPts val="1100"/>
              <a:buFont typeface="Arial"/>
              <a:buNone/>
            </a:pPr>
            <a:r>
              <a:rPr lang="en-US"/>
              <a:t>Set up logistics meeting with provider and CBO</a:t>
            </a:r>
            <a:endParaRPr/>
          </a:p>
          <a:p>
            <a:pPr marL="0" lvl="0" indent="0" algn="l" rtl="0">
              <a:spcBef>
                <a:spcPts val="0"/>
              </a:spcBef>
              <a:spcAft>
                <a:spcPts val="0"/>
              </a:spcAft>
              <a:buClr>
                <a:schemeClr val="dk1"/>
              </a:buClr>
              <a:buSzPts val="1100"/>
              <a:buFont typeface="Arial"/>
              <a:buNone/>
            </a:pPr>
            <a:r>
              <a:rPr lang="en-US"/>
              <a:t>Complete workshop</a:t>
            </a:r>
            <a:endParaRPr/>
          </a:p>
          <a:p>
            <a:pPr marL="0" lvl="0" indent="0" algn="l" rtl="0">
              <a:spcBef>
                <a:spcPts val="0"/>
              </a:spcBef>
              <a:spcAft>
                <a:spcPts val="0"/>
              </a:spcAft>
              <a:buClr>
                <a:schemeClr val="dk1"/>
              </a:buClr>
              <a:buSzPts val="1100"/>
              <a:buFont typeface="Arial"/>
              <a:buNone/>
            </a:pPr>
            <a:r>
              <a:rPr lang="en-US"/>
              <a:t>Collect and input surveys</a:t>
            </a:r>
            <a:endParaRPr/>
          </a:p>
          <a:p>
            <a:pPr marL="0" lvl="0" indent="0" algn="l" rtl="0">
              <a:spcBef>
                <a:spcPts val="0"/>
              </a:spcBef>
              <a:spcAft>
                <a:spcPts val="0"/>
              </a:spcAft>
              <a:buClr>
                <a:schemeClr val="dk1"/>
              </a:buClr>
              <a:buSzPts val="1100"/>
              <a:buFont typeface="Arial"/>
              <a:buNone/>
            </a:pPr>
            <a:r>
              <a:rPr lang="en-US"/>
              <a:t>Send evaluation forms to both CBO and providers</a:t>
            </a:r>
            <a:endParaRPr/>
          </a:p>
          <a:p>
            <a:pPr marL="0" lvl="0" indent="0" algn="l" rtl="0">
              <a:spcBef>
                <a:spcPts val="0"/>
              </a:spcBef>
              <a:spcAft>
                <a:spcPts val="0"/>
              </a:spcAft>
              <a:buClr>
                <a:schemeClr val="dk1"/>
              </a:buClr>
              <a:buSzPts val="1100"/>
              <a:buFont typeface="Arial"/>
              <a:buNone/>
            </a:pPr>
            <a:r>
              <a:rPr lang="en-US"/>
              <a:t>Make adjustments to program as needed</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3da6149a10_0_5:notes"/>
          <p:cNvSpPr>
            <a:spLocks noGrp="1" noRot="1" noChangeAspect="1"/>
          </p:cNvSpPr>
          <p:nvPr>
            <p:ph type="sldImg" idx="2"/>
          </p:nvPr>
        </p:nvSpPr>
        <p:spPr>
          <a:xfrm>
            <a:off x="686002"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3da6149a1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MEGHAN Clinicians include physicians, therapists, residents, nurses, and anyone with patient/client-facing experience. Recruitment via newsletter, email, word-of-mouth, website, flyer. Toolkit housed trainings, examples of workshops, facilitation guides, slide decks, etc. There were also several debriefs, and clinicians had the opportunity to ask questions and receive support from Ryan by scheduling or submitting a form request. Incentives for participation included $1,000 stipend and CME. Clinicians were provided all necessary materials and encouraged to tailor them to their comfort and their personal experiences.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3da6149a10_0_10:notes"/>
          <p:cNvSpPr>
            <a:spLocks noGrp="1" noRot="1" noChangeAspect="1"/>
          </p:cNvSpPr>
          <p:nvPr>
            <p:ph type="sldImg" idx="2"/>
          </p:nvPr>
        </p:nvSpPr>
        <p:spPr>
          <a:xfrm>
            <a:off x="686002"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3da6149a1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MEGHAN Project, expectations, incentives, and link to applications.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4140bf78ce_0_1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g24140bf78ce_0_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MEGHAN	Format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		3x 1 hour trainings, recorded, with 2 breakout sessions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1a26c72c0a_0_101: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1a26c72c0a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MEGHAN The first part of the trainings were focused heavily on how to approach a workshop. We needed to make it clear that this wasn’t about just educating a group of people with facts; it was about creating a safe atmosphere for mutual respect and collaborative learning. This meant helping connect with the audience.</a:t>
            </a:r>
            <a:endParaRPr/>
          </a:p>
          <a:p>
            <a:pPr marL="0" lvl="0" indent="0" algn="l" rtl="0">
              <a:spcBef>
                <a:spcPts val="0"/>
              </a:spcBef>
              <a:spcAft>
                <a:spcPts val="0"/>
              </a:spcAft>
              <a:buNone/>
            </a:pPr>
            <a:endParaRPr/>
          </a:p>
          <a:p>
            <a:pPr marL="0" lvl="0" indent="0" algn="l" rtl="0">
              <a:spcBef>
                <a:spcPts val="0"/>
              </a:spcBef>
              <a:spcAft>
                <a:spcPts val="0"/>
              </a:spcAft>
              <a:buNone/>
            </a:pPr>
            <a:r>
              <a:rPr lang="en-US"/>
              <a:t>An MI interview is a give and take. You respond to your patient and move with them as they navigate their own ideas about the vaccine, while gently steering the conversation towards change talk and vaccine confidence.</a:t>
            </a:r>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Also discussed cognitive bias in depth, emphasizing that facts don’t persuade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1a26c72c0a_0_13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g21a26c72c0a_0_1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200">
                <a:solidFill>
                  <a:schemeClr val="dk1"/>
                </a:solidFill>
              </a:rPr>
              <a:t>MEGHAN Breakout room to practice reflections</a:t>
            </a:r>
            <a:endParaRPr sz="1200">
              <a:solidFill>
                <a:schemeClr val="dk1"/>
              </a:solidFill>
            </a:endParaRPr>
          </a:p>
          <a:p>
            <a:pPr marL="0" lvl="0" indent="0" algn="l" rtl="0">
              <a:lnSpc>
                <a:spcPct val="115000"/>
              </a:lnSpc>
              <a:spcBef>
                <a:spcPts val="100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1a26c72c0a_0_18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 name="Google Shape;195;g21a26c72c0a_0_18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None/>
            </a:pPr>
            <a:r>
              <a:rPr lang="en-US" sz="900"/>
              <a:t>MEGHAN</a:t>
            </a:r>
            <a:endParaRPr sz="900"/>
          </a:p>
          <a:p>
            <a:pPr marL="457200" lvl="0" indent="-285750" algn="l" rtl="0">
              <a:lnSpc>
                <a:spcPct val="115000"/>
              </a:lnSpc>
              <a:spcBef>
                <a:spcPts val="0"/>
              </a:spcBef>
              <a:spcAft>
                <a:spcPts val="0"/>
              </a:spcAft>
              <a:buSzPts val="900"/>
              <a:buAutoNum type="arabicPeriod"/>
            </a:pPr>
            <a:r>
              <a:rPr lang="en-US" sz="900"/>
              <a:t>End with sustain talk. Reflections encourage people to keep talking. Patients are more likely to talk about the last thing you said, so finish with why they want to get the vaccine.</a:t>
            </a:r>
            <a:endParaRPr sz="900"/>
          </a:p>
          <a:p>
            <a:pPr marL="457200" lvl="0" indent="-285750" algn="l" rtl="0">
              <a:lnSpc>
                <a:spcPct val="115000"/>
              </a:lnSpc>
              <a:spcBef>
                <a:spcPts val="0"/>
              </a:spcBef>
              <a:spcAft>
                <a:spcPts val="0"/>
              </a:spcAft>
              <a:buSzPts val="900"/>
              <a:buAutoNum type="arabicPeriod"/>
            </a:pPr>
            <a:r>
              <a:rPr lang="en-US" sz="900"/>
              <a:t>Affirmation. Opening the door for change talk by bringing in the idea of an informed decision.</a:t>
            </a:r>
            <a:endParaRPr sz="9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4140bf78ce_0_1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1" name="Google Shape;201;g24140bf78ce_0_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solidFill>
                  <a:schemeClr val="dk1"/>
                </a:solidFill>
              </a:rPr>
              <a:t>MEGHAN</a:t>
            </a:r>
            <a:endParaRPr>
              <a:solidFill>
                <a:schemeClr val="dk1"/>
              </a:solidFill>
            </a:endParaRPr>
          </a:p>
          <a:p>
            <a:pPr marL="0" lvl="0" indent="0" algn="l" rtl="0">
              <a:lnSpc>
                <a:spcPct val="115000"/>
              </a:lnSpc>
              <a:spcBef>
                <a:spcPts val="0"/>
              </a:spcBef>
              <a:spcAft>
                <a:spcPts val="0"/>
              </a:spcAft>
              <a:buNone/>
            </a:pPr>
            <a:r>
              <a:rPr lang="en-US">
                <a:solidFill>
                  <a:schemeClr val="dk1"/>
                </a:solidFill>
              </a:rPr>
              <a:t>asked in 2 trainings “Yes but what about the actual information?”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a:solidFill>
                  <a:schemeClr val="dk1"/>
                </a:solidFill>
              </a:rPr>
              <a:t>we had to emphasize that the content was the easy part; with practice in breakout sessions people started to understand that they didn’t need to be experts, they needed to make a connection.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a:solidFill>
                  <a:schemeClr val="dk1"/>
                </a:solidFill>
              </a:rPr>
              <a:t>We provided frameworks for debunking and reframing common vaccine myths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US">
                <a:solidFill>
                  <a:schemeClr val="dk1"/>
                </a:solidFill>
              </a:rPr>
              <a:t>Providers were also able to reach out afterwards for any additional questions from their audiences they needed answers to</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2236fcba5a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MEGHAN</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Infographics help reframe audience thinking and debunk myths</a:t>
            </a:r>
            <a:endParaRPr/>
          </a:p>
        </p:txBody>
      </p:sp>
      <p:sp>
        <p:nvSpPr>
          <p:cNvPr id="207" name="Google Shape;207;g22236fcba5a_0_25:notes"/>
          <p:cNvSpPr>
            <a:spLocks noGrp="1" noRot="1" noChangeAspect="1"/>
          </p:cNvSpPr>
          <p:nvPr>
            <p:ph type="sldImg" idx="2"/>
          </p:nvPr>
        </p:nvSpPr>
        <p:spPr>
          <a:xfrm>
            <a:off x="685995"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4140bf78ce_0_2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 name="Google Shape;214;g24140bf78ce_0_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MEGHAN</a:t>
            </a:r>
            <a:endParaRPr/>
          </a:p>
          <a:p>
            <a:pPr marL="0" lvl="0" indent="0" algn="l" rtl="0">
              <a:lnSpc>
                <a:spcPct val="100000"/>
              </a:lnSpc>
              <a:spcBef>
                <a:spcPts val="0"/>
              </a:spcBef>
              <a:spcAft>
                <a:spcPts val="0"/>
              </a:spcAft>
              <a:buSzPts val="1400"/>
              <a:buNone/>
            </a:pPr>
            <a:r>
              <a:rPr lang="en-US"/>
              <a:t>Live attenuated: MMR, VAR, rota, OPV, intranasal flu</a:t>
            </a:r>
            <a:endParaRPr/>
          </a:p>
          <a:p>
            <a:pPr marL="0" lvl="0" indent="0" algn="l" rtl="0">
              <a:lnSpc>
                <a:spcPct val="100000"/>
              </a:lnSpc>
              <a:spcBef>
                <a:spcPts val="0"/>
              </a:spcBef>
              <a:spcAft>
                <a:spcPts val="0"/>
              </a:spcAft>
              <a:buSzPts val="1400"/>
              <a:buNone/>
            </a:pPr>
            <a:r>
              <a:rPr lang="en-US"/>
              <a:t>Inactivated: IPV, hep A, flu, rabies</a:t>
            </a:r>
            <a:endParaRPr/>
          </a:p>
          <a:p>
            <a:pPr marL="0" lvl="0" indent="0" algn="l" rtl="0">
              <a:lnSpc>
                <a:spcPct val="100000"/>
              </a:lnSpc>
              <a:spcBef>
                <a:spcPts val="0"/>
              </a:spcBef>
              <a:spcAft>
                <a:spcPts val="0"/>
              </a:spcAft>
              <a:buSzPts val="1400"/>
              <a:buNone/>
            </a:pPr>
            <a:r>
              <a:rPr lang="en-US"/>
              <a:t>Part of pathogen: HPV, Hep B, shingles, DTaP, pneumococcal, meningococcal</a:t>
            </a:r>
            <a:endParaRPr/>
          </a:p>
          <a:p>
            <a:pPr marL="0" lvl="0" indent="0" algn="l" rtl="0">
              <a:lnSpc>
                <a:spcPct val="100000"/>
              </a:lnSpc>
              <a:spcBef>
                <a:spcPts val="0"/>
              </a:spcBef>
              <a:spcAft>
                <a:spcPts val="0"/>
              </a:spcAft>
              <a:buSzPts val="1400"/>
              <a:buNone/>
            </a:pPr>
            <a:r>
              <a:rPr lang="en-US"/>
              <a:t>Genetic code: COVID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3"/>
              </a:rPr>
              <a:t>Making Vaccines: How Are Vaccines Made? | Children's Hospital of Philadelphia (chop.edu)</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3c9c7e4d11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g23c9c7e4d11_0_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4140bf78ce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MEGHAN</a:t>
            </a:r>
            <a:endParaRPr/>
          </a:p>
          <a:p>
            <a:pPr marL="0" lvl="0" indent="0" algn="l" rtl="0">
              <a:lnSpc>
                <a:spcPct val="100000"/>
              </a:lnSpc>
              <a:spcBef>
                <a:spcPts val="0"/>
              </a:spcBef>
              <a:spcAft>
                <a:spcPts val="0"/>
              </a:spcAft>
              <a:buSzPts val="1100"/>
              <a:buNone/>
            </a:pPr>
            <a:r>
              <a:rPr lang="en-US"/>
              <a:t>These graphs are designed to reframe the way people think about vaccine side effects</a:t>
            </a:r>
            <a:endParaRPr>
              <a:solidFill>
                <a:schemeClr val="dk1"/>
              </a:solidFill>
            </a:endParaRPr>
          </a:p>
        </p:txBody>
      </p:sp>
      <p:sp>
        <p:nvSpPr>
          <p:cNvPr id="219" name="Google Shape;219;g24140bf78ce_0_117:notes"/>
          <p:cNvSpPr>
            <a:spLocks noGrp="1" noRot="1" noChangeAspect="1"/>
          </p:cNvSpPr>
          <p:nvPr>
            <p:ph type="sldImg" idx="2"/>
          </p:nvPr>
        </p:nvSpPr>
        <p:spPr>
          <a:xfrm>
            <a:off x="685995"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0fc0e17842_0_33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4" name="Google Shape;224;g10fc0e17842_0_3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MEGHAN</a:t>
            </a:r>
            <a:endParaRPr/>
          </a:p>
          <a:p>
            <a:pPr marL="0" lvl="0" indent="0" algn="l" rtl="0">
              <a:lnSpc>
                <a:spcPct val="100000"/>
              </a:lnSpc>
              <a:spcBef>
                <a:spcPts val="0"/>
              </a:spcBef>
              <a:spcAft>
                <a:spcPts val="0"/>
              </a:spcAft>
              <a:buNone/>
            </a:pPr>
            <a:r>
              <a:rPr lang="en-US"/>
              <a:t>I shared the stories of Drs. Katalin Kariko and Kizzmekia Corbett to prepare people for the fact that this work is often challenging and underappreciated, but always helpful</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3da6149a10_0_1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3da6149a1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MEGHAN Contacted over 350 CBO’s. Contact 3x before considering it a no. Logistic meetings are about 45 minutes. Info meetings are 15-30 minutes. We provided assistance with translation in languages other than English and had the surveys and flyers translated for events in Vietnamese, Cantonese, and Russian. CBOs could choose between lecture and fireside chat style for presentation.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3da6149a10_0_22:notes"/>
          <p:cNvSpPr>
            <a:spLocks noGrp="1" noRot="1" noChangeAspect="1"/>
          </p:cNvSpPr>
          <p:nvPr>
            <p:ph type="sldImg" idx="2"/>
          </p:nvPr>
        </p:nvSpPr>
        <p:spPr>
          <a:xfrm>
            <a:off x="686002"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3da6149a1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MEGHAN We gave a flyer to each CBO that looked like this.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230fc0bb9a_0_0:notes"/>
          <p:cNvSpPr>
            <a:spLocks noGrp="1" noRot="1" noChangeAspect="1"/>
          </p:cNvSpPr>
          <p:nvPr>
            <p:ph type="sldImg" idx="2"/>
          </p:nvPr>
        </p:nvSpPr>
        <p:spPr>
          <a:xfrm>
            <a:off x="686002"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230fc0bb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MEGHAN This is the flyer we presented to Community Based Org - It was also available in Spanish, Vietnamese, Russian, and Cantonese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3da6149a10_0_29:notes"/>
          <p:cNvSpPr>
            <a:spLocks noGrp="1" noRot="1" noChangeAspect="1"/>
          </p:cNvSpPr>
          <p:nvPr>
            <p:ph type="sldImg" idx="2"/>
          </p:nvPr>
        </p:nvSpPr>
        <p:spPr>
          <a:xfrm>
            <a:off x="686002"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3da6149a1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MEGHAN This project was one that built on the needs of our clinicians and CBOs and was responsive to community needs.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3c9c7e4d11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ISABEL START</a:t>
            </a:r>
            <a:endParaRPr/>
          </a:p>
        </p:txBody>
      </p:sp>
      <p:sp>
        <p:nvSpPr>
          <p:cNvPr id="255" name="Google Shape;255;g23c9c7e4d11_0_149:notes"/>
          <p:cNvSpPr>
            <a:spLocks noGrp="1" noRot="1" noChangeAspect="1"/>
          </p:cNvSpPr>
          <p:nvPr>
            <p:ph type="sldImg" idx="2"/>
          </p:nvPr>
        </p:nvSpPr>
        <p:spPr>
          <a:xfrm>
            <a:off x="685995"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3c9c7e4d11_0_159:notes"/>
          <p:cNvSpPr>
            <a:spLocks noGrp="1" noRot="1" noChangeAspect="1"/>
          </p:cNvSpPr>
          <p:nvPr>
            <p:ph type="sldImg" idx="2"/>
          </p:nvPr>
        </p:nvSpPr>
        <p:spPr>
          <a:xfrm>
            <a:off x="686002"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3c9c7e4d11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As Meghan mentioned, approximately 350 community organizations were contacted, and around 80 asked for information. While 54 total were scheduled, only 44 actually took place.  There were 10 that cancelled for various reasons, with the most cited reasons being low turnout expectancy or the community expressing that this content is no longer a need for them. We worked with our funder to approve adding  3 additional presentations that included the workshop content but were delivered to providers at a conference or through a webinar.</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As you can see from the map, we had a hard time engaging the southern and eastern Oregon communities, however this was not a lack of effort from our team.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We also surveyed 21 of the CBO’s through a feedback form after the workshop. The information we gathered was intended to understand changes we needed to make to the content and the likeliness of the CBO to host a future workshop.</a:t>
            </a:r>
            <a:endParaRPr sz="1200" dirty="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3c9c7e4d11_0_165:notes"/>
          <p:cNvSpPr>
            <a:spLocks noGrp="1" noRot="1" noChangeAspect="1"/>
          </p:cNvSpPr>
          <p:nvPr>
            <p:ph type="sldImg" idx="2"/>
          </p:nvPr>
        </p:nvSpPr>
        <p:spPr>
          <a:xfrm>
            <a:off x="686002"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3c9c7e4d1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Most of our CBO’s reported serving latino communities, specifically low income. However we had CBO’s representing communities of Black or African Somali, Native Hawaiian, Pacific Island, elderly, those who have chronic or terminal health conditions, LGBTQIA2S+, houseless and immigrants in general.</a:t>
            </a:r>
            <a:endParaRPr/>
          </a:p>
          <a:p>
            <a:pPr marL="0" lvl="0" indent="0" algn="l" rtl="0">
              <a:spcBef>
                <a:spcPts val="0"/>
              </a:spcBef>
              <a:spcAft>
                <a:spcPts val="0"/>
              </a:spcAft>
              <a:buNone/>
            </a:pPr>
            <a:endParaRPr/>
          </a:p>
          <a:p>
            <a:pPr marL="0" lvl="0" indent="0" algn="l" rtl="0">
              <a:spcBef>
                <a:spcPts val="0"/>
              </a:spcBef>
              <a:spcAft>
                <a:spcPts val="0"/>
              </a:spcAft>
              <a:buNone/>
            </a:pPr>
            <a:r>
              <a:rPr lang="en-US"/>
              <a:t>Attendance ranged anywhere between 0 to 30 or more participants and most were held in-person at the CBO’s primary location but some did host at a restaurant or rented room.</a:t>
            </a:r>
            <a:endParaRPr/>
          </a:p>
          <a:p>
            <a:pPr marL="0" lvl="0" indent="0" algn="l" rtl="0">
              <a:spcBef>
                <a:spcPts val="0"/>
              </a:spcBef>
              <a:spcAft>
                <a:spcPts val="0"/>
              </a:spcAft>
              <a:buNone/>
            </a:pPr>
            <a:endParaRPr/>
          </a:p>
          <a:p>
            <a:pPr marL="0" lvl="0" indent="0" algn="l" rtl="0">
              <a:spcBef>
                <a:spcPts val="0"/>
              </a:spcBef>
              <a:spcAft>
                <a:spcPts val="0"/>
              </a:spcAft>
              <a:buNone/>
            </a:pPr>
            <a:r>
              <a:rPr lang="en-US"/>
              <a:t>Overall the feedback we received from CBO’s was positive. CBO’s expressed their appreciation for having direct access to healthcare providers and felt like their workshop was successful due to providers being able to meet the cultural and linguistic needs of their community members. CBO’s also expressed that they liked the design of this workshop and that they would be interested in future workshops like this in other topics such as: mental health, substance use and addiction, diabetes and more.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5d9873f68b_3_3:notes"/>
          <p:cNvSpPr>
            <a:spLocks noGrp="1" noRot="1" noChangeAspect="1"/>
          </p:cNvSpPr>
          <p:nvPr>
            <p:ph type="sldImg" idx="2"/>
          </p:nvPr>
        </p:nvSpPr>
        <p:spPr>
          <a:xfrm>
            <a:off x="686002"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5d9873f68b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Now let’s take a look at the survey responses from the community participants that attended the workshops. Disclaimer, the data I am going to show you today is only from 17 of our 44 workshops and this is because around March of 2023 we were evaluating the survey data from the first 27 workshops and we discovered that a good amount of participants were leaving the workshops early or not completing a post workshop survey. It was hard to analyze and understand trends in our data without a matching pre and post survey from participants.So after the first 27, we had the clinician speakers who were the ones administering the surveys, to instruct participants to include some type of matching anonymous identifier on each of their surveys. </a:t>
            </a:r>
            <a:r>
              <a:rPr lang="en-US">
                <a:solidFill>
                  <a:schemeClr val="dk1"/>
                </a:solidFill>
              </a:rPr>
              <a:t>We did not have the speakers or CBO’s count the number of participants at each workshop but we think we had approximately 410 participants given the number of surveys returned. </a:t>
            </a:r>
            <a:r>
              <a:rPr lang="en-US"/>
              <a:t>There were approximately 270 participants that attended the first 27 and 140 from the last 17.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3c9c7e4d11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7" name="Google Shape;117;g23c9c7e4d11_0_1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5d9873f68b_3_6:notes"/>
          <p:cNvSpPr>
            <a:spLocks noGrp="1" noRot="1" noChangeAspect="1"/>
          </p:cNvSpPr>
          <p:nvPr>
            <p:ph type="sldImg" idx="2"/>
          </p:nvPr>
        </p:nvSpPr>
        <p:spPr>
          <a:xfrm>
            <a:off x="686002"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5d9873f68b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rPr>
              <a:t>This graph illustrates that participant’s feelings regarding COVID-19 vaccines improved as a result of participating in the workshop. 71% participants said that prior to the workshop they strongly support COVID-19 vaccines. After the workshop, more participants said that they strongly supported COVID-19 vaccines (80%). </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5d9873f68b_3_9:notes"/>
          <p:cNvSpPr>
            <a:spLocks noGrp="1" noRot="1" noChangeAspect="1"/>
          </p:cNvSpPr>
          <p:nvPr>
            <p:ph type="sldImg" idx="2"/>
          </p:nvPr>
        </p:nvSpPr>
        <p:spPr>
          <a:xfrm>
            <a:off x="686002"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5d9873f68b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the Pre-workshop question we asked, “How would you describe your knowledge of COVID-19 vaccines? 40% indicated they know alot about the vaccine but are interested in learning more. 32% only knew a little about the vaccine and need more information before making an informed decision, 25% already knew everything, No one responded saying they didn’t know anything and had lots of questions and 3% did not respond.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5d9873f68b_3_12:notes"/>
          <p:cNvSpPr>
            <a:spLocks noGrp="1" noRot="1" noChangeAspect="1"/>
          </p:cNvSpPr>
          <p:nvPr>
            <p:ph type="sldImg" idx="2"/>
          </p:nvPr>
        </p:nvSpPr>
        <p:spPr>
          <a:xfrm>
            <a:off x="686002"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5d9873f68b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the post workshop survey we asked, “how would you describe your knowledge of COVId-19 vaccines?” 80% said they learned more about COVID vaccine and got all or most of their questions answered. 9% said they learned more about COVID vaccine but still had some questions, 7% already knew the information that was presented, 1% did not accept the information that was presented and 3% did not respond.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5d9873f68b_3_27:notes"/>
          <p:cNvSpPr>
            <a:spLocks noGrp="1" noRot="1" noChangeAspect="1"/>
          </p:cNvSpPr>
          <p:nvPr>
            <p:ph type="sldImg" idx="2"/>
          </p:nvPr>
        </p:nvSpPr>
        <p:spPr>
          <a:xfrm>
            <a:off x="686002"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5d9873f68b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We asked the participants their vaccination plan before and after the workshop and these are their responses. 62% responded saying that prior to the workshop they had received a COVID-19 vaccine and booster and 64% responded saying that after the workshop they had received COVID-19 vaccine and booster. Note that several workshops were integrated into vaccine events.  16% said they already took the COVID-19 vaccine and plan to get the booster before the workshop and that changed to 15% after the workshop. 8% indicated in the pre-survey that they took the COVID-19 vaccine but will not get the booster and that changed to 6% in the post workshop survey. 5% indicated in both the pre and post survey that they did not plan to get the COVID vaccine. </a:t>
            </a:r>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5d9873f68b_3_32:notes"/>
          <p:cNvSpPr>
            <a:spLocks noGrp="1" noRot="1" noChangeAspect="1"/>
          </p:cNvSpPr>
          <p:nvPr>
            <p:ph type="sldImg" idx="2"/>
          </p:nvPr>
        </p:nvSpPr>
        <p:spPr>
          <a:xfrm>
            <a:off x="686002"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5d9873f68b_3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Overall, participants indicated that they thought our workshop was excellent. </a:t>
            </a:r>
            <a:endParaRPr/>
          </a:p>
          <a:p>
            <a:pPr marL="0" lvl="0" indent="0" algn="l" rtl="0">
              <a:spcBef>
                <a:spcPts val="0"/>
              </a:spcBef>
              <a:spcAft>
                <a:spcPts val="0"/>
              </a:spcAft>
              <a:buNone/>
            </a:pPr>
            <a:endParaRPr/>
          </a:p>
          <a:p>
            <a:pPr marL="0" lvl="0" indent="0" algn="l" rtl="0">
              <a:spcBef>
                <a:spcPts val="0"/>
              </a:spcBef>
              <a:spcAft>
                <a:spcPts val="0"/>
              </a:spcAft>
              <a:buNone/>
            </a:pPr>
            <a:r>
              <a:rPr lang="en-US"/>
              <a:t>We also had open-ended questions such as what is/are the reason’s you have chosen not to get the vaccine or booster? With the majority of respondents saying the question was not applicable to them, the most common response was that they were worried about the possibility of unknown side effects or concerned about the safety of the vaccine. Others also indicated that they didn’t feel like they needed to protect themselves from COVID and/or didn’t think COVID was a problem.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3da6149a10_0_4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3da6149a10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first lesson we learned, which I think most people in this room probably already know,  is that having accurate and timely data is important. What we found though was that communities needed specific data for the populations they serve. For example we worked with a Filipino and Marshallese organization and vaccination data for these populations are grouped within data for Asian American, Pacific Islanders and Native Hawaiian communities. This wasn’t helpful for the organizations because these communities all have different experiences and perspectives related to immunizations and healthcare in general. </a:t>
            </a:r>
            <a:endParaRPr/>
          </a:p>
          <a:p>
            <a:pPr marL="0" lvl="0" indent="0" algn="l" rtl="0">
              <a:spcBef>
                <a:spcPts val="0"/>
              </a:spcBef>
              <a:spcAft>
                <a:spcPts val="0"/>
              </a:spcAft>
              <a:buNone/>
            </a:pPr>
            <a:endParaRPr/>
          </a:p>
          <a:p>
            <a:pPr marL="0" lvl="0" indent="0" algn="l" rtl="0">
              <a:spcBef>
                <a:spcPts val="0"/>
              </a:spcBef>
              <a:spcAft>
                <a:spcPts val="0"/>
              </a:spcAft>
              <a:buNone/>
            </a:pPr>
            <a:r>
              <a:rPr lang="en-US"/>
              <a:t>The timing of contracting this work is also really important. Putting together a contract like this takes time and we didn’t get this work off the ground until the middle of 2022. We got a lot of feedback from invested partners saying that we were a little late to the party. A lot of CBO’s also chose not to host a workshop because they felt like their community members had COVID information fatigue and had already made up their mind about whether or not to get the vaccine. </a:t>
            </a:r>
            <a:endParaRPr/>
          </a:p>
          <a:p>
            <a:pPr marL="0" lvl="0" indent="0" algn="l" rtl="0">
              <a:spcBef>
                <a:spcPts val="0"/>
              </a:spcBef>
              <a:spcAft>
                <a:spcPts val="0"/>
              </a:spcAft>
              <a:buNone/>
            </a:pPr>
            <a:endParaRPr/>
          </a:p>
          <a:p>
            <a:pPr marL="0" lvl="0" indent="0" algn="l" rtl="0">
              <a:spcBef>
                <a:spcPts val="0"/>
              </a:spcBef>
              <a:spcAft>
                <a:spcPts val="0"/>
              </a:spcAft>
              <a:buNone/>
            </a:pPr>
            <a:r>
              <a:rPr lang="en-US"/>
              <a:t>I think the area that we got the most feedback was our limitation in how project funds could be utilized. Most CBO’s expressed a desire for childcare, food and other types of incentives that are culturally appropriate and necessary when gathering community members. For example, gathering around food is a cultural norm for many of the communities we worked with so not being able to provide that was a huge limitation to the project. </a:t>
            </a:r>
            <a:endParaRPr/>
          </a:p>
          <a:p>
            <a:pPr marL="0" lvl="0" indent="0" algn="l" rtl="0">
              <a:spcBef>
                <a:spcPts val="0"/>
              </a:spcBef>
              <a:spcAft>
                <a:spcPts val="0"/>
              </a:spcAft>
              <a:buNone/>
            </a:pPr>
            <a:endParaRPr/>
          </a:p>
          <a:p>
            <a:pPr marL="0" lvl="0" indent="0" algn="l" rtl="0">
              <a:spcBef>
                <a:spcPts val="0"/>
              </a:spcBef>
              <a:spcAft>
                <a:spcPts val="0"/>
              </a:spcAft>
              <a:buNone/>
            </a:pPr>
            <a:r>
              <a:rPr lang="en-US"/>
              <a:t>And lastly, relationships matter. While we have been doing better, historically public health and health care organizations have not been great at engaging with community-based organizations. Investing in relationships with CBO’s, such as </a:t>
            </a:r>
            <a:r>
              <a:rPr lang="en-US">
                <a:solidFill>
                  <a:schemeClr val="dk1"/>
                </a:solidFill>
              </a:rPr>
              <a:t>establishing trust and credibility, </a:t>
            </a:r>
            <a:r>
              <a:rPr lang="en-US"/>
              <a:t>was something our team spent most of our time doing.</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3c9c7e4d11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 think one of the most important things we learned is that community collaborations like BIBC can work and have great capacity to improve health outcomes. Listening to your community and understanding their needs is extremely important in making sure that you have the right people in the room and the resources needed for that particular community. Another very important step is investing in relationships. And what I mean by that is the relationship between public health agencies and community organizations. We could not have done this work without the community organizations and their trust in public health. We need to continue to put effort and prioritizing ways we can bridge the gap between public health, our healthcare systems and the communities throughout Oregon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Lastly, Boost is open to collaboration on new projects so I will pass it back to Meghan to share a little more about that. </a:t>
            </a:r>
            <a:endParaRPr/>
          </a:p>
        </p:txBody>
      </p:sp>
      <p:sp>
        <p:nvSpPr>
          <p:cNvPr id="311" name="Google Shape;311;g23c9c7e4d11_0_199:notes"/>
          <p:cNvSpPr>
            <a:spLocks noGrp="1" noRot="1" noChangeAspect="1"/>
          </p:cNvSpPr>
          <p:nvPr>
            <p:ph type="sldImg" idx="2"/>
          </p:nvPr>
        </p:nvSpPr>
        <p:spPr>
          <a:xfrm>
            <a:off x="685995"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3c9c7e4d11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MEGHAN</a:t>
            </a:r>
            <a:endParaRPr/>
          </a:p>
        </p:txBody>
      </p:sp>
      <p:sp>
        <p:nvSpPr>
          <p:cNvPr id="317" name="Google Shape;317;g23c9c7e4d11_0_19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1f1ea280f4_0_5:notes"/>
          <p:cNvSpPr>
            <a:spLocks noGrp="1" noRot="1" noChangeAspect="1"/>
          </p:cNvSpPr>
          <p:nvPr>
            <p:ph type="sldImg" idx="2"/>
          </p:nvPr>
        </p:nvSpPr>
        <p:spPr>
          <a:xfrm>
            <a:off x="960120" y="1143000"/>
            <a:ext cx="493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11f1ea280f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MEGHAN: Check out our website for Parent handouts and educational videos available for you to share for free - Open for Q&amp;A if time allows</a:t>
            </a:r>
            <a:endParaRPr dirty="0"/>
          </a:p>
        </p:txBody>
      </p:sp>
      <p:sp>
        <p:nvSpPr>
          <p:cNvPr id="324" name="Google Shape;324;g11f1ea280f4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3e93f42270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Objective a clinician shared that we hadn’t thought of: any opportunity for a clinician to talk to community is an opportunity to build back trust in health care more broadly; that trust took a real beating during the past couple of years.</a:t>
            </a:r>
            <a:endParaRPr/>
          </a:p>
        </p:txBody>
      </p:sp>
      <p:sp>
        <p:nvSpPr>
          <p:cNvPr id="122" name="Google Shape;122;g23e93f42270_0_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3e93f42270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 name="Google Shape;128;g23e93f42270_0_5:notes"/>
          <p:cNvSpPr>
            <a:spLocks noGrp="1" noRot="1" noChangeAspect="1"/>
          </p:cNvSpPr>
          <p:nvPr>
            <p:ph type="sldImg" idx="2"/>
          </p:nvPr>
        </p:nvSpPr>
        <p:spPr>
          <a:xfrm>
            <a:off x="685995"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3e93f4227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Objective a clinician shared that we hadn’t thought of: any opportunity for a clinician to talk to community is an opportunity to build back trust in health care more broadly; that trust took a real beating during the past couple of years.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Building confidence in this vaccine might have a halo or at least preventive effect on other vaccines</a:t>
            </a:r>
            <a:endParaRPr/>
          </a:p>
        </p:txBody>
      </p:sp>
      <p:sp>
        <p:nvSpPr>
          <p:cNvPr id="133" name="Google Shape;133;g23e93f42270_0_0:notes"/>
          <p:cNvSpPr>
            <a:spLocks noGrp="1" noRot="1" noChangeAspect="1"/>
          </p:cNvSpPr>
          <p:nvPr>
            <p:ph type="sldImg" idx="2"/>
          </p:nvPr>
        </p:nvSpPr>
        <p:spPr>
          <a:xfrm>
            <a:off x="685995"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3c9c7e4d11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222222"/>
                </a:solidFill>
                <a:highlight>
                  <a:srgbClr val="FFFFFF"/>
                </a:highlight>
              </a:rPr>
              <a:t>Project dates: January 2022 through June 30</a:t>
            </a:r>
            <a:r>
              <a:rPr lang="en-US" baseline="30000">
                <a:solidFill>
                  <a:srgbClr val="222222"/>
                </a:solidFill>
                <a:highlight>
                  <a:srgbClr val="FFFFFF"/>
                </a:highlight>
              </a:rPr>
              <a:t>th</a:t>
            </a:r>
            <a:r>
              <a:rPr lang="en-US">
                <a:solidFill>
                  <a:srgbClr val="222222"/>
                </a:solidFill>
                <a:highlight>
                  <a:srgbClr val="FFFFFF"/>
                </a:highlight>
              </a:rPr>
              <a:t>, 2023.</a:t>
            </a:r>
            <a:endParaRPr sz="1000">
              <a:solidFill>
                <a:schemeClr val="dk1"/>
              </a:solidFill>
            </a:endParaRPr>
          </a:p>
        </p:txBody>
      </p:sp>
      <p:sp>
        <p:nvSpPr>
          <p:cNvPr id="139" name="Google Shape;139;g23c9c7e4d11_0_3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3c9c7e4d11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p:txBody>
      </p:sp>
      <p:sp>
        <p:nvSpPr>
          <p:cNvPr id="145" name="Google Shape;145;g23c9c7e4d11_0_3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1a26c72c0a_0_9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2" name="Google Shape;152;g21a26c72c0a_0_9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a:solidFill>
                  <a:schemeClr val="dk1"/>
                </a:solidFill>
              </a:rPr>
              <a:t>MEGHAN START</a:t>
            </a:r>
            <a:endParaRPr>
              <a:solidFill>
                <a:schemeClr val="dk1"/>
              </a:solidFill>
            </a:endParaRPr>
          </a:p>
          <a:p>
            <a:pPr marL="0" lvl="0" indent="0" algn="l" rtl="0">
              <a:lnSpc>
                <a:spcPct val="100000"/>
              </a:lnSpc>
              <a:spcBef>
                <a:spcPts val="0"/>
              </a:spcBef>
              <a:spcAft>
                <a:spcPts val="0"/>
              </a:spcAft>
              <a:buClr>
                <a:srgbClr val="000000"/>
              </a:buClr>
              <a:buSzPts val="1400"/>
              <a:buFont typeface="Arial"/>
              <a:buNone/>
            </a:pPr>
            <a:endParaRPr>
              <a:solidFill>
                <a:schemeClr val="dk1"/>
              </a:solidFill>
            </a:endParaRPr>
          </a:p>
          <a:p>
            <a:pPr marL="0" lvl="0" indent="0" algn="l" rtl="0">
              <a:lnSpc>
                <a:spcPct val="100000"/>
              </a:lnSpc>
              <a:spcBef>
                <a:spcPts val="0"/>
              </a:spcBef>
              <a:spcAft>
                <a:spcPts val="0"/>
              </a:spcAft>
              <a:buClr>
                <a:srgbClr val="000000"/>
              </a:buClr>
              <a:buSzPts val="1400"/>
              <a:buFont typeface="Arial"/>
              <a:buNone/>
            </a:pPr>
            <a:r>
              <a:rPr lang="en-US">
                <a:solidFill>
                  <a:schemeClr val="dk1"/>
                </a:solidFill>
              </a:rPr>
              <a:t>Our goal is to get people talking and thinking critically about the vaccine and their own assumptions about it; not to try and persuade them to get the vaccine. They must persuade themselves. Avoid the righting reflex.</a:t>
            </a:r>
            <a:endParaRPr>
              <a:solidFill>
                <a:schemeClr val="dk1"/>
              </a:solidFill>
            </a:endParaRPr>
          </a:p>
          <a:p>
            <a:pPr marL="0" lvl="0" indent="0" algn="l" rtl="0">
              <a:lnSpc>
                <a:spcPct val="100000"/>
              </a:lnSpc>
              <a:spcBef>
                <a:spcPts val="0"/>
              </a:spcBef>
              <a:spcAft>
                <a:spcPts val="0"/>
              </a:spcAft>
              <a:buClr>
                <a:srgbClr val="000000"/>
              </a:buClr>
              <a:buSzPts val="14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CDC and WHO recommend a MI approach.</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u="sng">
                <a:solidFill>
                  <a:schemeClr val="hlink"/>
                </a:solidFill>
                <a:hlinkClick r:id="rId3"/>
              </a:rPr>
              <a:t>Talking with Patients about COVID-19 Vaccination | CDC</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Conversations to Build Trust in Vaccination: A training module for health workers. WHO Presentation. May 2017. </a:t>
            </a:r>
            <a:r>
              <a:rPr lang="en-US" u="sng">
                <a:solidFill>
                  <a:srgbClr val="1155CC"/>
                </a:solidFill>
                <a:hlinkClick r:id="rId4">
                  <a:extLst>
                    <a:ext uri="{A12FA001-AC4F-418D-AE19-62706E023703}">
                      <ahyp:hlinkClr xmlns:ahyp="http://schemas.microsoft.com/office/drawing/2018/hyperlinkcolor" val="tx"/>
                    </a:ext>
                  </a:extLst>
                </a:hlinkClick>
              </a:rPr>
              <a:t>TrainingModule_ConversationGuide_final.pptx (live.com)</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McLure, C, et al. </a:t>
            </a:r>
            <a:r>
              <a:rPr lang="en-US" u="sng">
                <a:solidFill>
                  <a:srgbClr val="1155CC"/>
                </a:solidFill>
                <a:hlinkClick r:id="rId5">
                  <a:extLst>
                    <a:ext uri="{A12FA001-AC4F-418D-AE19-62706E023703}">
                      <ahyp:hlinkClr xmlns:ahyp="http://schemas.microsoft.com/office/drawing/2018/hyperlinkcolor" val="tx"/>
                    </a:ext>
                  </a:extLst>
                </a:hlinkClick>
              </a:rPr>
              <a:t>Vaccine Hesitancy: Where We Are and Where We Are Going</a:t>
            </a:r>
            <a:r>
              <a:rPr lang="en-US">
                <a:solidFill>
                  <a:schemeClr val="dk1"/>
                </a:solidFill>
              </a:rPr>
              <a:t>. </a:t>
            </a:r>
            <a:r>
              <a:rPr lang="en-US">
                <a:solidFill>
                  <a:schemeClr val="dk1"/>
                </a:solidFill>
                <a:uFill>
                  <a:noFill/>
                </a:uFill>
                <a:hlinkClick r:id="rId6">
                  <a:extLst>
                    <a:ext uri="{A12FA001-AC4F-418D-AE19-62706E023703}">
                      <ahyp:hlinkClr xmlns:ahyp="http://schemas.microsoft.com/office/drawing/2018/hyperlinkcolor" val="tx"/>
                    </a:ext>
                  </a:extLst>
                </a:hlinkClick>
              </a:rPr>
              <a:t>Clinical Therapeutics</a:t>
            </a:r>
            <a:r>
              <a:rPr lang="en-US">
                <a:solidFill>
                  <a:schemeClr val="dk1"/>
                </a:solidFill>
              </a:rPr>
              <a:t>. </a:t>
            </a:r>
            <a:r>
              <a:rPr lang="en-US">
                <a:solidFill>
                  <a:schemeClr val="dk1"/>
                </a:solidFill>
                <a:uFill>
                  <a:noFill/>
                </a:uFill>
                <a:hlinkClick r:id="rId7">
                  <a:extLst>
                    <a:ext uri="{A12FA001-AC4F-418D-AE19-62706E023703}">
                      <ahyp:hlinkClr xmlns:ahyp="http://schemas.microsoft.com/office/drawing/2018/hyperlinkcolor" val="tx"/>
                    </a:ext>
                  </a:extLst>
                </a:hlinkClick>
              </a:rPr>
              <a:t>Volume 39, Issue 8</a:t>
            </a:r>
            <a:r>
              <a:rPr lang="en-US">
                <a:solidFill>
                  <a:schemeClr val="dk1"/>
                </a:solidFill>
              </a:rPr>
              <a:t>, August 2017, Pages 1550-1562.</a:t>
            </a:r>
            <a:endParaRPr>
              <a:solidFill>
                <a:schemeClr val="dk1"/>
              </a:solidFill>
            </a:endParaRPr>
          </a:p>
          <a:p>
            <a:pPr marL="0" lvl="0" indent="0" algn="l" rtl="0">
              <a:lnSpc>
                <a:spcPct val="100000"/>
              </a:lnSpc>
              <a:spcBef>
                <a:spcPts val="0"/>
              </a:spcBef>
              <a:spcAft>
                <a:spcPts val="0"/>
              </a:spcAft>
              <a:buClr>
                <a:srgbClr val="000000"/>
              </a:buClr>
              <a:buSzPts val="1400"/>
              <a:buFont typeface="Arial"/>
              <a:buNone/>
            </a:pP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628650" y="304272"/>
            <a:ext cx="7886700" cy="1104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0" y="-1"/>
            <a:ext cx="9144000" cy="57150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628650" y="5296959"/>
            <a:ext cx="2057400" cy="304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028950" y="5296959"/>
            <a:ext cx="3086100" cy="304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457950" y="5296959"/>
            <a:ext cx="2057400" cy="304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1"/>
          <p:cNvSpPr txBox="1">
            <a:spLocks noGrp="1"/>
          </p:cNvSpPr>
          <p:nvPr>
            <p:ph type="dt" idx="10"/>
          </p:nvPr>
        </p:nvSpPr>
        <p:spPr>
          <a:xfrm>
            <a:off x="628650" y="5296959"/>
            <a:ext cx="2057400" cy="304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 name="Google Shape;62;p11"/>
          <p:cNvSpPr txBox="1">
            <a:spLocks noGrp="1"/>
          </p:cNvSpPr>
          <p:nvPr>
            <p:ph type="ftr" idx="11"/>
          </p:nvPr>
        </p:nvSpPr>
        <p:spPr>
          <a:xfrm>
            <a:off x="3028950" y="5296959"/>
            <a:ext cx="3086100" cy="304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p11"/>
          <p:cNvSpPr txBox="1">
            <a:spLocks noGrp="1"/>
          </p:cNvSpPr>
          <p:nvPr>
            <p:ph type="sldNum" idx="12"/>
          </p:nvPr>
        </p:nvSpPr>
        <p:spPr>
          <a:xfrm>
            <a:off x="6457950" y="5296959"/>
            <a:ext cx="2057400" cy="304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12"/>
          <p:cNvSpPr txBox="1">
            <a:spLocks noGrp="1"/>
          </p:cNvSpPr>
          <p:nvPr>
            <p:ph type="title"/>
          </p:nvPr>
        </p:nvSpPr>
        <p:spPr>
          <a:xfrm>
            <a:off x="629841" y="381000"/>
            <a:ext cx="2949300" cy="1333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p12"/>
          <p:cNvSpPr txBox="1">
            <a:spLocks noGrp="1"/>
          </p:cNvSpPr>
          <p:nvPr>
            <p:ph type="body" idx="1"/>
          </p:nvPr>
        </p:nvSpPr>
        <p:spPr>
          <a:xfrm>
            <a:off x="3887391" y="822855"/>
            <a:ext cx="4629300" cy="40614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67" name="Google Shape;67;p12"/>
          <p:cNvSpPr txBox="1">
            <a:spLocks noGrp="1"/>
          </p:cNvSpPr>
          <p:nvPr>
            <p:ph type="body" idx="2"/>
          </p:nvPr>
        </p:nvSpPr>
        <p:spPr>
          <a:xfrm>
            <a:off x="629841" y="1714500"/>
            <a:ext cx="2949300" cy="3176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8" name="Google Shape;68;p12"/>
          <p:cNvSpPr txBox="1">
            <a:spLocks noGrp="1"/>
          </p:cNvSpPr>
          <p:nvPr>
            <p:ph type="dt" idx="10"/>
          </p:nvPr>
        </p:nvSpPr>
        <p:spPr>
          <a:xfrm>
            <a:off x="628650" y="5296959"/>
            <a:ext cx="2057400" cy="304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 name="Google Shape;69;p12"/>
          <p:cNvSpPr txBox="1">
            <a:spLocks noGrp="1"/>
          </p:cNvSpPr>
          <p:nvPr>
            <p:ph type="ftr" idx="11"/>
          </p:nvPr>
        </p:nvSpPr>
        <p:spPr>
          <a:xfrm>
            <a:off x="3028950" y="5296959"/>
            <a:ext cx="3086100" cy="304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 name="Google Shape;70;p12"/>
          <p:cNvSpPr txBox="1">
            <a:spLocks noGrp="1"/>
          </p:cNvSpPr>
          <p:nvPr>
            <p:ph type="sldNum" idx="12"/>
          </p:nvPr>
        </p:nvSpPr>
        <p:spPr>
          <a:xfrm>
            <a:off x="6457950" y="5296959"/>
            <a:ext cx="2057400" cy="304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629841" y="381000"/>
            <a:ext cx="2949300" cy="1333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3"/>
          <p:cNvSpPr>
            <a:spLocks noGrp="1"/>
          </p:cNvSpPr>
          <p:nvPr>
            <p:ph type="pic" idx="2"/>
          </p:nvPr>
        </p:nvSpPr>
        <p:spPr>
          <a:xfrm>
            <a:off x="3887391" y="822855"/>
            <a:ext cx="4629300" cy="4061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4" name="Google Shape;74;p13"/>
          <p:cNvSpPr txBox="1">
            <a:spLocks noGrp="1"/>
          </p:cNvSpPr>
          <p:nvPr>
            <p:ph type="body" idx="1"/>
          </p:nvPr>
        </p:nvSpPr>
        <p:spPr>
          <a:xfrm>
            <a:off x="629841" y="1714500"/>
            <a:ext cx="2949300" cy="3176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75" name="Google Shape;75;p13"/>
          <p:cNvSpPr txBox="1">
            <a:spLocks noGrp="1"/>
          </p:cNvSpPr>
          <p:nvPr>
            <p:ph type="dt" idx="10"/>
          </p:nvPr>
        </p:nvSpPr>
        <p:spPr>
          <a:xfrm>
            <a:off x="628650" y="5296959"/>
            <a:ext cx="2057400" cy="304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13"/>
          <p:cNvSpPr txBox="1">
            <a:spLocks noGrp="1"/>
          </p:cNvSpPr>
          <p:nvPr>
            <p:ph type="ftr" idx="11"/>
          </p:nvPr>
        </p:nvSpPr>
        <p:spPr>
          <a:xfrm>
            <a:off x="3028950" y="5296959"/>
            <a:ext cx="3086100" cy="304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ldNum" idx="12"/>
          </p:nvPr>
        </p:nvSpPr>
        <p:spPr>
          <a:xfrm>
            <a:off x="6457950" y="5296959"/>
            <a:ext cx="2057400" cy="304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628650" y="304272"/>
            <a:ext cx="7886700" cy="1104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0" name="Google Shape;80;p14"/>
          <p:cNvSpPr txBox="1">
            <a:spLocks noGrp="1"/>
          </p:cNvSpPr>
          <p:nvPr>
            <p:ph type="body" idx="1"/>
          </p:nvPr>
        </p:nvSpPr>
        <p:spPr>
          <a:xfrm rot="5400000">
            <a:off x="2758950" y="-608946"/>
            <a:ext cx="3626100" cy="788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1" name="Google Shape;81;p14"/>
          <p:cNvSpPr txBox="1">
            <a:spLocks noGrp="1"/>
          </p:cNvSpPr>
          <p:nvPr>
            <p:ph type="dt" idx="10"/>
          </p:nvPr>
        </p:nvSpPr>
        <p:spPr>
          <a:xfrm>
            <a:off x="628650" y="5296959"/>
            <a:ext cx="2057400" cy="304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p14"/>
          <p:cNvSpPr txBox="1">
            <a:spLocks noGrp="1"/>
          </p:cNvSpPr>
          <p:nvPr>
            <p:ph type="ftr" idx="11"/>
          </p:nvPr>
        </p:nvSpPr>
        <p:spPr>
          <a:xfrm>
            <a:off x="3028950" y="5296959"/>
            <a:ext cx="3086100" cy="304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14"/>
          <p:cNvSpPr txBox="1">
            <a:spLocks noGrp="1"/>
          </p:cNvSpPr>
          <p:nvPr>
            <p:ph type="sldNum" idx="12"/>
          </p:nvPr>
        </p:nvSpPr>
        <p:spPr>
          <a:xfrm>
            <a:off x="6457950" y="5296959"/>
            <a:ext cx="2057400" cy="304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rot="5400000">
            <a:off x="5107949" y="1740070"/>
            <a:ext cx="4843200" cy="1971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6" name="Google Shape;86;p15"/>
          <p:cNvSpPr txBox="1">
            <a:spLocks noGrp="1"/>
          </p:cNvSpPr>
          <p:nvPr>
            <p:ph type="body" idx="1"/>
          </p:nvPr>
        </p:nvSpPr>
        <p:spPr>
          <a:xfrm rot="5400000">
            <a:off x="1107375" y="-174530"/>
            <a:ext cx="4843200" cy="5800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7" name="Google Shape;87;p15"/>
          <p:cNvSpPr txBox="1">
            <a:spLocks noGrp="1"/>
          </p:cNvSpPr>
          <p:nvPr>
            <p:ph type="dt" idx="10"/>
          </p:nvPr>
        </p:nvSpPr>
        <p:spPr>
          <a:xfrm>
            <a:off x="628650" y="5296959"/>
            <a:ext cx="2057400" cy="304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 name="Google Shape;88;p15"/>
          <p:cNvSpPr txBox="1">
            <a:spLocks noGrp="1"/>
          </p:cNvSpPr>
          <p:nvPr>
            <p:ph type="ftr" idx="11"/>
          </p:nvPr>
        </p:nvSpPr>
        <p:spPr>
          <a:xfrm>
            <a:off x="3028950" y="5296959"/>
            <a:ext cx="3086100" cy="304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15"/>
          <p:cNvSpPr txBox="1">
            <a:spLocks noGrp="1"/>
          </p:cNvSpPr>
          <p:nvPr>
            <p:ph type="sldNum" idx="12"/>
          </p:nvPr>
        </p:nvSpPr>
        <p:spPr>
          <a:xfrm>
            <a:off x="6457950" y="5296959"/>
            <a:ext cx="2057400" cy="304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1071563" y="148828"/>
            <a:ext cx="7358100" cy="1376700"/>
          </a:xfrm>
          <a:prstGeom prst="rect">
            <a:avLst/>
          </a:prstGeom>
          <a:noFill/>
          <a:ln>
            <a:noFill/>
          </a:ln>
          <a:effectLst>
            <a:outerShdw blurRad="25400" dist="12700" dir="5400000" rotWithShape="0">
              <a:srgbClr val="FFFFFF"/>
            </a:outerShdw>
          </a:effectLst>
        </p:spPr>
        <p:txBody>
          <a:bodyPr spcFirstLastPara="1" wrap="square" lIns="35725" tIns="35725" rIns="35725" bIns="35725" anchor="ctr" anchorCtr="0">
            <a:normAutofit/>
          </a:bodyPr>
          <a:lstStyle>
            <a:lvl1pPr lvl="0" algn="ctr" rtl="0">
              <a:lnSpc>
                <a:spcPct val="100000"/>
              </a:lnSpc>
              <a:spcBef>
                <a:spcPts val="0"/>
              </a:spcBef>
              <a:spcAft>
                <a:spcPts val="0"/>
              </a:spcAft>
              <a:buClr>
                <a:srgbClr val="6E603B"/>
              </a:buClr>
              <a:buSzPts val="1300"/>
              <a:buNone/>
              <a:defRPr/>
            </a:lvl1pPr>
            <a:lvl2pPr lvl="1" algn="ctr" rtl="0">
              <a:lnSpc>
                <a:spcPct val="100000"/>
              </a:lnSpc>
              <a:spcBef>
                <a:spcPts val="0"/>
              </a:spcBef>
              <a:spcAft>
                <a:spcPts val="0"/>
              </a:spcAft>
              <a:buClr>
                <a:srgbClr val="6E603B"/>
              </a:buClr>
              <a:buSzPts val="1300"/>
              <a:buNone/>
              <a:defRPr/>
            </a:lvl2pPr>
            <a:lvl3pPr lvl="2" algn="ctr" rtl="0">
              <a:lnSpc>
                <a:spcPct val="100000"/>
              </a:lnSpc>
              <a:spcBef>
                <a:spcPts val="0"/>
              </a:spcBef>
              <a:spcAft>
                <a:spcPts val="0"/>
              </a:spcAft>
              <a:buClr>
                <a:srgbClr val="6E603B"/>
              </a:buClr>
              <a:buSzPts val="1300"/>
              <a:buNone/>
              <a:defRPr/>
            </a:lvl3pPr>
            <a:lvl4pPr lvl="3" algn="ctr" rtl="0">
              <a:lnSpc>
                <a:spcPct val="100000"/>
              </a:lnSpc>
              <a:spcBef>
                <a:spcPts val="0"/>
              </a:spcBef>
              <a:spcAft>
                <a:spcPts val="0"/>
              </a:spcAft>
              <a:buClr>
                <a:srgbClr val="6E603B"/>
              </a:buClr>
              <a:buSzPts val="1300"/>
              <a:buNone/>
              <a:defRPr/>
            </a:lvl4pPr>
            <a:lvl5pPr lvl="4" algn="ctr" rtl="0">
              <a:lnSpc>
                <a:spcPct val="100000"/>
              </a:lnSpc>
              <a:spcBef>
                <a:spcPts val="0"/>
              </a:spcBef>
              <a:spcAft>
                <a:spcPts val="0"/>
              </a:spcAft>
              <a:buClr>
                <a:srgbClr val="6E603B"/>
              </a:buClr>
              <a:buSzPts val="1300"/>
              <a:buNone/>
              <a:defRPr/>
            </a:lvl5pPr>
            <a:lvl6pPr lvl="5" algn="ctr" rtl="0">
              <a:lnSpc>
                <a:spcPct val="100000"/>
              </a:lnSpc>
              <a:spcBef>
                <a:spcPts val="0"/>
              </a:spcBef>
              <a:spcAft>
                <a:spcPts val="0"/>
              </a:spcAft>
              <a:buClr>
                <a:srgbClr val="6E603B"/>
              </a:buClr>
              <a:buSzPts val="1300"/>
              <a:buNone/>
              <a:defRPr/>
            </a:lvl6pPr>
            <a:lvl7pPr lvl="6" algn="ctr" rtl="0">
              <a:lnSpc>
                <a:spcPct val="100000"/>
              </a:lnSpc>
              <a:spcBef>
                <a:spcPts val="0"/>
              </a:spcBef>
              <a:spcAft>
                <a:spcPts val="0"/>
              </a:spcAft>
              <a:buClr>
                <a:srgbClr val="6E603B"/>
              </a:buClr>
              <a:buSzPts val="1300"/>
              <a:buNone/>
              <a:defRPr/>
            </a:lvl7pPr>
            <a:lvl8pPr lvl="7" algn="ctr" rtl="0">
              <a:lnSpc>
                <a:spcPct val="100000"/>
              </a:lnSpc>
              <a:spcBef>
                <a:spcPts val="0"/>
              </a:spcBef>
              <a:spcAft>
                <a:spcPts val="0"/>
              </a:spcAft>
              <a:buClr>
                <a:srgbClr val="6E603B"/>
              </a:buClr>
              <a:buSzPts val="1300"/>
              <a:buNone/>
              <a:defRPr/>
            </a:lvl8pPr>
            <a:lvl9pPr lvl="8" algn="ctr" rtl="0">
              <a:lnSpc>
                <a:spcPct val="100000"/>
              </a:lnSpc>
              <a:spcBef>
                <a:spcPts val="0"/>
              </a:spcBef>
              <a:spcAft>
                <a:spcPts val="0"/>
              </a:spcAft>
              <a:buClr>
                <a:srgbClr val="6E603B"/>
              </a:buClr>
              <a:buSzPts val="1300"/>
              <a:buNone/>
              <a:defRPr/>
            </a:lvl9pPr>
          </a:lstStyle>
          <a:p>
            <a:endParaRPr/>
          </a:p>
        </p:txBody>
      </p:sp>
      <p:sp>
        <p:nvSpPr>
          <p:cNvPr id="92" name="Google Shape;92;p16"/>
          <p:cNvSpPr txBox="1">
            <a:spLocks noGrp="1"/>
          </p:cNvSpPr>
          <p:nvPr>
            <p:ph type="body" idx="1"/>
          </p:nvPr>
        </p:nvSpPr>
        <p:spPr>
          <a:xfrm>
            <a:off x="1071563" y="1599902"/>
            <a:ext cx="7358100" cy="3534600"/>
          </a:xfrm>
          <a:prstGeom prst="rect">
            <a:avLst/>
          </a:prstGeom>
          <a:noFill/>
          <a:ln>
            <a:noFill/>
          </a:ln>
        </p:spPr>
        <p:txBody>
          <a:bodyPr spcFirstLastPara="1" wrap="square" lIns="35725" tIns="35725" rIns="35725" bIns="35725" anchor="ctr" anchorCtr="0">
            <a:normAutofit/>
          </a:bodyPr>
          <a:lstStyle>
            <a:lvl1pPr marL="457200" lvl="0" indent="-266700" algn="l" rtl="0">
              <a:lnSpc>
                <a:spcPct val="100000"/>
              </a:lnSpc>
              <a:spcBef>
                <a:spcPts val="2400"/>
              </a:spcBef>
              <a:spcAft>
                <a:spcPts val="0"/>
              </a:spcAft>
              <a:buClr>
                <a:srgbClr val="93741C"/>
              </a:buClr>
              <a:buSzPts val="600"/>
              <a:buChar char="•"/>
              <a:defRPr/>
            </a:lvl1pPr>
            <a:lvl2pPr marL="914400" lvl="1" indent="-266700" algn="l" rtl="0">
              <a:lnSpc>
                <a:spcPct val="100000"/>
              </a:lnSpc>
              <a:spcBef>
                <a:spcPts val="2400"/>
              </a:spcBef>
              <a:spcAft>
                <a:spcPts val="0"/>
              </a:spcAft>
              <a:buClr>
                <a:srgbClr val="93741C"/>
              </a:buClr>
              <a:buSzPts val="600"/>
              <a:buChar char="•"/>
              <a:defRPr/>
            </a:lvl2pPr>
            <a:lvl3pPr marL="1371600" lvl="2" indent="-266700" algn="l" rtl="0">
              <a:lnSpc>
                <a:spcPct val="100000"/>
              </a:lnSpc>
              <a:spcBef>
                <a:spcPts val="2400"/>
              </a:spcBef>
              <a:spcAft>
                <a:spcPts val="0"/>
              </a:spcAft>
              <a:buClr>
                <a:srgbClr val="93741C"/>
              </a:buClr>
              <a:buSzPts val="600"/>
              <a:buChar char="•"/>
              <a:defRPr/>
            </a:lvl3pPr>
            <a:lvl4pPr marL="1828800" lvl="3" indent="-266700" algn="l" rtl="0">
              <a:lnSpc>
                <a:spcPct val="100000"/>
              </a:lnSpc>
              <a:spcBef>
                <a:spcPts val="2400"/>
              </a:spcBef>
              <a:spcAft>
                <a:spcPts val="0"/>
              </a:spcAft>
              <a:buClr>
                <a:srgbClr val="93741C"/>
              </a:buClr>
              <a:buSzPts val="600"/>
              <a:buChar char="•"/>
              <a:defRPr/>
            </a:lvl4pPr>
            <a:lvl5pPr marL="2286000" lvl="4" indent="-266700" algn="l" rtl="0">
              <a:lnSpc>
                <a:spcPct val="100000"/>
              </a:lnSpc>
              <a:spcBef>
                <a:spcPts val="2400"/>
              </a:spcBef>
              <a:spcAft>
                <a:spcPts val="0"/>
              </a:spcAft>
              <a:buClr>
                <a:srgbClr val="93741C"/>
              </a:buClr>
              <a:buSzPts val="600"/>
              <a:buChar char="•"/>
              <a:defRPr/>
            </a:lvl5pPr>
            <a:lvl6pPr marL="2743200" lvl="5" indent="-266700" algn="l" rtl="0">
              <a:lnSpc>
                <a:spcPct val="100000"/>
              </a:lnSpc>
              <a:spcBef>
                <a:spcPts val="2400"/>
              </a:spcBef>
              <a:spcAft>
                <a:spcPts val="0"/>
              </a:spcAft>
              <a:buClr>
                <a:srgbClr val="93741C"/>
              </a:buClr>
              <a:buSzPts val="600"/>
              <a:buChar char="•"/>
              <a:defRPr/>
            </a:lvl6pPr>
            <a:lvl7pPr marL="3200400" lvl="6" indent="-266700" algn="l" rtl="0">
              <a:lnSpc>
                <a:spcPct val="100000"/>
              </a:lnSpc>
              <a:spcBef>
                <a:spcPts val="2400"/>
              </a:spcBef>
              <a:spcAft>
                <a:spcPts val="0"/>
              </a:spcAft>
              <a:buClr>
                <a:srgbClr val="93741C"/>
              </a:buClr>
              <a:buSzPts val="600"/>
              <a:buChar char="•"/>
              <a:defRPr/>
            </a:lvl7pPr>
            <a:lvl8pPr marL="3657600" lvl="7" indent="-266700" algn="l" rtl="0">
              <a:lnSpc>
                <a:spcPct val="100000"/>
              </a:lnSpc>
              <a:spcBef>
                <a:spcPts val="2400"/>
              </a:spcBef>
              <a:spcAft>
                <a:spcPts val="0"/>
              </a:spcAft>
              <a:buClr>
                <a:srgbClr val="93741C"/>
              </a:buClr>
              <a:buSzPts val="600"/>
              <a:buChar char="•"/>
              <a:defRPr/>
            </a:lvl8pPr>
            <a:lvl9pPr marL="4114800" lvl="8" indent="-266700" algn="l" rtl="0">
              <a:lnSpc>
                <a:spcPct val="100000"/>
              </a:lnSpc>
              <a:spcBef>
                <a:spcPts val="2400"/>
              </a:spcBef>
              <a:spcAft>
                <a:spcPts val="0"/>
              </a:spcAft>
              <a:buClr>
                <a:srgbClr val="93741C"/>
              </a:buClr>
              <a:buSzPts val="600"/>
              <a:buChar char="•"/>
              <a:defRPr/>
            </a:lvl9pPr>
          </a:lstStyle>
          <a:p>
            <a:endParaRPr/>
          </a:p>
        </p:txBody>
      </p:sp>
      <p:sp>
        <p:nvSpPr>
          <p:cNvPr id="93" name="Google Shape;93;p16"/>
          <p:cNvSpPr txBox="1">
            <a:spLocks noGrp="1"/>
          </p:cNvSpPr>
          <p:nvPr>
            <p:ph type="sldNum" idx="12"/>
          </p:nvPr>
        </p:nvSpPr>
        <p:spPr>
          <a:xfrm>
            <a:off x="4446984" y="5283398"/>
            <a:ext cx="241200" cy="238200"/>
          </a:xfrm>
          <a:prstGeom prst="rect">
            <a:avLst/>
          </a:prstGeom>
          <a:noFill/>
          <a:ln>
            <a:noFill/>
          </a:ln>
        </p:spPr>
        <p:txBody>
          <a:bodyPr spcFirstLastPara="1" wrap="square" lIns="35725" tIns="35725" rIns="35725" bIns="35725" anchor="t" anchorCtr="0">
            <a:noAutofit/>
          </a:bodyPr>
          <a:lstStyle>
            <a:lvl1pPr marL="0" marR="482600" lvl="0"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1pPr>
            <a:lvl2pPr marL="0" marR="482600" lvl="1"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2pPr>
            <a:lvl3pPr marL="0" marR="482600" lvl="2"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3pPr>
            <a:lvl4pPr marL="0" marR="482600" lvl="3"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4pPr>
            <a:lvl5pPr marL="0" marR="482600" lvl="4"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5pPr>
            <a:lvl6pPr marL="0" marR="482600" lvl="5"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6pPr>
            <a:lvl7pPr marL="0" marR="482600" lvl="6"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7pPr>
            <a:lvl8pPr marL="0" marR="482600" lvl="7"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8pPr>
            <a:lvl9pPr marL="0" marR="482600" lvl="8"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Bullets 1">
  <p:cSld name="Title &amp; Bullets 2">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1071563" y="148828"/>
            <a:ext cx="7358100" cy="1376700"/>
          </a:xfrm>
          <a:prstGeom prst="rect">
            <a:avLst/>
          </a:prstGeom>
          <a:noFill/>
          <a:ln>
            <a:noFill/>
          </a:ln>
          <a:effectLst>
            <a:outerShdw blurRad="25400" dist="12700" dir="5400000" rotWithShape="0">
              <a:srgbClr val="FFFFFF"/>
            </a:outerShdw>
          </a:effectLst>
        </p:spPr>
        <p:txBody>
          <a:bodyPr spcFirstLastPara="1" wrap="square" lIns="35725" tIns="35725" rIns="35725" bIns="35725" anchor="ctr" anchorCtr="0">
            <a:normAutofit/>
          </a:bodyPr>
          <a:lstStyle>
            <a:lvl1pPr lvl="0" algn="ctr" rtl="0">
              <a:lnSpc>
                <a:spcPct val="100000"/>
              </a:lnSpc>
              <a:spcBef>
                <a:spcPts val="0"/>
              </a:spcBef>
              <a:spcAft>
                <a:spcPts val="0"/>
              </a:spcAft>
              <a:buClr>
                <a:srgbClr val="6E603B"/>
              </a:buClr>
              <a:buSzPts val="1300"/>
              <a:buNone/>
              <a:defRPr/>
            </a:lvl1pPr>
            <a:lvl2pPr lvl="1" algn="ctr" rtl="0">
              <a:lnSpc>
                <a:spcPct val="100000"/>
              </a:lnSpc>
              <a:spcBef>
                <a:spcPts val="0"/>
              </a:spcBef>
              <a:spcAft>
                <a:spcPts val="0"/>
              </a:spcAft>
              <a:buClr>
                <a:srgbClr val="6E603B"/>
              </a:buClr>
              <a:buSzPts val="1300"/>
              <a:buNone/>
              <a:defRPr/>
            </a:lvl2pPr>
            <a:lvl3pPr lvl="2" algn="ctr" rtl="0">
              <a:lnSpc>
                <a:spcPct val="100000"/>
              </a:lnSpc>
              <a:spcBef>
                <a:spcPts val="0"/>
              </a:spcBef>
              <a:spcAft>
                <a:spcPts val="0"/>
              </a:spcAft>
              <a:buClr>
                <a:srgbClr val="6E603B"/>
              </a:buClr>
              <a:buSzPts val="1300"/>
              <a:buNone/>
              <a:defRPr/>
            </a:lvl3pPr>
            <a:lvl4pPr lvl="3" algn="ctr" rtl="0">
              <a:lnSpc>
                <a:spcPct val="100000"/>
              </a:lnSpc>
              <a:spcBef>
                <a:spcPts val="0"/>
              </a:spcBef>
              <a:spcAft>
                <a:spcPts val="0"/>
              </a:spcAft>
              <a:buClr>
                <a:srgbClr val="6E603B"/>
              </a:buClr>
              <a:buSzPts val="1300"/>
              <a:buNone/>
              <a:defRPr/>
            </a:lvl4pPr>
            <a:lvl5pPr lvl="4" algn="ctr" rtl="0">
              <a:lnSpc>
                <a:spcPct val="100000"/>
              </a:lnSpc>
              <a:spcBef>
                <a:spcPts val="0"/>
              </a:spcBef>
              <a:spcAft>
                <a:spcPts val="0"/>
              </a:spcAft>
              <a:buClr>
                <a:srgbClr val="6E603B"/>
              </a:buClr>
              <a:buSzPts val="1300"/>
              <a:buNone/>
              <a:defRPr/>
            </a:lvl5pPr>
            <a:lvl6pPr lvl="5" algn="ctr" rtl="0">
              <a:lnSpc>
                <a:spcPct val="100000"/>
              </a:lnSpc>
              <a:spcBef>
                <a:spcPts val="0"/>
              </a:spcBef>
              <a:spcAft>
                <a:spcPts val="0"/>
              </a:spcAft>
              <a:buClr>
                <a:srgbClr val="6E603B"/>
              </a:buClr>
              <a:buSzPts val="1300"/>
              <a:buNone/>
              <a:defRPr/>
            </a:lvl6pPr>
            <a:lvl7pPr lvl="6" algn="ctr" rtl="0">
              <a:lnSpc>
                <a:spcPct val="100000"/>
              </a:lnSpc>
              <a:spcBef>
                <a:spcPts val="0"/>
              </a:spcBef>
              <a:spcAft>
                <a:spcPts val="0"/>
              </a:spcAft>
              <a:buClr>
                <a:srgbClr val="6E603B"/>
              </a:buClr>
              <a:buSzPts val="1300"/>
              <a:buNone/>
              <a:defRPr/>
            </a:lvl7pPr>
            <a:lvl8pPr lvl="7" algn="ctr" rtl="0">
              <a:lnSpc>
                <a:spcPct val="100000"/>
              </a:lnSpc>
              <a:spcBef>
                <a:spcPts val="0"/>
              </a:spcBef>
              <a:spcAft>
                <a:spcPts val="0"/>
              </a:spcAft>
              <a:buClr>
                <a:srgbClr val="6E603B"/>
              </a:buClr>
              <a:buSzPts val="1300"/>
              <a:buNone/>
              <a:defRPr/>
            </a:lvl8pPr>
            <a:lvl9pPr lvl="8" algn="ctr" rtl="0">
              <a:lnSpc>
                <a:spcPct val="100000"/>
              </a:lnSpc>
              <a:spcBef>
                <a:spcPts val="0"/>
              </a:spcBef>
              <a:spcAft>
                <a:spcPts val="0"/>
              </a:spcAft>
              <a:buClr>
                <a:srgbClr val="6E603B"/>
              </a:buClr>
              <a:buSzPts val="1300"/>
              <a:buNone/>
              <a:defRPr/>
            </a:lvl9pPr>
          </a:lstStyle>
          <a:p>
            <a:endParaRPr/>
          </a:p>
        </p:txBody>
      </p:sp>
      <p:sp>
        <p:nvSpPr>
          <p:cNvPr id="96" name="Google Shape;96;p17"/>
          <p:cNvSpPr txBox="1">
            <a:spLocks noGrp="1"/>
          </p:cNvSpPr>
          <p:nvPr>
            <p:ph type="body" idx="1"/>
          </p:nvPr>
        </p:nvSpPr>
        <p:spPr>
          <a:xfrm>
            <a:off x="1071563" y="1599902"/>
            <a:ext cx="7358100" cy="3534600"/>
          </a:xfrm>
          <a:prstGeom prst="rect">
            <a:avLst/>
          </a:prstGeom>
          <a:noFill/>
          <a:ln>
            <a:noFill/>
          </a:ln>
        </p:spPr>
        <p:txBody>
          <a:bodyPr spcFirstLastPara="1" wrap="square" lIns="35725" tIns="35725" rIns="35725" bIns="35725" anchor="ctr" anchorCtr="0">
            <a:normAutofit/>
          </a:bodyPr>
          <a:lstStyle>
            <a:lvl1pPr marL="457200" lvl="0" indent="-266700" algn="l" rtl="0">
              <a:lnSpc>
                <a:spcPct val="100000"/>
              </a:lnSpc>
              <a:spcBef>
                <a:spcPts val="2400"/>
              </a:spcBef>
              <a:spcAft>
                <a:spcPts val="0"/>
              </a:spcAft>
              <a:buClr>
                <a:srgbClr val="93741C"/>
              </a:buClr>
              <a:buSzPts val="600"/>
              <a:buChar char="•"/>
              <a:defRPr/>
            </a:lvl1pPr>
            <a:lvl2pPr marL="914400" lvl="1" indent="-266700" algn="l" rtl="0">
              <a:lnSpc>
                <a:spcPct val="100000"/>
              </a:lnSpc>
              <a:spcBef>
                <a:spcPts val="2400"/>
              </a:spcBef>
              <a:spcAft>
                <a:spcPts val="0"/>
              </a:spcAft>
              <a:buClr>
                <a:srgbClr val="93741C"/>
              </a:buClr>
              <a:buSzPts val="600"/>
              <a:buChar char="•"/>
              <a:defRPr/>
            </a:lvl2pPr>
            <a:lvl3pPr marL="1371600" lvl="2" indent="-266700" algn="l" rtl="0">
              <a:lnSpc>
                <a:spcPct val="100000"/>
              </a:lnSpc>
              <a:spcBef>
                <a:spcPts val="2400"/>
              </a:spcBef>
              <a:spcAft>
                <a:spcPts val="0"/>
              </a:spcAft>
              <a:buClr>
                <a:srgbClr val="93741C"/>
              </a:buClr>
              <a:buSzPts val="600"/>
              <a:buChar char="•"/>
              <a:defRPr/>
            </a:lvl3pPr>
            <a:lvl4pPr marL="1828800" lvl="3" indent="-266700" algn="l" rtl="0">
              <a:lnSpc>
                <a:spcPct val="100000"/>
              </a:lnSpc>
              <a:spcBef>
                <a:spcPts val="2400"/>
              </a:spcBef>
              <a:spcAft>
                <a:spcPts val="0"/>
              </a:spcAft>
              <a:buClr>
                <a:srgbClr val="93741C"/>
              </a:buClr>
              <a:buSzPts val="600"/>
              <a:buChar char="•"/>
              <a:defRPr/>
            </a:lvl4pPr>
            <a:lvl5pPr marL="2286000" lvl="4" indent="-266700" algn="l" rtl="0">
              <a:lnSpc>
                <a:spcPct val="100000"/>
              </a:lnSpc>
              <a:spcBef>
                <a:spcPts val="2400"/>
              </a:spcBef>
              <a:spcAft>
                <a:spcPts val="0"/>
              </a:spcAft>
              <a:buClr>
                <a:srgbClr val="93741C"/>
              </a:buClr>
              <a:buSzPts val="600"/>
              <a:buChar char="•"/>
              <a:defRPr/>
            </a:lvl5pPr>
            <a:lvl6pPr marL="2743200" lvl="5" indent="-266700" algn="l" rtl="0">
              <a:lnSpc>
                <a:spcPct val="100000"/>
              </a:lnSpc>
              <a:spcBef>
                <a:spcPts val="2400"/>
              </a:spcBef>
              <a:spcAft>
                <a:spcPts val="0"/>
              </a:spcAft>
              <a:buClr>
                <a:srgbClr val="93741C"/>
              </a:buClr>
              <a:buSzPts val="600"/>
              <a:buChar char="•"/>
              <a:defRPr/>
            </a:lvl6pPr>
            <a:lvl7pPr marL="3200400" lvl="6" indent="-266700" algn="l" rtl="0">
              <a:lnSpc>
                <a:spcPct val="100000"/>
              </a:lnSpc>
              <a:spcBef>
                <a:spcPts val="2400"/>
              </a:spcBef>
              <a:spcAft>
                <a:spcPts val="0"/>
              </a:spcAft>
              <a:buClr>
                <a:srgbClr val="93741C"/>
              </a:buClr>
              <a:buSzPts val="600"/>
              <a:buChar char="•"/>
              <a:defRPr/>
            </a:lvl7pPr>
            <a:lvl8pPr marL="3657600" lvl="7" indent="-266700" algn="l" rtl="0">
              <a:lnSpc>
                <a:spcPct val="100000"/>
              </a:lnSpc>
              <a:spcBef>
                <a:spcPts val="2400"/>
              </a:spcBef>
              <a:spcAft>
                <a:spcPts val="0"/>
              </a:spcAft>
              <a:buClr>
                <a:srgbClr val="93741C"/>
              </a:buClr>
              <a:buSzPts val="600"/>
              <a:buChar char="•"/>
              <a:defRPr/>
            </a:lvl8pPr>
            <a:lvl9pPr marL="4114800" lvl="8" indent="-266700" algn="l" rtl="0">
              <a:lnSpc>
                <a:spcPct val="100000"/>
              </a:lnSpc>
              <a:spcBef>
                <a:spcPts val="2400"/>
              </a:spcBef>
              <a:spcAft>
                <a:spcPts val="0"/>
              </a:spcAft>
              <a:buClr>
                <a:srgbClr val="93741C"/>
              </a:buClr>
              <a:buSzPts val="600"/>
              <a:buChar char="•"/>
              <a:defRPr/>
            </a:lvl9pPr>
          </a:lstStyle>
          <a:p>
            <a:endParaRPr/>
          </a:p>
        </p:txBody>
      </p:sp>
      <p:sp>
        <p:nvSpPr>
          <p:cNvPr id="97" name="Google Shape;97;p17"/>
          <p:cNvSpPr txBox="1">
            <a:spLocks noGrp="1"/>
          </p:cNvSpPr>
          <p:nvPr>
            <p:ph type="sldNum" idx="12"/>
          </p:nvPr>
        </p:nvSpPr>
        <p:spPr>
          <a:xfrm>
            <a:off x="4446984" y="5283398"/>
            <a:ext cx="241200" cy="238200"/>
          </a:xfrm>
          <a:prstGeom prst="rect">
            <a:avLst/>
          </a:prstGeom>
          <a:noFill/>
          <a:ln>
            <a:noFill/>
          </a:ln>
        </p:spPr>
        <p:txBody>
          <a:bodyPr spcFirstLastPara="1" wrap="square" lIns="35725" tIns="35725" rIns="35725" bIns="35725" anchor="t" anchorCtr="0">
            <a:noAutofit/>
          </a:bodyPr>
          <a:lstStyle>
            <a:lvl1pPr marL="0" marR="482600" lvl="0"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1pPr>
            <a:lvl2pPr marL="0" marR="482600" lvl="1"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2pPr>
            <a:lvl3pPr marL="0" marR="482600" lvl="2"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3pPr>
            <a:lvl4pPr marL="0" marR="482600" lvl="3"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4pPr>
            <a:lvl5pPr marL="0" marR="482600" lvl="4"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5pPr>
            <a:lvl6pPr marL="0" marR="482600" lvl="5"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6pPr>
            <a:lvl7pPr marL="0" marR="482600" lvl="6"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7pPr>
            <a:lvl8pPr marL="0" marR="482600" lvl="7"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8pPr>
            <a:lvl9pPr marL="0" marR="482600" lvl="8" indent="0" algn="ctr" rtl="0">
              <a:lnSpc>
                <a:spcPct val="100000"/>
              </a:lnSpc>
              <a:spcBef>
                <a:spcPts val="0"/>
              </a:spcBef>
              <a:spcAft>
                <a:spcPts val="0"/>
              </a:spcAft>
              <a:buClr>
                <a:srgbClr val="93741C"/>
              </a:buClr>
              <a:buSzPts val="1300"/>
              <a:buFont typeface="Palatino"/>
              <a:buNone/>
              <a:defRPr sz="1300" b="0" i="0" u="none" strike="noStrike" cap="none">
                <a:solidFill>
                  <a:srgbClr val="93741C"/>
                </a:solidFill>
                <a:latin typeface="Palatino"/>
                <a:ea typeface="Palatino"/>
                <a:cs typeface="Palatino"/>
                <a:sym typeface="Palatin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2">
  <p:cSld name="TITLE_AND_BODY_2">
    <p:spTree>
      <p:nvGrpSpPr>
        <p:cNvPr id="1" name="Shape 98"/>
        <p:cNvGrpSpPr/>
        <p:nvPr/>
      </p:nvGrpSpPr>
      <p:grpSpPr>
        <a:xfrm>
          <a:off x="0" y="0"/>
          <a:ext cx="0" cy="0"/>
          <a:chOff x="0" y="0"/>
          <a:chExt cx="0" cy="0"/>
        </a:xfrm>
      </p:grpSpPr>
      <p:sp>
        <p:nvSpPr>
          <p:cNvPr id="99" name="Google Shape;99;p18"/>
          <p:cNvSpPr txBox="1">
            <a:spLocks noGrp="1"/>
          </p:cNvSpPr>
          <p:nvPr>
            <p:ph type="sldNum" idx="12"/>
          </p:nvPr>
        </p:nvSpPr>
        <p:spPr>
          <a:xfrm>
            <a:off x="4452007" y="5283398"/>
            <a:ext cx="231000" cy="215700"/>
          </a:xfrm>
          <a:prstGeom prst="rect">
            <a:avLst/>
          </a:prstGeom>
          <a:noFill/>
          <a:ln>
            <a:noFill/>
          </a:ln>
        </p:spPr>
        <p:txBody>
          <a:bodyPr spcFirstLastPara="1" wrap="square" lIns="35725" tIns="35725" rIns="35725" bIns="35725" anchor="t" anchorCtr="0">
            <a:noAutofit/>
          </a:bodyPr>
          <a:lstStyle>
            <a:lvl1pPr marL="0" marR="0" lvl="0"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1pPr>
            <a:lvl2pPr marL="0" marR="0" lvl="1"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2pPr>
            <a:lvl3pPr marL="0" marR="0" lvl="2"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3pPr>
            <a:lvl4pPr marL="0" marR="0" lvl="3"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4pPr>
            <a:lvl5pPr marL="0" marR="0" lvl="4"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5pPr>
            <a:lvl6pPr marL="0" marR="0" lvl="5"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6pPr>
            <a:lvl7pPr marL="0" marR="0" lvl="6"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7pPr>
            <a:lvl8pPr marL="0" marR="0" lvl="7"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8pPr>
            <a:lvl9pPr marL="0" marR="0" lvl="8"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1" type="tx">
  <p:cSld name="TITLE_AND_BODY">
    <p:spTree>
      <p:nvGrpSpPr>
        <p:cNvPr id="1" name="Shape 17"/>
        <p:cNvGrpSpPr/>
        <p:nvPr/>
      </p:nvGrpSpPr>
      <p:grpSpPr>
        <a:xfrm>
          <a:off x="0" y="0"/>
          <a:ext cx="0" cy="0"/>
          <a:chOff x="0" y="0"/>
          <a:chExt cx="0" cy="0"/>
        </a:xfrm>
      </p:grpSpPr>
      <p:sp>
        <p:nvSpPr>
          <p:cNvPr id="18" name="Google Shape;18;p3"/>
          <p:cNvSpPr txBox="1">
            <a:spLocks noGrp="1"/>
          </p:cNvSpPr>
          <p:nvPr>
            <p:ph type="sldNum" idx="12"/>
          </p:nvPr>
        </p:nvSpPr>
        <p:spPr>
          <a:xfrm>
            <a:off x="4452007" y="5283398"/>
            <a:ext cx="231000" cy="215700"/>
          </a:xfrm>
          <a:prstGeom prst="rect">
            <a:avLst/>
          </a:prstGeom>
          <a:noFill/>
          <a:ln>
            <a:noFill/>
          </a:ln>
        </p:spPr>
        <p:txBody>
          <a:bodyPr spcFirstLastPara="1" wrap="square" lIns="35725" tIns="35725" rIns="35725" bIns="35725" anchor="t" anchorCtr="0">
            <a:noAutofit/>
          </a:bodyPr>
          <a:lstStyle>
            <a:lvl1pPr marL="0" marR="0" lvl="0"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1pPr>
            <a:lvl2pPr marL="0" marR="0" lvl="1"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2pPr>
            <a:lvl3pPr marL="0" marR="0" lvl="2"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3pPr>
            <a:lvl4pPr marL="0" marR="0" lvl="3"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4pPr>
            <a:lvl5pPr marL="0" marR="0" lvl="4"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5pPr>
            <a:lvl6pPr marL="0" marR="0" lvl="5"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6pPr>
            <a:lvl7pPr marL="0" marR="0" lvl="6"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7pPr>
            <a:lvl8pPr marL="0" marR="0" lvl="7"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8pPr>
            <a:lvl9pPr marL="0" marR="0" lvl="8"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Libre Baskerville"/>
                <a:ea typeface="Libre Baskerville"/>
                <a:cs typeface="Libre Baskerville"/>
                <a:sym typeface="Libre Baskervill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Bullets - Left">
  <p:cSld name="Title &amp; Bullets - Left">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1071563" y="148828"/>
            <a:ext cx="7358100" cy="1376700"/>
          </a:xfrm>
          <a:prstGeom prst="rect">
            <a:avLst/>
          </a:prstGeom>
          <a:noFill/>
          <a:ln>
            <a:noFill/>
          </a:ln>
          <a:effectLst>
            <a:outerShdw blurRad="25400" dist="12700" dir="5400000" rotWithShape="0">
              <a:srgbClr val="FFFFFF"/>
            </a:outerShdw>
          </a:effectLst>
        </p:spPr>
        <p:txBody>
          <a:bodyPr spcFirstLastPara="1" wrap="square" lIns="35725" tIns="35725" rIns="35725" bIns="35725" anchor="ctr" anchorCtr="0">
            <a:noAutofit/>
          </a:bodyPr>
          <a:lstStyle>
            <a:lvl1pPr lvl="0" algn="ctr" rtl="0">
              <a:lnSpc>
                <a:spcPct val="100000"/>
              </a:lnSpc>
              <a:spcBef>
                <a:spcPts val="400"/>
              </a:spcBef>
              <a:spcAft>
                <a:spcPts val="0"/>
              </a:spcAft>
              <a:buClr>
                <a:srgbClr val="6E603B"/>
              </a:buClr>
              <a:buSzPts val="3000"/>
              <a:buFont typeface="Bell MT"/>
              <a:buNone/>
              <a:defRPr/>
            </a:lvl1pPr>
            <a:lvl2pPr lvl="1" algn="ctr" rtl="0">
              <a:lnSpc>
                <a:spcPct val="100000"/>
              </a:lnSpc>
              <a:spcBef>
                <a:spcPts val="0"/>
              </a:spcBef>
              <a:spcAft>
                <a:spcPts val="0"/>
              </a:spcAft>
              <a:buClr>
                <a:srgbClr val="6E603B"/>
              </a:buClr>
              <a:buSzPts val="1300"/>
              <a:buNone/>
              <a:defRPr/>
            </a:lvl2pPr>
            <a:lvl3pPr lvl="2" algn="ctr" rtl="0">
              <a:lnSpc>
                <a:spcPct val="100000"/>
              </a:lnSpc>
              <a:spcBef>
                <a:spcPts val="0"/>
              </a:spcBef>
              <a:spcAft>
                <a:spcPts val="0"/>
              </a:spcAft>
              <a:buClr>
                <a:srgbClr val="6E603B"/>
              </a:buClr>
              <a:buSzPts val="1300"/>
              <a:buNone/>
              <a:defRPr/>
            </a:lvl3pPr>
            <a:lvl4pPr lvl="3" algn="ctr" rtl="0">
              <a:lnSpc>
                <a:spcPct val="100000"/>
              </a:lnSpc>
              <a:spcBef>
                <a:spcPts val="0"/>
              </a:spcBef>
              <a:spcAft>
                <a:spcPts val="0"/>
              </a:spcAft>
              <a:buClr>
                <a:srgbClr val="6E603B"/>
              </a:buClr>
              <a:buSzPts val="1300"/>
              <a:buNone/>
              <a:defRPr/>
            </a:lvl4pPr>
            <a:lvl5pPr lvl="4" algn="ctr" rtl="0">
              <a:lnSpc>
                <a:spcPct val="100000"/>
              </a:lnSpc>
              <a:spcBef>
                <a:spcPts val="0"/>
              </a:spcBef>
              <a:spcAft>
                <a:spcPts val="0"/>
              </a:spcAft>
              <a:buClr>
                <a:srgbClr val="6E603B"/>
              </a:buClr>
              <a:buSzPts val="1300"/>
              <a:buNone/>
              <a:defRPr/>
            </a:lvl5pPr>
            <a:lvl6pPr lvl="5" algn="ctr" rtl="0">
              <a:lnSpc>
                <a:spcPct val="100000"/>
              </a:lnSpc>
              <a:spcBef>
                <a:spcPts val="0"/>
              </a:spcBef>
              <a:spcAft>
                <a:spcPts val="0"/>
              </a:spcAft>
              <a:buClr>
                <a:srgbClr val="6E603B"/>
              </a:buClr>
              <a:buSzPts val="1300"/>
              <a:buNone/>
              <a:defRPr/>
            </a:lvl6pPr>
            <a:lvl7pPr lvl="6" algn="ctr" rtl="0">
              <a:lnSpc>
                <a:spcPct val="100000"/>
              </a:lnSpc>
              <a:spcBef>
                <a:spcPts val="0"/>
              </a:spcBef>
              <a:spcAft>
                <a:spcPts val="0"/>
              </a:spcAft>
              <a:buClr>
                <a:srgbClr val="6E603B"/>
              </a:buClr>
              <a:buSzPts val="1300"/>
              <a:buNone/>
              <a:defRPr/>
            </a:lvl7pPr>
            <a:lvl8pPr lvl="7" algn="ctr" rtl="0">
              <a:lnSpc>
                <a:spcPct val="100000"/>
              </a:lnSpc>
              <a:spcBef>
                <a:spcPts val="0"/>
              </a:spcBef>
              <a:spcAft>
                <a:spcPts val="0"/>
              </a:spcAft>
              <a:buClr>
                <a:srgbClr val="6E603B"/>
              </a:buClr>
              <a:buSzPts val="1300"/>
              <a:buNone/>
              <a:defRPr/>
            </a:lvl8pPr>
            <a:lvl9pPr lvl="8" algn="ctr" rtl="0">
              <a:lnSpc>
                <a:spcPct val="100000"/>
              </a:lnSpc>
              <a:spcBef>
                <a:spcPts val="0"/>
              </a:spcBef>
              <a:spcAft>
                <a:spcPts val="0"/>
              </a:spcAft>
              <a:buClr>
                <a:srgbClr val="6E603B"/>
              </a:buClr>
              <a:buSzPts val="1300"/>
              <a:buNone/>
              <a:defRPr/>
            </a:lvl9pPr>
          </a:lstStyle>
          <a:p>
            <a:endParaRPr/>
          </a:p>
        </p:txBody>
      </p:sp>
      <p:sp>
        <p:nvSpPr>
          <p:cNvPr id="21" name="Google Shape;21;p4"/>
          <p:cNvSpPr txBox="1">
            <a:spLocks noGrp="1"/>
          </p:cNvSpPr>
          <p:nvPr>
            <p:ph type="body" idx="1"/>
          </p:nvPr>
        </p:nvSpPr>
        <p:spPr>
          <a:xfrm>
            <a:off x="1071563" y="1599903"/>
            <a:ext cx="3545100" cy="3534600"/>
          </a:xfrm>
          <a:prstGeom prst="rect">
            <a:avLst/>
          </a:prstGeom>
          <a:noFill/>
          <a:ln>
            <a:noFill/>
          </a:ln>
        </p:spPr>
        <p:txBody>
          <a:bodyPr spcFirstLastPara="1" wrap="square" lIns="35725" tIns="35725" rIns="35725" bIns="35725" anchor="ctr" anchorCtr="0">
            <a:noAutofit/>
          </a:bodyPr>
          <a:lstStyle>
            <a:lvl1pPr marL="457200" lvl="0" indent="-292100" algn="l" rtl="0">
              <a:lnSpc>
                <a:spcPct val="100000"/>
              </a:lnSpc>
              <a:spcBef>
                <a:spcPts val="2500"/>
              </a:spcBef>
              <a:spcAft>
                <a:spcPts val="0"/>
              </a:spcAft>
              <a:buClr>
                <a:srgbClr val="93741C"/>
              </a:buClr>
              <a:buSzPts val="1000"/>
              <a:buChar char="•"/>
              <a:defRPr sz="2300"/>
            </a:lvl1pPr>
            <a:lvl2pPr marL="914400" lvl="1" indent="-292100" algn="l" rtl="0">
              <a:lnSpc>
                <a:spcPct val="100000"/>
              </a:lnSpc>
              <a:spcBef>
                <a:spcPts val="2500"/>
              </a:spcBef>
              <a:spcAft>
                <a:spcPts val="0"/>
              </a:spcAft>
              <a:buClr>
                <a:srgbClr val="93741C"/>
              </a:buClr>
              <a:buSzPts val="1000"/>
              <a:buChar char="•"/>
              <a:defRPr sz="2300"/>
            </a:lvl2pPr>
            <a:lvl3pPr marL="1371600" lvl="2" indent="-292100" algn="l" rtl="0">
              <a:lnSpc>
                <a:spcPct val="100000"/>
              </a:lnSpc>
              <a:spcBef>
                <a:spcPts val="2500"/>
              </a:spcBef>
              <a:spcAft>
                <a:spcPts val="0"/>
              </a:spcAft>
              <a:buClr>
                <a:srgbClr val="93741C"/>
              </a:buClr>
              <a:buSzPts val="1000"/>
              <a:buChar char="•"/>
              <a:defRPr sz="2300"/>
            </a:lvl3pPr>
            <a:lvl4pPr marL="1828800" lvl="3" indent="-292100" algn="l" rtl="0">
              <a:lnSpc>
                <a:spcPct val="100000"/>
              </a:lnSpc>
              <a:spcBef>
                <a:spcPts val="2500"/>
              </a:spcBef>
              <a:spcAft>
                <a:spcPts val="0"/>
              </a:spcAft>
              <a:buClr>
                <a:srgbClr val="93741C"/>
              </a:buClr>
              <a:buSzPts val="1000"/>
              <a:buChar char="•"/>
              <a:defRPr sz="2300"/>
            </a:lvl4pPr>
            <a:lvl5pPr marL="2286000" lvl="4" indent="-292100" algn="l" rtl="0">
              <a:lnSpc>
                <a:spcPct val="100000"/>
              </a:lnSpc>
              <a:spcBef>
                <a:spcPts val="2500"/>
              </a:spcBef>
              <a:spcAft>
                <a:spcPts val="0"/>
              </a:spcAft>
              <a:buClr>
                <a:srgbClr val="93741C"/>
              </a:buClr>
              <a:buSzPts val="1000"/>
              <a:buChar char="•"/>
              <a:defRPr sz="2300"/>
            </a:lvl5pPr>
            <a:lvl6pPr marL="2743200" lvl="5" indent="-266700" algn="l" rtl="0">
              <a:lnSpc>
                <a:spcPct val="100000"/>
              </a:lnSpc>
              <a:spcBef>
                <a:spcPts val="2400"/>
              </a:spcBef>
              <a:spcAft>
                <a:spcPts val="0"/>
              </a:spcAft>
              <a:buClr>
                <a:srgbClr val="93741C"/>
              </a:buClr>
              <a:buSzPts val="600"/>
              <a:buChar char="•"/>
              <a:defRPr/>
            </a:lvl6pPr>
            <a:lvl7pPr marL="3200400" lvl="6" indent="-266700" algn="l" rtl="0">
              <a:lnSpc>
                <a:spcPct val="100000"/>
              </a:lnSpc>
              <a:spcBef>
                <a:spcPts val="2400"/>
              </a:spcBef>
              <a:spcAft>
                <a:spcPts val="0"/>
              </a:spcAft>
              <a:buClr>
                <a:srgbClr val="93741C"/>
              </a:buClr>
              <a:buSzPts val="600"/>
              <a:buChar char="•"/>
              <a:defRPr/>
            </a:lvl7pPr>
            <a:lvl8pPr marL="3657600" lvl="7" indent="-266700" algn="l" rtl="0">
              <a:lnSpc>
                <a:spcPct val="100000"/>
              </a:lnSpc>
              <a:spcBef>
                <a:spcPts val="2400"/>
              </a:spcBef>
              <a:spcAft>
                <a:spcPts val="0"/>
              </a:spcAft>
              <a:buClr>
                <a:srgbClr val="93741C"/>
              </a:buClr>
              <a:buSzPts val="600"/>
              <a:buChar char="•"/>
              <a:defRPr/>
            </a:lvl8pPr>
            <a:lvl9pPr marL="4114800" lvl="8" indent="-266700" algn="l" rtl="0">
              <a:lnSpc>
                <a:spcPct val="100000"/>
              </a:lnSpc>
              <a:spcBef>
                <a:spcPts val="2400"/>
              </a:spcBef>
              <a:spcAft>
                <a:spcPts val="0"/>
              </a:spcAft>
              <a:buClr>
                <a:srgbClr val="93741C"/>
              </a:buClr>
              <a:buSzPts val="600"/>
              <a:buChar char="•"/>
              <a:defRPr/>
            </a:lvl9pPr>
          </a:lstStyle>
          <a:p>
            <a:endParaRPr/>
          </a:p>
        </p:txBody>
      </p:sp>
      <p:sp>
        <p:nvSpPr>
          <p:cNvPr id="22" name="Google Shape;22;p4"/>
          <p:cNvSpPr txBox="1">
            <a:spLocks noGrp="1"/>
          </p:cNvSpPr>
          <p:nvPr>
            <p:ph type="sldNum" idx="12"/>
          </p:nvPr>
        </p:nvSpPr>
        <p:spPr>
          <a:xfrm>
            <a:off x="4452007" y="5283398"/>
            <a:ext cx="231000" cy="215700"/>
          </a:xfrm>
          <a:prstGeom prst="rect">
            <a:avLst/>
          </a:prstGeom>
          <a:noFill/>
          <a:ln>
            <a:noFill/>
          </a:ln>
        </p:spPr>
        <p:txBody>
          <a:bodyPr spcFirstLastPara="1" wrap="square" lIns="35725" tIns="35725" rIns="35725" bIns="35725" anchor="t" anchorCtr="0">
            <a:noAutofit/>
          </a:bodyPr>
          <a:lstStyle>
            <a:lvl1pPr marL="0" marR="482600" lvl="0"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Calibri"/>
                <a:ea typeface="Calibri"/>
                <a:cs typeface="Calibri"/>
                <a:sym typeface="Calibri"/>
              </a:defRPr>
            </a:lvl1pPr>
            <a:lvl2pPr marL="0" marR="482600" lvl="1"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Calibri"/>
                <a:ea typeface="Calibri"/>
                <a:cs typeface="Calibri"/>
                <a:sym typeface="Calibri"/>
              </a:defRPr>
            </a:lvl2pPr>
            <a:lvl3pPr marL="0" marR="482600" lvl="2"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Calibri"/>
                <a:ea typeface="Calibri"/>
                <a:cs typeface="Calibri"/>
                <a:sym typeface="Calibri"/>
              </a:defRPr>
            </a:lvl3pPr>
            <a:lvl4pPr marL="0" marR="482600" lvl="3"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Calibri"/>
                <a:ea typeface="Calibri"/>
                <a:cs typeface="Calibri"/>
                <a:sym typeface="Calibri"/>
              </a:defRPr>
            </a:lvl4pPr>
            <a:lvl5pPr marL="0" marR="482600" lvl="4"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Calibri"/>
                <a:ea typeface="Calibri"/>
                <a:cs typeface="Calibri"/>
                <a:sym typeface="Calibri"/>
              </a:defRPr>
            </a:lvl5pPr>
            <a:lvl6pPr marL="0" marR="482600" lvl="5"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Calibri"/>
                <a:ea typeface="Calibri"/>
                <a:cs typeface="Calibri"/>
                <a:sym typeface="Calibri"/>
              </a:defRPr>
            </a:lvl6pPr>
            <a:lvl7pPr marL="0" marR="482600" lvl="6"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Calibri"/>
                <a:ea typeface="Calibri"/>
                <a:cs typeface="Calibri"/>
                <a:sym typeface="Calibri"/>
              </a:defRPr>
            </a:lvl7pPr>
            <a:lvl8pPr marL="0" marR="482600" lvl="7"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Calibri"/>
                <a:ea typeface="Calibri"/>
                <a:cs typeface="Calibri"/>
                <a:sym typeface="Calibri"/>
              </a:defRPr>
            </a:lvl8pPr>
            <a:lvl9pPr marL="0" marR="482600" lvl="8" indent="0" algn="ctr" rtl="0">
              <a:lnSpc>
                <a:spcPct val="100000"/>
              </a:lnSpc>
              <a:spcBef>
                <a:spcPts val="0"/>
              </a:spcBef>
              <a:spcAft>
                <a:spcPts val="0"/>
              </a:spcAft>
              <a:buClr>
                <a:srgbClr val="93741C"/>
              </a:buClr>
              <a:buSzPts val="1300"/>
              <a:buFont typeface="Libre Baskerville"/>
              <a:buNone/>
              <a:defRPr sz="1300" b="0" i="0" u="none" strike="noStrike" cap="none">
                <a:solidFill>
                  <a:srgbClr val="93741C"/>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sz="1200">
              <a:solidFill>
                <a:srgbClr val="888888"/>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628650" y="304272"/>
            <a:ext cx="7886700" cy="1104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 name="Google Shape;25;p5"/>
          <p:cNvSpPr txBox="1">
            <a:spLocks noGrp="1"/>
          </p:cNvSpPr>
          <p:nvPr>
            <p:ph type="dt" idx="10"/>
          </p:nvPr>
        </p:nvSpPr>
        <p:spPr>
          <a:xfrm>
            <a:off x="628650" y="5296959"/>
            <a:ext cx="2057400" cy="304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 name="Google Shape;26;p5"/>
          <p:cNvSpPr txBox="1">
            <a:spLocks noGrp="1"/>
          </p:cNvSpPr>
          <p:nvPr>
            <p:ph type="ftr" idx="11"/>
          </p:nvPr>
        </p:nvSpPr>
        <p:spPr>
          <a:xfrm>
            <a:off x="3028950" y="5296959"/>
            <a:ext cx="3086100" cy="304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 name="Google Shape;27;p5"/>
          <p:cNvSpPr txBox="1">
            <a:spLocks noGrp="1"/>
          </p:cNvSpPr>
          <p:nvPr>
            <p:ph type="sldNum" idx="12"/>
          </p:nvPr>
        </p:nvSpPr>
        <p:spPr>
          <a:xfrm>
            <a:off x="6457950" y="5296959"/>
            <a:ext cx="2057400" cy="304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28"/>
        <p:cNvGrpSpPr/>
        <p:nvPr/>
      </p:nvGrpSpPr>
      <p:grpSpPr>
        <a:xfrm>
          <a:off x="0" y="0"/>
          <a:ext cx="0" cy="0"/>
          <a:chOff x="0" y="0"/>
          <a:chExt cx="0" cy="0"/>
        </a:xfrm>
      </p:grpSpPr>
      <p:sp>
        <p:nvSpPr>
          <p:cNvPr id="29" name="Google Shape;29;p6"/>
          <p:cNvSpPr>
            <a:spLocks noGrp="1"/>
          </p:cNvSpPr>
          <p:nvPr>
            <p:ph type="pic" idx="2"/>
          </p:nvPr>
        </p:nvSpPr>
        <p:spPr>
          <a:xfrm>
            <a:off x="2393156" y="439043"/>
            <a:ext cx="4357800" cy="4836900"/>
          </a:xfrm>
          <a:prstGeom prst="rect">
            <a:avLst/>
          </a:prstGeom>
          <a:noFill/>
          <a:ln>
            <a:noFill/>
          </a:ln>
        </p:spPr>
        <p:txBody>
          <a:bodyPr spcFirstLastPara="1" wrap="square" lIns="64275" tIns="32125" rIns="64275" bIns="32125" anchor="t" anchorCtr="0">
            <a:noAutofit/>
          </a:bodyPr>
          <a:lstStyle>
            <a:lvl1pPr marR="0" lvl="0" algn="l" rtl="0">
              <a:lnSpc>
                <a:spcPct val="100000"/>
              </a:lnSpc>
              <a:spcBef>
                <a:spcPts val="2400"/>
              </a:spcBef>
              <a:spcAft>
                <a:spcPts val="0"/>
              </a:spcAft>
              <a:buClr>
                <a:srgbClr val="887C67"/>
              </a:buClr>
              <a:buSzPts val="1100"/>
              <a:buFont typeface="Libre Franklin"/>
              <a:buChar char="•"/>
              <a:defRPr sz="2500" i="0" u="none" strike="noStrike" cap="none">
                <a:solidFill>
                  <a:srgbClr val="887C67"/>
                </a:solidFill>
                <a:latin typeface="Libre Franklin"/>
                <a:ea typeface="Libre Franklin"/>
                <a:cs typeface="Libre Franklin"/>
                <a:sym typeface="Libre Franklin"/>
              </a:defRPr>
            </a:lvl1pPr>
            <a:lvl2pPr marR="0" lvl="1" algn="l" rtl="0">
              <a:lnSpc>
                <a:spcPct val="100000"/>
              </a:lnSpc>
              <a:spcBef>
                <a:spcPts val="2400"/>
              </a:spcBef>
              <a:spcAft>
                <a:spcPts val="0"/>
              </a:spcAft>
              <a:buClr>
                <a:srgbClr val="93741C"/>
              </a:buClr>
              <a:buSzPts val="1100"/>
              <a:buFont typeface="Garamond"/>
              <a:buChar char="•"/>
              <a:defRPr sz="2500" b="0" i="0" u="none" strike="noStrike" cap="none">
                <a:solidFill>
                  <a:srgbClr val="93741C"/>
                </a:solidFill>
                <a:latin typeface="Libre Baskerville"/>
                <a:ea typeface="Libre Baskerville"/>
                <a:cs typeface="Libre Baskerville"/>
                <a:sym typeface="Libre Baskerville"/>
              </a:defRPr>
            </a:lvl2pPr>
            <a:lvl3pPr marR="0" lvl="2" algn="l" rtl="0">
              <a:lnSpc>
                <a:spcPct val="100000"/>
              </a:lnSpc>
              <a:spcBef>
                <a:spcPts val="2400"/>
              </a:spcBef>
              <a:spcAft>
                <a:spcPts val="0"/>
              </a:spcAft>
              <a:buClr>
                <a:srgbClr val="93741C"/>
              </a:buClr>
              <a:buSzPts val="1100"/>
              <a:buFont typeface="Garamond"/>
              <a:buChar char="•"/>
              <a:defRPr sz="2500" b="0" i="0" u="none" strike="noStrike" cap="none">
                <a:solidFill>
                  <a:srgbClr val="93741C"/>
                </a:solidFill>
                <a:latin typeface="Libre Baskerville"/>
                <a:ea typeface="Libre Baskerville"/>
                <a:cs typeface="Libre Baskerville"/>
                <a:sym typeface="Libre Baskerville"/>
              </a:defRPr>
            </a:lvl3pPr>
            <a:lvl4pPr marR="0" lvl="3" algn="l" rtl="0">
              <a:lnSpc>
                <a:spcPct val="100000"/>
              </a:lnSpc>
              <a:spcBef>
                <a:spcPts val="2400"/>
              </a:spcBef>
              <a:spcAft>
                <a:spcPts val="0"/>
              </a:spcAft>
              <a:buClr>
                <a:srgbClr val="93741C"/>
              </a:buClr>
              <a:buSzPts val="1100"/>
              <a:buFont typeface="Garamond"/>
              <a:buChar char="•"/>
              <a:defRPr sz="2500" b="0" i="0" u="none" strike="noStrike" cap="none">
                <a:solidFill>
                  <a:srgbClr val="93741C"/>
                </a:solidFill>
                <a:latin typeface="Libre Baskerville"/>
                <a:ea typeface="Libre Baskerville"/>
                <a:cs typeface="Libre Baskerville"/>
                <a:sym typeface="Libre Baskerville"/>
              </a:defRPr>
            </a:lvl4pPr>
            <a:lvl5pPr marR="0" lvl="4" algn="l" rtl="0">
              <a:lnSpc>
                <a:spcPct val="100000"/>
              </a:lnSpc>
              <a:spcBef>
                <a:spcPts val="2400"/>
              </a:spcBef>
              <a:spcAft>
                <a:spcPts val="0"/>
              </a:spcAft>
              <a:buClr>
                <a:srgbClr val="93741C"/>
              </a:buClr>
              <a:buSzPts val="1100"/>
              <a:buFont typeface="Garamond"/>
              <a:buChar char="•"/>
              <a:defRPr sz="2500" b="0" i="0" u="none" strike="noStrike" cap="none">
                <a:solidFill>
                  <a:srgbClr val="93741C"/>
                </a:solidFill>
                <a:latin typeface="Libre Baskerville"/>
                <a:ea typeface="Libre Baskerville"/>
                <a:cs typeface="Libre Baskerville"/>
                <a:sym typeface="Libre Baskerville"/>
              </a:defRPr>
            </a:lvl5pPr>
            <a:lvl6pPr marR="0" lvl="5" algn="l" rtl="0">
              <a:lnSpc>
                <a:spcPct val="100000"/>
              </a:lnSpc>
              <a:spcBef>
                <a:spcPts val="2400"/>
              </a:spcBef>
              <a:spcAft>
                <a:spcPts val="0"/>
              </a:spcAft>
              <a:buClr>
                <a:srgbClr val="93741C"/>
              </a:buClr>
              <a:buSzPts val="1100"/>
              <a:buFont typeface="Garamond"/>
              <a:buChar char="•"/>
              <a:defRPr sz="2500" b="0" i="0" u="none" strike="noStrike" cap="none">
                <a:solidFill>
                  <a:srgbClr val="93741C"/>
                </a:solidFill>
                <a:latin typeface="Libre Baskerville"/>
                <a:ea typeface="Libre Baskerville"/>
                <a:cs typeface="Libre Baskerville"/>
                <a:sym typeface="Libre Baskerville"/>
              </a:defRPr>
            </a:lvl6pPr>
            <a:lvl7pPr marR="0" lvl="6" algn="l" rtl="0">
              <a:lnSpc>
                <a:spcPct val="100000"/>
              </a:lnSpc>
              <a:spcBef>
                <a:spcPts val="2400"/>
              </a:spcBef>
              <a:spcAft>
                <a:spcPts val="0"/>
              </a:spcAft>
              <a:buClr>
                <a:srgbClr val="93741C"/>
              </a:buClr>
              <a:buSzPts val="1100"/>
              <a:buFont typeface="Garamond"/>
              <a:buChar char="•"/>
              <a:defRPr sz="2500" b="0" i="0" u="none" strike="noStrike" cap="none">
                <a:solidFill>
                  <a:srgbClr val="93741C"/>
                </a:solidFill>
                <a:latin typeface="Libre Baskerville"/>
                <a:ea typeface="Libre Baskerville"/>
                <a:cs typeface="Libre Baskerville"/>
                <a:sym typeface="Libre Baskerville"/>
              </a:defRPr>
            </a:lvl7pPr>
            <a:lvl8pPr marR="0" lvl="7" algn="l" rtl="0">
              <a:lnSpc>
                <a:spcPct val="100000"/>
              </a:lnSpc>
              <a:spcBef>
                <a:spcPts val="2400"/>
              </a:spcBef>
              <a:spcAft>
                <a:spcPts val="0"/>
              </a:spcAft>
              <a:buClr>
                <a:srgbClr val="93741C"/>
              </a:buClr>
              <a:buSzPts val="1100"/>
              <a:buFont typeface="Garamond"/>
              <a:buChar char="•"/>
              <a:defRPr sz="2500" b="0" i="0" u="none" strike="noStrike" cap="none">
                <a:solidFill>
                  <a:srgbClr val="93741C"/>
                </a:solidFill>
                <a:latin typeface="Libre Baskerville"/>
                <a:ea typeface="Libre Baskerville"/>
                <a:cs typeface="Libre Baskerville"/>
                <a:sym typeface="Libre Baskerville"/>
              </a:defRPr>
            </a:lvl8pPr>
            <a:lvl9pPr marR="0" lvl="8" algn="l" rtl="0">
              <a:lnSpc>
                <a:spcPct val="100000"/>
              </a:lnSpc>
              <a:spcBef>
                <a:spcPts val="2400"/>
              </a:spcBef>
              <a:spcAft>
                <a:spcPts val="0"/>
              </a:spcAft>
              <a:buClr>
                <a:srgbClr val="93741C"/>
              </a:buClr>
              <a:buSzPts val="1100"/>
              <a:buFont typeface="Garamond"/>
              <a:buChar char="•"/>
              <a:defRPr sz="2500" b="0" i="0" u="none" strike="noStrike" cap="none">
                <a:solidFill>
                  <a:srgbClr val="93741C"/>
                </a:solidFill>
                <a:latin typeface="Libre Baskerville"/>
                <a:ea typeface="Libre Baskerville"/>
                <a:cs typeface="Libre Baskerville"/>
                <a:sym typeface="Libre Baskerville"/>
              </a:defRPr>
            </a:lvl9pPr>
          </a:lstStyle>
          <a:p>
            <a:endParaRPr/>
          </a:p>
        </p:txBody>
      </p:sp>
      <p:sp>
        <p:nvSpPr>
          <p:cNvPr id="30" name="Google Shape;30;p6"/>
          <p:cNvSpPr txBox="1">
            <a:spLocks noGrp="1"/>
          </p:cNvSpPr>
          <p:nvPr>
            <p:ph type="title"/>
          </p:nvPr>
        </p:nvSpPr>
        <p:spPr>
          <a:xfrm>
            <a:off x="892969" y="3824882"/>
            <a:ext cx="7358100" cy="1302300"/>
          </a:xfrm>
          <a:prstGeom prst="rect">
            <a:avLst/>
          </a:prstGeom>
          <a:noFill/>
          <a:ln>
            <a:noFill/>
          </a:ln>
          <a:effectLst>
            <a:outerShdw blurRad="38100" dist="12700" dir="5400000" rotWithShape="0">
              <a:srgbClr val="E0DEC7">
                <a:alpha val="80000"/>
              </a:srgbClr>
            </a:outerShdw>
          </a:effectLst>
        </p:spPr>
        <p:txBody>
          <a:bodyPr spcFirstLastPara="1" wrap="square" lIns="35725" tIns="35725" rIns="35725" bIns="35725" anchor="ctr" anchorCtr="0">
            <a:noAutofit/>
          </a:bodyPr>
          <a:lstStyle>
            <a:lvl1pPr lvl="0" algn="ctr" rtl="0">
              <a:lnSpc>
                <a:spcPct val="80000"/>
              </a:lnSpc>
              <a:spcBef>
                <a:spcPts val="400"/>
              </a:spcBef>
              <a:spcAft>
                <a:spcPts val="0"/>
              </a:spcAft>
              <a:buClr>
                <a:srgbClr val="887C67"/>
              </a:buClr>
              <a:buSzPts val="5600"/>
              <a:buNone/>
              <a:defRPr sz="5600" b="0" i="0">
                <a:solidFill>
                  <a:srgbClr val="887C67"/>
                </a:solidFill>
              </a:defRPr>
            </a:lvl1pPr>
            <a:lvl2pPr lvl="1" algn="ctr" rtl="0">
              <a:lnSpc>
                <a:spcPct val="100000"/>
              </a:lnSpc>
              <a:spcBef>
                <a:spcPts val="0"/>
              </a:spcBef>
              <a:spcAft>
                <a:spcPts val="0"/>
              </a:spcAft>
              <a:buClr>
                <a:srgbClr val="6E603B"/>
              </a:buClr>
              <a:buSzPts val="1300"/>
              <a:buNone/>
              <a:defRPr/>
            </a:lvl2pPr>
            <a:lvl3pPr lvl="2" algn="ctr" rtl="0">
              <a:lnSpc>
                <a:spcPct val="100000"/>
              </a:lnSpc>
              <a:spcBef>
                <a:spcPts val="0"/>
              </a:spcBef>
              <a:spcAft>
                <a:spcPts val="0"/>
              </a:spcAft>
              <a:buClr>
                <a:srgbClr val="6E603B"/>
              </a:buClr>
              <a:buSzPts val="1300"/>
              <a:buNone/>
              <a:defRPr/>
            </a:lvl3pPr>
            <a:lvl4pPr lvl="3" algn="ctr" rtl="0">
              <a:lnSpc>
                <a:spcPct val="100000"/>
              </a:lnSpc>
              <a:spcBef>
                <a:spcPts val="0"/>
              </a:spcBef>
              <a:spcAft>
                <a:spcPts val="0"/>
              </a:spcAft>
              <a:buClr>
                <a:srgbClr val="6E603B"/>
              </a:buClr>
              <a:buSzPts val="1300"/>
              <a:buNone/>
              <a:defRPr/>
            </a:lvl4pPr>
            <a:lvl5pPr lvl="4" algn="ctr" rtl="0">
              <a:lnSpc>
                <a:spcPct val="100000"/>
              </a:lnSpc>
              <a:spcBef>
                <a:spcPts val="0"/>
              </a:spcBef>
              <a:spcAft>
                <a:spcPts val="0"/>
              </a:spcAft>
              <a:buClr>
                <a:srgbClr val="6E603B"/>
              </a:buClr>
              <a:buSzPts val="1300"/>
              <a:buNone/>
              <a:defRPr/>
            </a:lvl5pPr>
            <a:lvl6pPr lvl="5" algn="ctr" rtl="0">
              <a:lnSpc>
                <a:spcPct val="100000"/>
              </a:lnSpc>
              <a:spcBef>
                <a:spcPts val="0"/>
              </a:spcBef>
              <a:spcAft>
                <a:spcPts val="0"/>
              </a:spcAft>
              <a:buClr>
                <a:srgbClr val="6E603B"/>
              </a:buClr>
              <a:buSzPts val="1300"/>
              <a:buNone/>
              <a:defRPr/>
            </a:lvl6pPr>
            <a:lvl7pPr lvl="6" algn="ctr" rtl="0">
              <a:lnSpc>
                <a:spcPct val="100000"/>
              </a:lnSpc>
              <a:spcBef>
                <a:spcPts val="0"/>
              </a:spcBef>
              <a:spcAft>
                <a:spcPts val="0"/>
              </a:spcAft>
              <a:buClr>
                <a:srgbClr val="6E603B"/>
              </a:buClr>
              <a:buSzPts val="1300"/>
              <a:buNone/>
              <a:defRPr/>
            </a:lvl7pPr>
            <a:lvl8pPr lvl="7" algn="ctr" rtl="0">
              <a:lnSpc>
                <a:spcPct val="100000"/>
              </a:lnSpc>
              <a:spcBef>
                <a:spcPts val="0"/>
              </a:spcBef>
              <a:spcAft>
                <a:spcPts val="0"/>
              </a:spcAft>
              <a:buClr>
                <a:srgbClr val="6E603B"/>
              </a:buClr>
              <a:buSzPts val="1300"/>
              <a:buNone/>
              <a:defRPr/>
            </a:lvl8pPr>
            <a:lvl9pPr lvl="8" algn="ctr" rtl="0">
              <a:lnSpc>
                <a:spcPct val="100000"/>
              </a:lnSpc>
              <a:spcBef>
                <a:spcPts val="0"/>
              </a:spcBef>
              <a:spcAft>
                <a:spcPts val="0"/>
              </a:spcAft>
              <a:buClr>
                <a:srgbClr val="6E603B"/>
              </a:buClr>
              <a:buSzPts val="1300"/>
              <a:buNone/>
              <a:defRPr/>
            </a:lvl9pPr>
          </a:lstStyle>
          <a:p>
            <a:endParaRPr/>
          </a:p>
        </p:txBody>
      </p:sp>
      <p:sp>
        <p:nvSpPr>
          <p:cNvPr id="31" name="Google Shape;31;p6"/>
          <p:cNvSpPr txBox="1">
            <a:spLocks noGrp="1"/>
          </p:cNvSpPr>
          <p:nvPr>
            <p:ph type="sldNum" idx="12"/>
          </p:nvPr>
        </p:nvSpPr>
        <p:spPr>
          <a:xfrm>
            <a:off x="4434955" y="5283398"/>
            <a:ext cx="278400" cy="196800"/>
          </a:xfrm>
          <a:prstGeom prst="rect">
            <a:avLst/>
          </a:prstGeom>
          <a:noFill/>
          <a:ln>
            <a:noFill/>
          </a:ln>
          <a:effectLst>
            <a:outerShdw blurRad="38100" dist="12700" dir="5400000" rotWithShape="0">
              <a:srgbClr val="E0DEC7">
                <a:alpha val="80000"/>
              </a:srgbClr>
            </a:outerShdw>
          </a:effectLst>
        </p:spPr>
        <p:txBody>
          <a:bodyPr spcFirstLastPara="1" wrap="square" lIns="35725" tIns="35725" rIns="35725" bIns="35725" anchor="t" anchorCtr="0">
            <a:noAutofit/>
          </a:bodyPr>
          <a:lstStyle>
            <a:lvl1pPr marL="0" marR="0" lvl="0" indent="0" algn="ctr" rtl="0">
              <a:lnSpc>
                <a:spcPct val="80000"/>
              </a:lnSpc>
              <a:spcBef>
                <a:spcPts val="0"/>
              </a:spcBef>
              <a:spcAft>
                <a:spcPts val="0"/>
              </a:spcAft>
              <a:buClr>
                <a:srgbClr val="3E382B"/>
              </a:buClr>
              <a:buSzPts val="1300"/>
              <a:buFont typeface="Bell MT"/>
              <a:buNone/>
              <a:defRPr sz="1300" b="0" i="0" u="none" strike="noStrike" cap="none">
                <a:solidFill>
                  <a:srgbClr val="3E382B"/>
                </a:solidFill>
                <a:latin typeface="Bell MT"/>
                <a:ea typeface="Bell MT"/>
                <a:cs typeface="Bell MT"/>
                <a:sym typeface="Bell MT"/>
              </a:defRPr>
            </a:lvl1pPr>
            <a:lvl2pPr marL="0" marR="0" lvl="1" indent="0" algn="ctr" rtl="0">
              <a:lnSpc>
                <a:spcPct val="80000"/>
              </a:lnSpc>
              <a:spcBef>
                <a:spcPts val="0"/>
              </a:spcBef>
              <a:spcAft>
                <a:spcPts val="0"/>
              </a:spcAft>
              <a:buClr>
                <a:srgbClr val="3E382B"/>
              </a:buClr>
              <a:buSzPts val="1300"/>
              <a:buFont typeface="Bell MT"/>
              <a:buNone/>
              <a:defRPr sz="1300" b="0" i="0" u="none" strike="noStrike" cap="none">
                <a:solidFill>
                  <a:srgbClr val="3E382B"/>
                </a:solidFill>
                <a:latin typeface="Bell MT"/>
                <a:ea typeface="Bell MT"/>
                <a:cs typeface="Bell MT"/>
                <a:sym typeface="Bell MT"/>
              </a:defRPr>
            </a:lvl2pPr>
            <a:lvl3pPr marL="0" marR="0" lvl="2" indent="0" algn="ctr" rtl="0">
              <a:lnSpc>
                <a:spcPct val="80000"/>
              </a:lnSpc>
              <a:spcBef>
                <a:spcPts val="0"/>
              </a:spcBef>
              <a:spcAft>
                <a:spcPts val="0"/>
              </a:spcAft>
              <a:buClr>
                <a:srgbClr val="3E382B"/>
              </a:buClr>
              <a:buSzPts val="1300"/>
              <a:buFont typeface="Bell MT"/>
              <a:buNone/>
              <a:defRPr sz="1300" b="0" i="0" u="none" strike="noStrike" cap="none">
                <a:solidFill>
                  <a:srgbClr val="3E382B"/>
                </a:solidFill>
                <a:latin typeface="Bell MT"/>
                <a:ea typeface="Bell MT"/>
                <a:cs typeface="Bell MT"/>
                <a:sym typeface="Bell MT"/>
              </a:defRPr>
            </a:lvl3pPr>
            <a:lvl4pPr marL="0" marR="0" lvl="3" indent="0" algn="ctr" rtl="0">
              <a:lnSpc>
                <a:spcPct val="80000"/>
              </a:lnSpc>
              <a:spcBef>
                <a:spcPts val="0"/>
              </a:spcBef>
              <a:spcAft>
                <a:spcPts val="0"/>
              </a:spcAft>
              <a:buClr>
                <a:srgbClr val="3E382B"/>
              </a:buClr>
              <a:buSzPts val="1300"/>
              <a:buFont typeface="Bell MT"/>
              <a:buNone/>
              <a:defRPr sz="1300" b="0" i="0" u="none" strike="noStrike" cap="none">
                <a:solidFill>
                  <a:srgbClr val="3E382B"/>
                </a:solidFill>
                <a:latin typeface="Bell MT"/>
                <a:ea typeface="Bell MT"/>
                <a:cs typeface="Bell MT"/>
                <a:sym typeface="Bell MT"/>
              </a:defRPr>
            </a:lvl4pPr>
            <a:lvl5pPr marL="0" marR="0" lvl="4" indent="0" algn="ctr" rtl="0">
              <a:lnSpc>
                <a:spcPct val="80000"/>
              </a:lnSpc>
              <a:spcBef>
                <a:spcPts val="0"/>
              </a:spcBef>
              <a:spcAft>
                <a:spcPts val="0"/>
              </a:spcAft>
              <a:buClr>
                <a:srgbClr val="3E382B"/>
              </a:buClr>
              <a:buSzPts val="1300"/>
              <a:buFont typeface="Bell MT"/>
              <a:buNone/>
              <a:defRPr sz="1300" b="0" i="0" u="none" strike="noStrike" cap="none">
                <a:solidFill>
                  <a:srgbClr val="3E382B"/>
                </a:solidFill>
                <a:latin typeface="Bell MT"/>
                <a:ea typeface="Bell MT"/>
                <a:cs typeface="Bell MT"/>
                <a:sym typeface="Bell MT"/>
              </a:defRPr>
            </a:lvl5pPr>
            <a:lvl6pPr marL="0" marR="0" lvl="5" indent="0" algn="ctr" rtl="0">
              <a:lnSpc>
                <a:spcPct val="80000"/>
              </a:lnSpc>
              <a:spcBef>
                <a:spcPts val="0"/>
              </a:spcBef>
              <a:spcAft>
                <a:spcPts val="0"/>
              </a:spcAft>
              <a:buClr>
                <a:srgbClr val="3E382B"/>
              </a:buClr>
              <a:buSzPts val="1300"/>
              <a:buFont typeface="Bell MT"/>
              <a:buNone/>
              <a:defRPr sz="1300" b="0" i="0" u="none" strike="noStrike" cap="none">
                <a:solidFill>
                  <a:srgbClr val="3E382B"/>
                </a:solidFill>
                <a:latin typeface="Bell MT"/>
                <a:ea typeface="Bell MT"/>
                <a:cs typeface="Bell MT"/>
                <a:sym typeface="Bell MT"/>
              </a:defRPr>
            </a:lvl6pPr>
            <a:lvl7pPr marL="0" marR="0" lvl="6" indent="0" algn="ctr" rtl="0">
              <a:lnSpc>
                <a:spcPct val="80000"/>
              </a:lnSpc>
              <a:spcBef>
                <a:spcPts val="0"/>
              </a:spcBef>
              <a:spcAft>
                <a:spcPts val="0"/>
              </a:spcAft>
              <a:buClr>
                <a:srgbClr val="3E382B"/>
              </a:buClr>
              <a:buSzPts val="1300"/>
              <a:buFont typeface="Bell MT"/>
              <a:buNone/>
              <a:defRPr sz="1300" b="0" i="0" u="none" strike="noStrike" cap="none">
                <a:solidFill>
                  <a:srgbClr val="3E382B"/>
                </a:solidFill>
                <a:latin typeface="Bell MT"/>
                <a:ea typeface="Bell MT"/>
                <a:cs typeface="Bell MT"/>
                <a:sym typeface="Bell MT"/>
              </a:defRPr>
            </a:lvl7pPr>
            <a:lvl8pPr marL="0" marR="0" lvl="7" indent="0" algn="ctr" rtl="0">
              <a:lnSpc>
                <a:spcPct val="80000"/>
              </a:lnSpc>
              <a:spcBef>
                <a:spcPts val="0"/>
              </a:spcBef>
              <a:spcAft>
                <a:spcPts val="0"/>
              </a:spcAft>
              <a:buClr>
                <a:srgbClr val="3E382B"/>
              </a:buClr>
              <a:buSzPts val="1300"/>
              <a:buFont typeface="Bell MT"/>
              <a:buNone/>
              <a:defRPr sz="1300" b="0" i="0" u="none" strike="noStrike" cap="none">
                <a:solidFill>
                  <a:srgbClr val="3E382B"/>
                </a:solidFill>
                <a:latin typeface="Bell MT"/>
                <a:ea typeface="Bell MT"/>
                <a:cs typeface="Bell MT"/>
                <a:sym typeface="Bell MT"/>
              </a:defRPr>
            </a:lvl8pPr>
            <a:lvl9pPr marL="0" marR="0" lvl="8" indent="0" algn="ctr" rtl="0">
              <a:lnSpc>
                <a:spcPct val="80000"/>
              </a:lnSpc>
              <a:spcBef>
                <a:spcPts val="0"/>
              </a:spcBef>
              <a:spcAft>
                <a:spcPts val="0"/>
              </a:spcAft>
              <a:buClr>
                <a:srgbClr val="3E382B"/>
              </a:buClr>
              <a:buSzPts val="1300"/>
              <a:buFont typeface="Bell MT"/>
              <a:buNone/>
              <a:defRPr sz="1300" b="0" i="0" u="none" strike="noStrike" cap="none">
                <a:solidFill>
                  <a:srgbClr val="3E382B"/>
                </a:solidFill>
                <a:latin typeface="Bell MT"/>
                <a:ea typeface="Bell MT"/>
                <a:cs typeface="Bell MT"/>
                <a:sym typeface="Bell M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
        <p:cNvGrpSpPr/>
        <p:nvPr/>
      </p:nvGrpSpPr>
      <p:grpSpPr>
        <a:xfrm>
          <a:off x="0" y="0"/>
          <a:ext cx="0" cy="0"/>
          <a:chOff x="0" y="0"/>
          <a:chExt cx="0" cy="0"/>
        </a:xfrm>
      </p:grpSpPr>
      <p:sp>
        <p:nvSpPr>
          <p:cNvPr id="33" name="Google Shape;33;p7"/>
          <p:cNvSpPr txBox="1">
            <a:spLocks noGrp="1"/>
          </p:cNvSpPr>
          <p:nvPr>
            <p:ph type="ctrTitle"/>
          </p:nvPr>
        </p:nvSpPr>
        <p:spPr>
          <a:xfrm>
            <a:off x="685800" y="935302"/>
            <a:ext cx="7772400" cy="19896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 name="Google Shape;34;p7"/>
          <p:cNvSpPr txBox="1">
            <a:spLocks noGrp="1"/>
          </p:cNvSpPr>
          <p:nvPr>
            <p:ph type="subTitle" idx="1"/>
          </p:nvPr>
        </p:nvSpPr>
        <p:spPr>
          <a:xfrm>
            <a:off x="1143000" y="3001698"/>
            <a:ext cx="6858000" cy="1379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5" name="Google Shape;35;p7"/>
          <p:cNvSpPr txBox="1">
            <a:spLocks noGrp="1"/>
          </p:cNvSpPr>
          <p:nvPr>
            <p:ph type="dt" idx="10"/>
          </p:nvPr>
        </p:nvSpPr>
        <p:spPr>
          <a:xfrm>
            <a:off x="628650" y="5296959"/>
            <a:ext cx="2057400" cy="304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 name="Google Shape;36;p7"/>
          <p:cNvSpPr txBox="1">
            <a:spLocks noGrp="1"/>
          </p:cNvSpPr>
          <p:nvPr>
            <p:ph type="ftr" idx="11"/>
          </p:nvPr>
        </p:nvSpPr>
        <p:spPr>
          <a:xfrm>
            <a:off x="3028950" y="5296959"/>
            <a:ext cx="3086100" cy="304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 name="Google Shape;37;p7"/>
          <p:cNvSpPr txBox="1">
            <a:spLocks noGrp="1"/>
          </p:cNvSpPr>
          <p:nvPr>
            <p:ph type="sldNum" idx="12"/>
          </p:nvPr>
        </p:nvSpPr>
        <p:spPr>
          <a:xfrm>
            <a:off x="6457950" y="5296959"/>
            <a:ext cx="2057400" cy="304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23888" y="1424783"/>
            <a:ext cx="7886700" cy="2377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8"/>
          <p:cNvSpPr txBox="1">
            <a:spLocks noGrp="1"/>
          </p:cNvSpPr>
          <p:nvPr>
            <p:ph type="body" idx="1"/>
          </p:nvPr>
        </p:nvSpPr>
        <p:spPr>
          <a:xfrm>
            <a:off x="623888" y="3824553"/>
            <a:ext cx="7886700" cy="12501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7C67"/>
              </a:buClr>
              <a:buSzPts val="2400"/>
              <a:buNone/>
              <a:defRPr sz="2400">
                <a:solidFill>
                  <a:srgbClr val="887C67"/>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8"/>
          <p:cNvSpPr txBox="1">
            <a:spLocks noGrp="1"/>
          </p:cNvSpPr>
          <p:nvPr>
            <p:ph type="dt" idx="10"/>
          </p:nvPr>
        </p:nvSpPr>
        <p:spPr>
          <a:xfrm>
            <a:off x="628650" y="5296959"/>
            <a:ext cx="2057400" cy="304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 name="Google Shape;42;p8"/>
          <p:cNvSpPr txBox="1">
            <a:spLocks noGrp="1"/>
          </p:cNvSpPr>
          <p:nvPr>
            <p:ph type="ftr" idx="11"/>
          </p:nvPr>
        </p:nvSpPr>
        <p:spPr>
          <a:xfrm>
            <a:off x="3028950" y="5296959"/>
            <a:ext cx="3086100" cy="304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 name="Google Shape;43;p8"/>
          <p:cNvSpPr txBox="1">
            <a:spLocks noGrp="1"/>
          </p:cNvSpPr>
          <p:nvPr>
            <p:ph type="sldNum" idx="12"/>
          </p:nvPr>
        </p:nvSpPr>
        <p:spPr>
          <a:xfrm>
            <a:off x="6457950" y="5296959"/>
            <a:ext cx="2057400" cy="304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628650" y="304272"/>
            <a:ext cx="7886700" cy="1104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 name="Google Shape;46;p9"/>
          <p:cNvSpPr txBox="1">
            <a:spLocks noGrp="1"/>
          </p:cNvSpPr>
          <p:nvPr>
            <p:ph type="body" idx="1"/>
          </p:nvPr>
        </p:nvSpPr>
        <p:spPr>
          <a:xfrm>
            <a:off x="628650" y="1521354"/>
            <a:ext cx="3886200" cy="36261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 name="Google Shape;47;p9"/>
          <p:cNvSpPr txBox="1">
            <a:spLocks noGrp="1"/>
          </p:cNvSpPr>
          <p:nvPr>
            <p:ph type="body" idx="2"/>
          </p:nvPr>
        </p:nvSpPr>
        <p:spPr>
          <a:xfrm>
            <a:off x="4629150" y="1521354"/>
            <a:ext cx="3886200" cy="36261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8" name="Google Shape;48;p9"/>
          <p:cNvSpPr txBox="1">
            <a:spLocks noGrp="1"/>
          </p:cNvSpPr>
          <p:nvPr>
            <p:ph type="dt" idx="10"/>
          </p:nvPr>
        </p:nvSpPr>
        <p:spPr>
          <a:xfrm>
            <a:off x="628650" y="5296959"/>
            <a:ext cx="2057400" cy="304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 name="Google Shape;49;p9"/>
          <p:cNvSpPr txBox="1">
            <a:spLocks noGrp="1"/>
          </p:cNvSpPr>
          <p:nvPr>
            <p:ph type="ftr" idx="11"/>
          </p:nvPr>
        </p:nvSpPr>
        <p:spPr>
          <a:xfrm>
            <a:off x="3028950" y="5296959"/>
            <a:ext cx="3086100" cy="304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 name="Google Shape;50;p9"/>
          <p:cNvSpPr txBox="1">
            <a:spLocks noGrp="1"/>
          </p:cNvSpPr>
          <p:nvPr>
            <p:ph type="sldNum" idx="12"/>
          </p:nvPr>
        </p:nvSpPr>
        <p:spPr>
          <a:xfrm>
            <a:off x="6457950" y="5296959"/>
            <a:ext cx="2057400" cy="304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629841" y="304272"/>
            <a:ext cx="7886700" cy="1104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 name="Google Shape;53;p10"/>
          <p:cNvSpPr txBox="1">
            <a:spLocks noGrp="1"/>
          </p:cNvSpPr>
          <p:nvPr>
            <p:ph type="body" idx="1"/>
          </p:nvPr>
        </p:nvSpPr>
        <p:spPr>
          <a:xfrm>
            <a:off x="629842" y="1400969"/>
            <a:ext cx="3868200" cy="6867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54" name="Google Shape;54;p10"/>
          <p:cNvSpPr txBox="1">
            <a:spLocks noGrp="1"/>
          </p:cNvSpPr>
          <p:nvPr>
            <p:ph type="body" idx="2"/>
          </p:nvPr>
        </p:nvSpPr>
        <p:spPr>
          <a:xfrm>
            <a:off x="629842" y="2087563"/>
            <a:ext cx="3868200" cy="30705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5" name="Google Shape;55;p10"/>
          <p:cNvSpPr txBox="1">
            <a:spLocks noGrp="1"/>
          </p:cNvSpPr>
          <p:nvPr>
            <p:ph type="body" idx="3"/>
          </p:nvPr>
        </p:nvSpPr>
        <p:spPr>
          <a:xfrm>
            <a:off x="4629150" y="1400969"/>
            <a:ext cx="3887400" cy="6867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56" name="Google Shape;56;p10"/>
          <p:cNvSpPr txBox="1">
            <a:spLocks noGrp="1"/>
          </p:cNvSpPr>
          <p:nvPr>
            <p:ph type="body" idx="4"/>
          </p:nvPr>
        </p:nvSpPr>
        <p:spPr>
          <a:xfrm>
            <a:off x="4629150" y="2087563"/>
            <a:ext cx="3887400" cy="30705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7" name="Google Shape;57;p10"/>
          <p:cNvSpPr txBox="1">
            <a:spLocks noGrp="1"/>
          </p:cNvSpPr>
          <p:nvPr>
            <p:ph type="dt" idx="10"/>
          </p:nvPr>
        </p:nvSpPr>
        <p:spPr>
          <a:xfrm>
            <a:off x="628650" y="5296959"/>
            <a:ext cx="2057400" cy="304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p10"/>
          <p:cNvSpPr txBox="1">
            <a:spLocks noGrp="1"/>
          </p:cNvSpPr>
          <p:nvPr>
            <p:ph type="ftr" idx="11"/>
          </p:nvPr>
        </p:nvSpPr>
        <p:spPr>
          <a:xfrm>
            <a:off x="3028950" y="5296959"/>
            <a:ext cx="3086100" cy="304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p10"/>
          <p:cNvSpPr txBox="1">
            <a:spLocks noGrp="1"/>
          </p:cNvSpPr>
          <p:nvPr>
            <p:ph type="sldNum" idx="12"/>
          </p:nvPr>
        </p:nvSpPr>
        <p:spPr>
          <a:xfrm>
            <a:off x="6457950" y="5296959"/>
            <a:ext cx="2057400" cy="304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304272"/>
            <a:ext cx="7886700" cy="1104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887C67"/>
              </a:buClr>
              <a:buSzPts val="3000"/>
              <a:buFont typeface="Libre Franklin"/>
              <a:buNone/>
              <a:defRPr sz="3000" b="1" i="0" u="none" strike="noStrike" cap="none">
                <a:solidFill>
                  <a:srgbClr val="887C67"/>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521354"/>
            <a:ext cx="7886700" cy="36261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887C67"/>
              </a:buClr>
              <a:buSzPts val="2800"/>
              <a:buFont typeface="Libre Franklin"/>
              <a:buChar char="•"/>
              <a:defRPr sz="2800" i="0" u="none" strike="noStrike" cap="none">
                <a:solidFill>
                  <a:srgbClr val="887C67"/>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B06601"/>
              </a:buClr>
              <a:buSzPts val="2400"/>
              <a:buFont typeface="Arial"/>
              <a:buChar char="•"/>
              <a:defRPr sz="2400" b="0" i="0" u="none" strike="noStrike" cap="none">
                <a:solidFill>
                  <a:srgbClr val="B0660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5296959"/>
            <a:ext cx="2057400" cy="304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5296959"/>
            <a:ext cx="3086100" cy="304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5296959"/>
            <a:ext cx="2057400" cy="304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boostoregon.org/motivational-interviewing"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9" descr="A picture containing text, clipart&#10;&#10;Description automatically generated"/>
          <p:cNvPicPr preferRelativeResize="0"/>
          <p:nvPr/>
        </p:nvPicPr>
        <p:blipFill rotWithShape="1">
          <a:blip r:embed="rId3">
            <a:alphaModFix/>
          </a:blip>
          <a:srcRect/>
          <a:stretch/>
        </p:blipFill>
        <p:spPr>
          <a:xfrm>
            <a:off x="1477026" y="2737375"/>
            <a:ext cx="2202024" cy="890050"/>
          </a:xfrm>
          <a:prstGeom prst="rect">
            <a:avLst/>
          </a:prstGeom>
          <a:noFill/>
          <a:ln>
            <a:noFill/>
          </a:ln>
        </p:spPr>
      </p:pic>
      <p:pic>
        <p:nvPicPr>
          <p:cNvPr id="105" name="Google Shape;105;p19" descr="https://lh4.googleusercontent.com/npiN2iUXxFZ7phZb_Sx4UAQR-meH79f883DiK2xLIiAhrnzFmDw9cLPXStA19DScJ7XGA6RkppwDP9_p84DpFELZy1D7ng_3BbjYmoNbu7ZjaDS4AJ203NekH9WC4tFJrRZyh60n"/>
          <p:cNvPicPr preferRelativeResize="0"/>
          <p:nvPr/>
        </p:nvPicPr>
        <p:blipFill rotWithShape="1">
          <a:blip r:embed="rId4">
            <a:alphaModFix/>
          </a:blip>
          <a:srcRect/>
          <a:stretch/>
        </p:blipFill>
        <p:spPr>
          <a:xfrm>
            <a:off x="4806475" y="2524723"/>
            <a:ext cx="2987549" cy="1170775"/>
          </a:xfrm>
          <a:prstGeom prst="rect">
            <a:avLst/>
          </a:prstGeom>
          <a:noFill/>
          <a:ln>
            <a:noFill/>
          </a:ln>
        </p:spPr>
      </p:pic>
      <p:pic>
        <p:nvPicPr>
          <p:cNvPr id="106" name="Google Shape;106;p19" descr="https://lh5.googleusercontent.com/tfZdZm5sU0Gd8qIGlcXPW8dqTHzoxgBj2GDEPYpdg60S9lBamNu6E4MLkuRVRPI5GqA3VtX88YvJ287WExQlluLN3m-QA1nIaFAjdeyFkjkdW4stAt5OvbkKrCWvEbPBxmA7ElkN"/>
          <p:cNvPicPr preferRelativeResize="0"/>
          <p:nvPr/>
        </p:nvPicPr>
        <p:blipFill rotWithShape="1">
          <a:blip r:embed="rId5">
            <a:alphaModFix/>
          </a:blip>
          <a:srcRect/>
          <a:stretch/>
        </p:blipFill>
        <p:spPr>
          <a:xfrm>
            <a:off x="1541551" y="3896901"/>
            <a:ext cx="1970586" cy="1416000"/>
          </a:xfrm>
          <a:prstGeom prst="rect">
            <a:avLst/>
          </a:prstGeom>
          <a:noFill/>
          <a:ln>
            <a:noFill/>
          </a:ln>
        </p:spPr>
      </p:pic>
      <p:pic>
        <p:nvPicPr>
          <p:cNvPr id="107" name="Google Shape;107;p19" descr="https://lh5.googleusercontent.com/sji71TzIRbVKtnD9lp9G29bpzXtdWfZL0XnHRtrklwsite9xBO_UDqhF8lZY8jgaqi7NhtILPzNXD8TQC552j9EsmXGXBAJUa_tvO2rOZW2XFlIBP5HYU9z11Rokzkr3CM8ZD0SD"/>
          <p:cNvPicPr preferRelativeResize="0"/>
          <p:nvPr/>
        </p:nvPicPr>
        <p:blipFill rotWithShape="1">
          <a:blip r:embed="rId6">
            <a:alphaModFix/>
          </a:blip>
          <a:srcRect/>
          <a:stretch/>
        </p:blipFill>
        <p:spPr>
          <a:xfrm>
            <a:off x="4118825" y="4100674"/>
            <a:ext cx="3964551" cy="979075"/>
          </a:xfrm>
          <a:prstGeom prst="rect">
            <a:avLst/>
          </a:prstGeom>
          <a:noFill/>
          <a:ln>
            <a:noFill/>
          </a:ln>
        </p:spPr>
      </p:pic>
      <p:sp>
        <p:nvSpPr>
          <p:cNvPr id="108" name="Google Shape;108;p19"/>
          <p:cNvSpPr txBox="1"/>
          <p:nvPr/>
        </p:nvSpPr>
        <p:spPr>
          <a:xfrm>
            <a:off x="841275" y="626750"/>
            <a:ext cx="7480200" cy="1493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3400" b="1" dirty="0">
                <a:solidFill>
                  <a:srgbClr val="665546"/>
                </a:solidFill>
                <a:latin typeface="Dosis"/>
                <a:ea typeface="Dosis"/>
                <a:cs typeface="Dosis"/>
                <a:sym typeface="Dosis"/>
              </a:rPr>
              <a:t>Building Immunity By Building Community</a:t>
            </a:r>
            <a:endParaRPr sz="3400" b="1" i="1" dirty="0">
              <a:solidFill>
                <a:srgbClr val="665546"/>
              </a:solidFill>
              <a:latin typeface="Dosis"/>
              <a:ea typeface="Dosis"/>
              <a:cs typeface="Dosis"/>
              <a:sym typeface="Dosis"/>
            </a:endParaRPr>
          </a:p>
          <a:p>
            <a:pPr marL="0" marR="0" lvl="0" indent="0" algn="ctr" rtl="0">
              <a:lnSpc>
                <a:spcPct val="100000"/>
              </a:lnSpc>
              <a:spcBef>
                <a:spcPts val="0"/>
              </a:spcBef>
              <a:spcAft>
                <a:spcPts val="0"/>
              </a:spcAft>
              <a:buClr>
                <a:srgbClr val="000000"/>
              </a:buClr>
              <a:buSzPts val="2400"/>
              <a:buFont typeface="Arial"/>
              <a:buNone/>
            </a:pPr>
            <a:endParaRPr sz="800" b="1" dirty="0">
              <a:solidFill>
                <a:srgbClr val="665546"/>
              </a:solidFill>
              <a:latin typeface="Dosis"/>
              <a:ea typeface="Dosis"/>
              <a:cs typeface="Dosis"/>
              <a:sym typeface="Dosis"/>
            </a:endParaRPr>
          </a:p>
          <a:p>
            <a:pPr marL="0" marR="0" lvl="0" indent="0" algn="ctr" rtl="0">
              <a:lnSpc>
                <a:spcPct val="100000"/>
              </a:lnSpc>
              <a:spcBef>
                <a:spcPts val="0"/>
              </a:spcBef>
              <a:spcAft>
                <a:spcPts val="0"/>
              </a:spcAft>
              <a:buClr>
                <a:srgbClr val="000000"/>
              </a:buClr>
              <a:buSzPts val="2400"/>
              <a:buFont typeface="Arial"/>
              <a:buNone/>
            </a:pPr>
            <a:r>
              <a:rPr lang="en-US" sz="1500" b="1" dirty="0">
                <a:solidFill>
                  <a:srgbClr val="665546"/>
                </a:solidFill>
                <a:latin typeface="Dosis"/>
                <a:ea typeface="Dosis"/>
                <a:cs typeface="Dosis"/>
                <a:sym typeface="Dosis"/>
              </a:rPr>
              <a:t>A Cross Agency Collaboration to Promote Vaccine Confidence with Diverse Communities</a:t>
            </a:r>
            <a:endParaRPr sz="1500" b="1" dirty="0">
              <a:solidFill>
                <a:srgbClr val="665546"/>
              </a:solidFill>
              <a:latin typeface="Dosis"/>
              <a:ea typeface="Dosis"/>
              <a:cs typeface="Dosis"/>
              <a:sym typeface="Dosi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892950" y="733501"/>
            <a:ext cx="7358100" cy="792000"/>
          </a:xfrm>
          <a:prstGeom prst="rect">
            <a:avLst/>
          </a:prstGeom>
        </p:spPr>
        <p:txBody>
          <a:bodyPr spcFirstLastPara="1" wrap="square" lIns="35725" tIns="35725" rIns="35725" bIns="35725" anchor="t" anchorCtr="0">
            <a:normAutofit/>
          </a:bodyPr>
          <a:lstStyle/>
          <a:p>
            <a:pPr marL="0" lvl="0" indent="0" algn="ctr" rtl="0">
              <a:spcBef>
                <a:spcPts val="0"/>
              </a:spcBef>
              <a:spcAft>
                <a:spcPts val="0"/>
              </a:spcAft>
              <a:buNone/>
            </a:pPr>
            <a:r>
              <a:rPr lang="en-US" dirty="0">
                <a:solidFill>
                  <a:srgbClr val="665546"/>
                </a:solidFill>
                <a:latin typeface="Dosis"/>
                <a:ea typeface="Dosis"/>
                <a:cs typeface="Dosis"/>
                <a:sym typeface="Dosis"/>
              </a:rPr>
              <a:t>Components of BIBC</a:t>
            </a:r>
            <a:endParaRPr dirty="0">
              <a:solidFill>
                <a:srgbClr val="665546"/>
              </a:solidFill>
              <a:latin typeface="Dosis"/>
              <a:ea typeface="Dosis"/>
              <a:cs typeface="Dosis"/>
              <a:sym typeface="Dosis"/>
            </a:endParaRPr>
          </a:p>
        </p:txBody>
      </p:sp>
      <p:sp>
        <p:nvSpPr>
          <p:cNvPr id="160" name="Google Shape;160;p28"/>
          <p:cNvSpPr txBox="1">
            <a:spLocks noGrp="1"/>
          </p:cNvSpPr>
          <p:nvPr>
            <p:ph type="body" idx="1"/>
          </p:nvPr>
        </p:nvSpPr>
        <p:spPr>
          <a:xfrm>
            <a:off x="1071563" y="1599902"/>
            <a:ext cx="7358100" cy="3534600"/>
          </a:xfrm>
          <a:prstGeom prst="rect">
            <a:avLst/>
          </a:prstGeom>
        </p:spPr>
        <p:txBody>
          <a:bodyPr spcFirstLastPara="1" wrap="square" lIns="35725" tIns="35725" rIns="35725" bIns="35725" anchor="t" anchorCtr="0">
            <a:normAutofit/>
          </a:bodyPr>
          <a:lstStyle/>
          <a:p>
            <a:pPr marL="457200" lvl="0" indent="-266700" algn="l" rtl="0">
              <a:spcBef>
                <a:spcPts val="2400"/>
              </a:spcBef>
              <a:spcAft>
                <a:spcPts val="0"/>
              </a:spcAft>
              <a:buClr>
                <a:srgbClr val="B06601"/>
              </a:buClr>
              <a:buSzPts val="600"/>
              <a:buFont typeface="Dosis"/>
              <a:buChar char="●"/>
            </a:pPr>
            <a:r>
              <a:rPr lang="en-US" dirty="0">
                <a:solidFill>
                  <a:srgbClr val="665546"/>
                </a:solidFill>
                <a:latin typeface="Dosis"/>
                <a:ea typeface="Dosis"/>
                <a:cs typeface="Dosis"/>
                <a:sym typeface="Dosis"/>
              </a:rPr>
              <a:t>Working as a multidisciplinary team</a:t>
            </a:r>
            <a:endParaRPr dirty="0">
              <a:solidFill>
                <a:srgbClr val="B06601"/>
              </a:solidFill>
              <a:latin typeface="Dosis"/>
              <a:ea typeface="Dosis"/>
              <a:cs typeface="Dosis"/>
              <a:sym typeface="Dosis"/>
            </a:endParaRPr>
          </a:p>
          <a:p>
            <a:pPr marL="457200" lvl="0" indent="-266700" algn="l" rtl="0">
              <a:spcBef>
                <a:spcPts val="0"/>
              </a:spcBef>
              <a:spcAft>
                <a:spcPts val="0"/>
              </a:spcAft>
              <a:buClr>
                <a:srgbClr val="B06601"/>
              </a:buClr>
              <a:buSzPts val="600"/>
              <a:buFont typeface="Dosis"/>
              <a:buChar char="●"/>
            </a:pPr>
            <a:r>
              <a:rPr lang="en-US" dirty="0">
                <a:solidFill>
                  <a:srgbClr val="B06601"/>
                </a:solidFill>
                <a:latin typeface="Dosis"/>
                <a:ea typeface="Dosis"/>
                <a:cs typeface="Dosis"/>
                <a:sym typeface="Dosis"/>
              </a:rPr>
              <a:t>Recruiting clinicians</a:t>
            </a:r>
            <a:endParaRPr dirty="0">
              <a:solidFill>
                <a:srgbClr val="B06601"/>
              </a:solidFill>
              <a:latin typeface="Dosis"/>
              <a:ea typeface="Dosis"/>
              <a:cs typeface="Dosis"/>
              <a:sym typeface="Dosis"/>
            </a:endParaRPr>
          </a:p>
          <a:p>
            <a:pPr marL="457200" lvl="0" indent="-266700" algn="l" rtl="0">
              <a:spcBef>
                <a:spcPts val="0"/>
              </a:spcBef>
              <a:spcAft>
                <a:spcPts val="0"/>
              </a:spcAft>
              <a:buClr>
                <a:srgbClr val="665546"/>
              </a:buClr>
              <a:buSzPts val="600"/>
              <a:buFont typeface="Dosis"/>
              <a:buChar char="●"/>
            </a:pPr>
            <a:r>
              <a:rPr lang="en-US" dirty="0">
                <a:solidFill>
                  <a:srgbClr val="665546"/>
                </a:solidFill>
                <a:latin typeface="Dosis"/>
                <a:ea typeface="Dosis"/>
                <a:cs typeface="Dosis"/>
                <a:sym typeface="Dosis"/>
              </a:rPr>
              <a:t>Recruiting community-based organizations</a:t>
            </a:r>
            <a:endParaRPr dirty="0">
              <a:solidFill>
                <a:srgbClr val="665546"/>
              </a:solidFill>
              <a:latin typeface="Dosis"/>
              <a:ea typeface="Dosis"/>
              <a:cs typeface="Dosis"/>
              <a:sym typeface="Dosis"/>
            </a:endParaRPr>
          </a:p>
          <a:p>
            <a:pPr marL="457200" lvl="0" indent="-266700" algn="l" rtl="0">
              <a:spcBef>
                <a:spcPts val="0"/>
              </a:spcBef>
              <a:spcAft>
                <a:spcPts val="0"/>
              </a:spcAft>
              <a:buClr>
                <a:srgbClr val="B06601"/>
              </a:buClr>
              <a:buSzPts val="600"/>
              <a:buFont typeface="Dosis"/>
              <a:buChar char="●"/>
            </a:pPr>
            <a:r>
              <a:rPr lang="en-US" dirty="0">
                <a:solidFill>
                  <a:srgbClr val="B06601"/>
                </a:solidFill>
                <a:latin typeface="Dosis"/>
                <a:ea typeface="Dosis"/>
                <a:cs typeface="Dosis"/>
                <a:sym typeface="Dosis"/>
              </a:rPr>
              <a:t>Forming partnerships and facilitating workshops</a:t>
            </a:r>
            <a:endParaRPr dirty="0">
              <a:latin typeface="Dosis"/>
              <a:ea typeface="Dosis"/>
              <a:cs typeface="Dosis"/>
              <a:sym typeface="Dosis"/>
            </a:endParaRPr>
          </a:p>
          <a:p>
            <a:pPr marL="457200" lvl="0" indent="-266700" algn="l" rtl="0">
              <a:spcBef>
                <a:spcPts val="0"/>
              </a:spcBef>
              <a:spcAft>
                <a:spcPts val="0"/>
              </a:spcAft>
              <a:buClr>
                <a:srgbClr val="665546"/>
              </a:buClr>
              <a:buSzPts val="600"/>
              <a:buFont typeface="Dosis"/>
              <a:buChar char="●"/>
            </a:pPr>
            <a:r>
              <a:rPr lang="en-US" dirty="0">
                <a:solidFill>
                  <a:srgbClr val="665546"/>
                </a:solidFill>
                <a:latin typeface="Dosis"/>
                <a:ea typeface="Dosis"/>
                <a:cs typeface="Dosis"/>
                <a:sym typeface="Dosis"/>
              </a:rPr>
              <a:t>Follow up and tracking</a:t>
            </a:r>
            <a:endParaRPr dirty="0">
              <a:solidFill>
                <a:srgbClr val="665546"/>
              </a:solidFill>
              <a:latin typeface="Dosis"/>
              <a:ea typeface="Dosis"/>
              <a:cs typeface="Dosis"/>
              <a:sym typeface="Dosi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9"/>
          <p:cNvSpPr txBox="1">
            <a:spLocks noGrp="1"/>
          </p:cNvSpPr>
          <p:nvPr>
            <p:ph type="title"/>
          </p:nvPr>
        </p:nvSpPr>
        <p:spPr>
          <a:xfrm>
            <a:off x="810975" y="712501"/>
            <a:ext cx="7358100" cy="720000"/>
          </a:xfrm>
          <a:prstGeom prst="rect">
            <a:avLst/>
          </a:prstGeom>
        </p:spPr>
        <p:txBody>
          <a:bodyPr spcFirstLastPara="1" wrap="square" lIns="35725" tIns="35725" rIns="35725" bIns="35725" anchor="t" anchorCtr="0">
            <a:normAutofit/>
          </a:bodyPr>
          <a:lstStyle/>
          <a:p>
            <a:pPr marL="0" lvl="0" indent="0" algn="ctr" rtl="0">
              <a:spcBef>
                <a:spcPts val="0"/>
              </a:spcBef>
              <a:spcAft>
                <a:spcPts val="0"/>
              </a:spcAft>
              <a:buNone/>
            </a:pPr>
            <a:r>
              <a:rPr lang="en-US" dirty="0">
                <a:solidFill>
                  <a:srgbClr val="665546"/>
                </a:solidFill>
                <a:latin typeface="Dosis"/>
                <a:ea typeface="Dosis"/>
                <a:cs typeface="Dosis"/>
                <a:sym typeface="Dosis"/>
              </a:rPr>
              <a:t>Clinician Recruitment and Training</a:t>
            </a:r>
            <a:endParaRPr dirty="0">
              <a:solidFill>
                <a:srgbClr val="665546"/>
              </a:solidFill>
              <a:latin typeface="Dosis"/>
              <a:ea typeface="Dosis"/>
              <a:cs typeface="Dosis"/>
              <a:sym typeface="Dosis"/>
            </a:endParaRPr>
          </a:p>
        </p:txBody>
      </p:sp>
      <p:sp>
        <p:nvSpPr>
          <p:cNvPr id="166" name="Google Shape;166;p29"/>
          <p:cNvSpPr txBox="1">
            <a:spLocks noGrp="1"/>
          </p:cNvSpPr>
          <p:nvPr>
            <p:ph type="body" idx="1"/>
          </p:nvPr>
        </p:nvSpPr>
        <p:spPr>
          <a:xfrm>
            <a:off x="1071563" y="1599902"/>
            <a:ext cx="7358100" cy="3534600"/>
          </a:xfrm>
          <a:prstGeom prst="rect">
            <a:avLst/>
          </a:prstGeom>
        </p:spPr>
        <p:txBody>
          <a:bodyPr spcFirstLastPara="1" wrap="square" lIns="35725" tIns="35725" rIns="35725" bIns="35725" anchor="t" anchorCtr="0">
            <a:normAutofit/>
          </a:bodyPr>
          <a:lstStyle/>
          <a:p>
            <a:pPr marL="457200" lvl="0" indent="-266700" algn="l" rtl="0">
              <a:spcBef>
                <a:spcPts val="2400"/>
              </a:spcBef>
              <a:spcAft>
                <a:spcPts val="0"/>
              </a:spcAft>
              <a:buClr>
                <a:srgbClr val="665546"/>
              </a:buClr>
              <a:buSzPts val="600"/>
              <a:buFont typeface="Dosis"/>
              <a:buChar char="●"/>
            </a:pPr>
            <a:r>
              <a:rPr lang="en-US" dirty="0">
                <a:solidFill>
                  <a:srgbClr val="665546"/>
                </a:solidFill>
                <a:latin typeface="Dosis"/>
                <a:ea typeface="Dosis"/>
                <a:cs typeface="Dosis"/>
                <a:sym typeface="Dosis"/>
              </a:rPr>
              <a:t>Goal of 20 clinicians</a:t>
            </a:r>
            <a:endParaRPr dirty="0">
              <a:solidFill>
                <a:srgbClr val="665546"/>
              </a:solidFill>
              <a:latin typeface="Dosis"/>
              <a:ea typeface="Dosis"/>
              <a:cs typeface="Dosis"/>
              <a:sym typeface="Dosis"/>
            </a:endParaRPr>
          </a:p>
          <a:p>
            <a:pPr marL="457200" lvl="0" indent="-266700" algn="l" rtl="0">
              <a:spcBef>
                <a:spcPts val="0"/>
              </a:spcBef>
              <a:spcAft>
                <a:spcPts val="0"/>
              </a:spcAft>
              <a:buClr>
                <a:srgbClr val="B06601"/>
              </a:buClr>
              <a:buSzPts val="600"/>
              <a:buFont typeface="Dosis"/>
              <a:buChar char="●"/>
            </a:pPr>
            <a:r>
              <a:rPr lang="en-US" dirty="0">
                <a:solidFill>
                  <a:srgbClr val="B06601"/>
                </a:solidFill>
                <a:latin typeface="Dosis"/>
                <a:ea typeface="Dosis"/>
                <a:cs typeface="Dosis"/>
                <a:sym typeface="Dosis"/>
              </a:rPr>
              <a:t>Multiple avenues of recruitment</a:t>
            </a:r>
            <a:endParaRPr dirty="0">
              <a:solidFill>
                <a:srgbClr val="B06601"/>
              </a:solidFill>
              <a:latin typeface="Dosis"/>
              <a:ea typeface="Dosis"/>
              <a:cs typeface="Dosis"/>
              <a:sym typeface="Dosis"/>
            </a:endParaRPr>
          </a:p>
          <a:p>
            <a:pPr marL="457200" lvl="0" indent="-266700" algn="l" rtl="0">
              <a:spcBef>
                <a:spcPts val="0"/>
              </a:spcBef>
              <a:spcAft>
                <a:spcPts val="0"/>
              </a:spcAft>
              <a:buClr>
                <a:srgbClr val="665546"/>
              </a:buClr>
              <a:buSzPts val="600"/>
              <a:buFont typeface="Dosis"/>
              <a:buChar char="●"/>
            </a:pPr>
            <a:r>
              <a:rPr lang="en-US" dirty="0">
                <a:solidFill>
                  <a:srgbClr val="665546"/>
                </a:solidFill>
                <a:latin typeface="Dosis"/>
                <a:ea typeface="Dosis"/>
                <a:cs typeface="Dosis"/>
                <a:sym typeface="Dosis"/>
              </a:rPr>
              <a:t>Training offered 3x live and on-demand afterward</a:t>
            </a:r>
            <a:endParaRPr dirty="0">
              <a:solidFill>
                <a:srgbClr val="665546"/>
              </a:solidFill>
              <a:latin typeface="Dosis"/>
              <a:ea typeface="Dosis"/>
              <a:cs typeface="Dosis"/>
              <a:sym typeface="Dosis"/>
            </a:endParaRPr>
          </a:p>
          <a:p>
            <a:pPr marL="457200" lvl="0" indent="-266700" algn="l" rtl="0">
              <a:spcBef>
                <a:spcPts val="0"/>
              </a:spcBef>
              <a:spcAft>
                <a:spcPts val="0"/>
              </a:spcAft>
              <a:buClr>
                <a:srgbClr val="B06601"/>
              </a:buClr>
              <a:buSzPts val="600"/>
              <a:buFont typeface="Dosis"/>
              <a:buChar char="●"/>
            </a:pPr>
            <a:r>
              <a:rPr lang="en-US" dirty="0">
                <a:solidFill>
                  <a:srgbClr val="B06601"/>
                </a:solidFill>
                <a:latin typeface="Dosis"/>
                <a:ea typeface="Dosis"/>
                <a:cs typeface="Dosis"/>
                <a:sym typeface="Dosis"/>
              </a:rPr>
              <a:t>Toolkit and support offered by Boost Oregon</a:t>
            </a:r>
            <a:endParaRPr dirty="0">
              <a:solidFill>
                <a:srgbClr val="B06601"/>
              </a:solidFill>
              <a:latin typeface="Dosis"/>
              <a:ea typeface="Dosis"/>
              <a:cs typeface="Dosis"/>
              <a:sym typeface="Dosis"/>
            </a:endParaRPr>
          </a:p>
          <a:p>
            <a:pPr marL="0" lvl="0" indent="0" algn="l" rtl="0">
              <a:spcBef>
                <a:spcPts val="2400"/>
              </a:spcBef>
              <a:spcAft>
                <a:spcPts val="0"/>
              </a:spcAft>
              <a:buNone/>
            </a:pPr>
            <a:endParaRPr dirty="0">
              <a:solidFill>
                <a:srgbClr val="665546"/>
              </a:solidFill>
              <a:latin typeface="Dosis"/>
              <a:ea typeface="Dosis"/>
              <a:cs typeface="Dosis"/>
              <a:sym typeface="Dosi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0"/>
          <p:cNvSpPr txBox="1">
            <a:spLocks noGrp="1"/>
          </p:cNvSpPr>
          <p:nvPr>
            <p:ph type="title"/>
          </p:nvPr>
        </p:nvSpPr>
        <p:spPr>
          <a:xfrm>
            <a:off x="1071563" y="148828"/>
            <a:ext cx="7358100" cy="1376700"/>
          </a:xfrm>
          <a:prstGeom prst="rect">
            <a:avLst/>
          </a:prstGeom>
        </p:spPr>
        <p:txBody>
          <a:bodyPr spcFirstLastPara="1" wrap="square" lIns="35725" tIns="35725" rIns="35725" bIns="35725" anchor="ctr" anchorCtr="0">
            <a:normAutofit/>
          </a:bodyPr>
          <a:lstStyle/>
          <a:p>
            <a:pPr marL="0" lvl="0" indent="0" algn="ctr" rtl="0">
              <a:spcBef>
                <a:spcPts val="0"/>
              </a:spcBef>
              <a:spcAft>
                <a:spcPts val="0"/>
              </a:spcAft>
              <a:buNone/>
            </a:pPr>
            <a:r>
              <a:rPr lang="en-US" dirty="0">
                <a:solidFill>
                  <a:srgbClr val="665546"/>
                </a:solidFill>
                <a:latin typeface="Dosis"/>
                <a:ea typeface="Dosis"/>
                <a:cs typeface="Dosis"/>
                <a:sym typeface="Dosis"/>
              </a:rPr>
              <a:t>Clinician Recruitment Materials</a:t>
            </a:r>
            <a:endParaRPr dirty="0">
              <a:solidFill>
                <a:srgbClr val="665546"/>
              </a:solidFill>
              <a:latin typeface="Dosis"/>
              <a:ea typeface="Dosis"/>
              <a:cs typeface="Dosis"/>
              <a:sym typeface="Dosis"/>
            </a:endParaRPr>
          </a:p>
        </p:txBody>
      </p:sp>
      <p:pic>
        <p:nvPicPr>
          <p:cNvPr id="172" name="Google Shape;172;p30"/>
          <p:cNvPicPr preferRelativeResize="0"/>
          <p:nvPr/>
        </p:nvPicPr>
        <p:blipFill>
          <a:blip r:embed="rId3">
            <a:alphaModFix/>
          </a:blip>
          <a:stretch>
            <a:fillRect/>
          </a:stretch>
        </p:blipFill>
        <p:spPr>
          <a:xfrm>
            <a:off x="1256488" y="1120950"/>
            <a:ext cx="2552076" cy="3956975"/>
          </a:xfrm>
          <a:prstGeom prst="rect">
            <a:avLst/>
          </a:prstGeom>
          <a:noFill/>
          <a:ln>
            <a:noFill/>
          </a:ln>
        </p:spPr>
      </p:pic>
      <p:pic>
        <p:nvPicPr>
          <p:cNvPr id="173" name="Google Shape;173;p30"/>
          <p:cNvPicPr preferRelativeResize="0"/>
          <p:nvPr/>
        </p:nvPicPr>
        <p:blipFill>
          <a:blip r:embed="rId4">
            <a:alphaModFix/>
          </a:blip>
          <a:stretch>
            <a:fillRect/>
          </a:stretch>
        </p:blipFill>
        <p:spPr>
          <a:xfrm>
            <a:off x="4096774" y="1389837"/>
            <a:ext cx="4159326" cy="3419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a:spLocks noGrp="1"/>
          </p:cNvSpPr>
          <p:nvPr>
            <p:ph type="title"/>
          </p:nvPr>
        </p:nvSpPr>
        <p:spPr>
          <a:xfrm>
            <a:off x="647100" y="639250"/>
            <a:ext cx="7849800" cy="739200"/>
          </a:xfrm>
          <a:prstGeom prst="rect">
            <a:avLst/>
          </a:prstGeom>
          <a:noFill/>
          <a:ln>
            <a:noFill/>
          </a:ln>
          <a:effectLst>
            <a:outerShdw blurRad="25400" dist="12700" dir="5400000" rotWithShape="0">
              <a:srgbClr val="FFFFFF"/>
            </a:outerShdw>
          </a:effectLst>
        </p:spPr>
        <p:txBody>
          <a:bodyPr spcFirstLastPara="1" wrap="square" lIns="35725" tIns="35725" rIns="35725" bIns="35725" anchor="t" anchorCtr="0">
            <a:normAutofit/>
          </a:bodyPr>
          <a:lstStyle/>
          <a:p>
            <a:pPr marL="0" lvl="0" indent="0" algn="ctr" rtl="0">
              <a:lnSpc>
                <a:spcPct val="100000"/>
              </a:lnSpc>
              <a:spcBef>
                <a:spcPts val="0"/>
              </a:spcBef>
              <a:spcAft>
                <a:spcPts val="0"/>
              </a:spcAft>
              <a:buSzPts val="1300"/>
              <a:buNone/>
            </a:pPr>
            <a:r>
              <a:rPr lang="en-US" dirty="0">
                <a:solidFill>
                  <a:srgbClr val="665546"/>
                </a:solidFill>
                <a:latin typeface="Dosis"/>
                <a:ea typeface="Dosis"/>
                <a:cs typeface="Dosis"/>
                <a:sym typeface="Dosis"/>
              </a:rPr>
              <a:t>Training Format</a:t>
            </a:r>
            <a:endParaRPr dirty="0">
              <a:solidFill>
                <a:srgbClr val="665546"/>
              </a:solidFill>
              <a:latin typeface="Dosis"/>
              <a:ea typeface="Dosis"/>
              <a:cs typeface="Dosis"/>
              <a:sym typeface="Dosis"/>
            </a:endParaRPr>
          </a:p>
        </p:txBody>
      </p:sp>
      <p:sp>
        <p:nvSpPr>
          <p:cNvPr id="179" name="Google Shape;179;p31"/>
          <p:cNvSpPr txBox="1"/>
          <p:nvPr/>
        </p:nvSpPr>
        <p:spPr>
          <a:xfrm>
            <a:off x="812850" y="1498050"/>
            <a:ext cx="7518300" cy="27189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15000"/>
              </a:lnSpc>
              <a:spcBef>
                <a:spcPts val="0"/>
              </a:spcBef>
              <a:spcAft>
                <a:spcPts val="0"/>
              </a:spcAft>
              <a:buClr>
                <a:srgbClr val="B06601"/>
              </a:buClr>
              <a:buSzPts val="2800"/>
              <a:buFont typeface="Dosis"/>
              <a:buChar char="●"/>
            </a:pPr>
            <a:r>
              <a:rPr lang="en-US" sz="2800" dirty="0">
                <a:solidFill>
                  <a:srgbClr val="B06601"/>
                </a:solidFill>
                <a:latin typeface="Dosis"/>
                <a:ea typeface="Dosis"/>
                <a:cs typeface="Dosis"/>
                <a:sym typeface="Dosis"/>
              </a:rPr>
              <a:t>1 hour virtual meetings on Zoom, recorded for future reference</a:t>
            </a:r>
            <a:endParaRPr sz="2800" dirty="0">
              <a:solidFill>
                <a:srgbClr val="6F614B"/>
              </a:solidFill>
              <a:latin typeface="Dosis"/>
              <a:ea typeface="Dosis"/>
              <a:cs typeface="Dosis"/>
              <a:sym typeface="Dosis"/>
            </a:endParaRPr>
          </a:p>
          <a:p>
            <a:pPr marL="457200" marR="0" lvl="0" indent="-406400" algn="l" rtl="0">
              <a:lnSpc>
                <a:spcPct val="115000"/>
              </a:lnSpc>
              <a:spcBef>
                <a:spcPts val="0"/>
              </a:spcBef>
              <a:spcAft>
                <a:spcPts val="0"/>
              </a:spcAft>
              <a:buClr>
                <a:srgbClr val="665546"/>
              </a:buClr>
              <a:buSzPts val="2800"/>
              <a:buFont typeface="Dosis"/>
              <a:buChar char="●"/>
            </a:pPr>
            <a:r>
              <a:rPr lang="en-US" sz="2800" dirty="0">
                <a:solidFill>
                  <a:srgbClr val="665546"/>
                </a:solidFill>
                <a:latin typeface="Dosis"/>
                <a:ea typeface="Dosis"/>
                <a:cs typeface="Dosis"/>
                <a:sym typeface="Dosis"/>
              </a:rPr>
              <a:t>2 breakout sessions for participants to practice in pairs</a:t>
            </a:r>
            <a:endParaRPr sz="2800" dirty="0">
              <a:solidFill>
                <a:srgbClr val="665546"/>
              </a:solidFill>
              <a:latin typeface="Dosis"/>
              <a:ea typeface="Dosis"/>
              <a:cs typeface="Dosis"/>
              <a:sym typeface="Dosis"/>
            </a:endParaRPr>
          </a:p>
          <a:p>
            <a:pPr marL="457200" marR="0" lvl="0" indent="-406400" algn="l" rtl="0">
              <a:lnSpc>
                <a:spcPct val="115000"/>
              </a:lnSpc>
              <a:spcBef>
                <a:spcPts val="0"/>
              </a:spcBef>
              <a:spcAft>
                <a:spcPts val="0"/>
              </a:spcAft>
              <a:buClr>
                <a:srgbClr val="B06601"/>
              </a:buClr>
              <a:buSzPts val="2800"/>
              <a:buFont typeface="Dosis"/>
              <a:buChar char="●"/>
            </a:pPr>
            <a:r>
              <a:rPr lang="en-US" sz="2800" dirty="0">
                <a:solidFill>
                  <a:srgbClr val="B06601"/>
                </a:solidFill>
                <a:latin typeface="Dosis"/>
                <a:ea typeface="Dosis"/>
                <a:cs typeface="Dosis"/>
                <a:sym typeface="Dosis"/>
              </a:rPr>
              <a:t>3 total sessions</a:t>
            </a:r>
            <a:endParaRPr sz="2800" dirty="0">
              <a:solidFill>
                <a:srgbClr val="B06601"/>
              </a:solidFill>
              <a:latin typeface="Dosis"/>
              <a:ea typeface="Dosis"/>
              <a:cs typeface="Dosis"/>
              <a:sym typeface="Dosi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2"/>
          <p:cNvSpPr txBox="1"/>
          <p:nvPr/>
        </p:nvSpPr>
        <p:spPr>
          <a:xfrm>
            <a:off x="637200" y="526408"/>
            <a:ext cx="7869600" cy="10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dirty="0">
                <a:solidFill>
                  <a:srgbClr val="665546"/>
                </a:solidFill>
                <a:latin typeface="Dosis"/>
                <a:ea typeface="Dosis"/>
                <a:cs typeface="Dosis"/>
                <a:sym typeface="Dosis"/>
              </a:rPr>
              <a:t>Emphasizing the Approach:</a:t>
            </a:r>
            <a:endParaRPr sz="3000" b="1" dirty="0">
              <a:solidFill>
                <a:srgbClr val="665546"/>
              </a:solidFill>
              <a:latin typeface="Dosis"/>
              <a:ea typeface="Dosis"/>
              <a:cs typeface="Dosis"/>
              <a:sym typeface="Dosis"/>
            </a:endParaRPr>
          </a:p>
          <a:p>
            <a:pPr marL="0" marR="0" lvl="0" indent="0" algn="ctr" rtl="0">
              <a:spcBef>
                <a:spcPts val="0"/>
              </a:spcBef>
              <a:spcAft>
                <a:spcPts val="0"/>
              </a:spcAft>
              <a:buNone/>
            </a:pPr>
            <a:r>
              <a:rPr lang="en-US" sz="3000" b="1" dirty="0">
                <a:solidFill>
                  <a:srgbClr val="665546"/>
                </a:solidFill>
                <a:latin typeface="Dosis"/>
                <a:ea typeface="Dosis"/>
                <a:cs typeface="Dosis"/>
                <a:sym typeface="Dosis"/>
              </a:rPr>
              <a:t>Dancing, Not Wrestling</a:t>
            </a:r>
            <a:endParaRPr sz="3000" b="1" dirty="0">
              <a:solidFill>
                <a:srgbClr val="665546"/>
              </a:solidFill>
              <a:latin typeface="Dosis"/>
              <a:ea typeface="Dosis"/>
              <a:cs typeface="Dosis"/>
              <a:sym typeface="Dosis"/>
            </a:endParaRPr>
          </a:p>
        </p:txBody>
      </p:sp>
      <p:pic>
        <p:nvPicPr>
          <p:cNvPr id="185" name="Google Shape;185;p32"/>
          <p:cNvPicPr preferRelativeResize="0"/>
          <p:nvPr/>
        </p:nvPicPr>
        <p:blipFill>
          <a:blip r:embed="rId3">
            <a:alphaModFix/>
          </a:blip>
          <a:stretch>
            <a:fillRect/>
          </a:stretch>
        </p:blipFill>
        <p:spPr>
          <a:xfrm>
            <a:off x="599100" y="1549588"/>
            <a:ext cx="3900675" cy="2596275"/>
          </a:xfrm>
          <a:prstGeom prst="rect">
            <a:avLst/>
          </a:prstGeom>
          <a:noFill/>
          <a:ln>
            <a:noFill/>
          </a:ln>
        </p:spPr>
      </p:pic>
      <p:pic>
        <p:nvPicPr>
          <p:cNvPr id="186" name="Google Shape;186;p32"/>
          <p:cNvPicPr preferRelativeResize="0"/>
          <p:nvPr/>
        </p:nvPicPr>
        <p:blipFill>
          <a:blip r:embed="rId4">
            <a:alphaModFix/>
          </a:blip>
          <a:stretch>
            <a:fillRect/>
          </a:stretch>
        </p:blipFill>
        <p:spPr>
          <a:xfrm>
            <a:off x="4589261" y="1549600"/>
            <a:ext cx="3955639" cy="2615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3"/>
          <p:cNvSpPr txBox="1">
            <a:spLocks noGrp="1"/>
          </p:cNvSpPr>
          <p:nvPr>
            <p:ph type="title"/>
          </p:nvPr>
        </p:nvSpPr>
        <p:spPr>
          <a:xfrm>
            <a:off x="892950" y="753100"/>
            <a:ext cx="7358100" cy="684600"/>
          </a:xfrm>
          <a:prstGeom prst="rect">
            <a:avLst/>
          </a:prstGeom>
          <a:noFill/>
          <a:ln>
            <a:noFill/>
          </a:ln>
          <a:effectLst>
            <a:outerShdw blurRad="25400" dist="12700" dir="5400000" rotWithShape="0">
              <a:srgbClr val="FFFFFF"/>
            </a:outerShdw>
          </a:effectLst>
        </p:spPr>
        <p:txBody>
          <a:bodyPr spcFirstLastPara="1" wrap="square" lIns="35725" tIns="35725" rIns="35725" bIns="35725" anchor="t" anchorCtr="0">
            <a:normAutofit/>
          </a:bodyPr>
          <a:lstStyle/>
          <a:p>
            <a:pPr marL="0" lvl="0" indent="0" algn="ctr" rtl="0">
              <a:lnSpc>
                <a:spcPct val="100000"/>
              </a:lnSpc>
              <a:spcBef>
                <a:spcPts val="0"/>
              </a:spcBef>
              <a:spcAft>
                <a:spcPts val="0"/>
              </a:spcAft>
              <a:buSzPts val="1300"/>
              <a:buNone/>
            </a:pPr>
            <a:r>
              <a:rPr lang="en-US" dirty="0">
                <a:solidFill>
                  <a:srgbClr val="665546"/>
                </a:solidFill>
                <a:latin typeface="Dosis"/>
                <a:ea typeface="Dosis"/>
                <a:cs typeface="Dosis"/>
                <a:sym typeface="Dosis"/>
              </a:rPr>
              <a:t>Practicing </a:t>
            </a:r>
            <a:r>
              <a:rPr lang="en-US" sz="3000" dirty="0">
                <a:solidFill>
                  <a:srgbClr val="665546"/>
                </a:solidFill>
                <a:latin typeface="Dosis"/>
                <a:ea typeface="Dosis"/>
                <a:cs typeface="Dosis"/>
                <a:sym typeface="Dosis"/>
              </a:rPr>
              <a:t>Reflective Statements</a:t>
            </a:r>
            <a:endParaRPr sz="3000" dirty="0">
              <a:solidFill>
                <a:srgbClr val="665546"/>
              </a:solidFill>
              <a:latin typeface="Dosis"/>
              <a:ea typeface="Dosis"/>
              <a:cs typeface="Dosis"/>
              <a:sym typeface="Dosis"/>
            </a:endParaRPr>
          </a:p>
        </p:txBody>
      </p:sp>
      <p:sp>
        <p:nvSpPr>
          <p:cNvPr id="192" name="Google Shape;192;p33"/>
          <p:cNvSpPr txBox="1"/>
          <p:nvPr/>
        </p:nvSpPr>
        <p:spPr>
          <a:xfrm>
            <a:off x="812850" y="1457425"/>
            <a:ext cx="7518300" cy="355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800" dirty="0">
                <a:solidFill>
                  <a:srgbClr val="665546"/>
                </a:solidFill>
                <a:latin typeface="Dosis"/>
                <a:ea typeface="Dosis"/>
                <a:cs typeface="Dosis"/>
                <a:sym typeface="Dosis"/>
              </a:rPr>
              <a:t>Reflection: Offer back what the patient has said, or what you think they mean in the form of a statement:</a:t>
            </a:r>
            <a:endParaRPr sz="2800" dirty="0">
              <a:solidFill>
                <a:srgbClr val="665546"/>
              </a:solidFill>
              <a:latin typeface="Dosis"/>
              <a:ea typeface="Dosis"/>
              <a:cs typeface="Dosis"/>
              <a:sym typeface="Dosis"/>
            </a:endParaRPr>
          </a:p>
          <a:p>
            <a:pPr marL="457200" lvl="0" indent="-406400" algn="l" rtl="0">
              <a:lnSpc>
                <a:spcPct val="115000"/>
              </a:lnSpc>
              <a:spcBef>
                <a:spcPts val="1000"/>
              </a:spcBef>
              <a:spcAft>
                <a:spcPts val="0"/>
              </a:spcAft>
              <a:buClr>
                <a:srgbClr val="B06601"/>
              </a:buClr>
              <a:buSzPts val="2800"/>
              <a:buFont typeface="Dosis"/>
              <a:buChar char="●"/>
            </a:pPr>
            <a:r>
              <a:rPr lang="en-US" sz="2800" dirty="0">
                <a:solidFill>
                  <a:srgbClr val="B06601"/>
                </a:solidFill>
                <a:latin typeface="Dosis"/>
                <a:ea typeface="Dosis"/>
                <a:cs typeface="Dosis"/>
                <a:sym typeface="Dosis"/>
              </a:rPr>
              <a:t>“I don’t want to get that vaccine right now.”</a:t>
            </a:r>
            <a:endParaRPr sz="2800" dirty="0">
              <a:solidFill>
                <a:srgbClr val="B06601"/>
              </a:solidFill>
              <a:latin typeface="Dosis"/>
              <a:ea typeface="Dosis"/>
              <a:cs typeface="Dosis"/>
              <a:sym typeface="Dosis"/>
            </a:endParaRPr>
          </a:p>
          <a:p>
            <a:pPr marL="914400" lvl="1" indent="-406400" algn="l" rtl="0">
              <a:lnSpc>
                <a:spcPct val="115000"/>
              </a:lnSpc>
              <a:spcBef>
                <a:spcPts val="0"/>
              </a:spcBef>
              <a:spcAft>
                <a:spcPts val="0"/>
              </a:spcAft>
              <a:buClr>
                <a:srgbClr val="665546"/>
              </a:buClr>
              <a:buSzPts val="2800"/>
              <a:buFont typeface="Dosis"/>
              <a:buChar char="○"/>
            </a:pPr>
            <a:r>
              <a:rPr lang="en-US" sz="2800" dirty="0">
                <a:solidFill>
                  <a:srgbClr val="665546"/>
                </a:solidFill>
                <a:latin typeface="Dosis"/>
                <a:ea typeface="Dosis"/>
                <a:cs typeface="Dosis"/>
                <a:sym typeface="Dosis"/>
              </a:rPr>
              <a:t>“You’ve got some hesitations.”</a:t>
            </a:r>
            <a:endParaRPr sz="2800" dirty="0">
              <a:solidFill>
                <a:srgbClr val="665546"/>
              </a:solidFill>
              <a:latin typeface="Dosis"/>
              <a:ea typeface="Dosis"/>
              <a:cs typeface="Dosis"/>
              <a:sym typeface="Dosi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4"/>
          <p:cNvSpPr txBox="1">
            <a:spLocks noGrp="1"/>
          </p:cNvSpPr>
          <p:nvPr>
            <p:ph type="title"/>
          </p:nvPr>
        </p:nvSpPr>
        <p:spPr>
          <a:xfrm>
            <a:off x="892950" y="148828"/>
            <a:ext cx="7358100" cy="1376700"/>
          </a:xfrm>
          <a:prstGeom prst="rect">
            <a:avLst/>
          </a:prstGeom>
          <a:noFill/>
          <a:ln>
            <a:noFill/>
          </a:ln>
          <a:effectLst>
            <a:outerShdw blurRad="25400" dist="12700" dir="5400000" rotWithShape="0">
              <a:srgbClr val="FFFFFF"/>
            </a:outerShdw>
          </a:effectLst>
        </p:spPr>
        <p:txBody>
          <a:bodyPr spcFirstLastPara="1" wrap="square" lIns="35725" tIns="35725" rIns="35725" bIns="35725" anchor="ctr" anchorCtr="0">
            <a:normAutofit/>
          </a:bodyPr>
          <a:lstStyle/>
          <a:p>
            <a:pPr marL="0" lvl="0" indent="0" algn="ctr" rtl="0">
              <a:spcBef>
                <a:spcPts val="0"/>
              </a:spcBef>
              <a:spcAft>
                <a:spcPts val="0"/>
              </a:spcAft>
              <a:buSzPts val="1300"/>
              <a:buNone/>
            </a:pPr>
            <a:r>
              <a:rPr lang="en-US" dirty="0">
                <a:solidFill>
                  <a:srgbClr val="665546"/>
                </a:solidFill>
                <a:latin typeface="Dosis"/>
                <a:ea typeface="Dosis"/>
                <a:cs typeface="Dosis"/>
                <a:sym typeface="Dosis"/>
              </a:rPr>
              <a:t>Break Outs</a:t>
            </a:r>
            <a:endParaRPr sz="3000" dirty="0">
              <a:solidFill>
                <a:srgbClr val="665546"/>
              </a:solidFill>
              <a:latin typeface="Dosis"/>
              <a:ea typeface="Dosis"/>
              <a:cs typeface="Dosis"/>
              <a:sym typeface="Dosis"/>
            </a:endParaRPr>
          </a:p>
        </p:txBody>
      </p:sp>
      <p:sp>
        <p:nvSpPr>
          <p:cNvPr id="198" name="Google Shape;198;p34"/>
          <p:cNvSpPr txBox="1"/>
          <p:nvPr/>
        </p:nvSpPr>
        <p:spPr>
          <a:xfrm>
            <a:off x="812850" y="1125950"/>
            <a:ext cx="7518300" cy="3926100"/>
          </a:xfrm>
          <a:prstGeom prst="rect">
            <a:avLst/>
          </a:prstGeom>
          <a:noFill/>
          <a:ln>
            <a:noFill/>
          </a:ln>
        </p:spPr>
        <p:txBody>
          <a:bodyPr spcFirstLastPara="1" wrap="square" lIns="91425" tIns="91425" rIns="91425" bIns="91425" anchor="ctr" anchorCtr="0">
            <a:noAutofit/>
          </a:bodyPr>
          <a:lstStyle/>
          <a:p>
            <a:pPr marL="457200" marR="0" lvl="0" indent="-406400" algn="l" rtl="0">
              <a:lnSpc>
                <a:spcPct val="115000"/>
              </a:lnSpc>
              <a:spcBef>
                <a:spcPts val="0"/>
              </a:spcBef>
              <a:spcAft>
                <a:spcPts val="0"/>
              </a:spcAft>
              <a:buClr>
                <a:srgbClr val="B06601"/>
              </a:buClr>
              <a:buSzPts val="2800"/>
              <a:buFont typeface="Dosis"/>
              <a:buChar char="●"/>
            </a:pPr>
            <a:r>
              <a:rPr lang="en-US" sz="2800" dirty="0">
                <a:solidFill>
                  <a:srgbClr val="B06601"/>
                </a:solidFill>
                <a:latin typeface="Dosis"/>
                <a:ea typeface="Dosis"/>
                <a:cs typeface="Dosis"/>
                <a:sym typeface="Dosis"/>
              </a:rPr>
              <a:t>I want to wait until he’s older. He’s just so small.</a:t>
            </a:r>
            <a:endParaRPr sz="2800" dirty="0">
              <a:solidFill>
                <a:srgbClr val="B06601"/>
              </a:solidFill>
              <a:latin typeface="Dosis"/>
              <a:ea typeface="Dosis"/>
              <a:cs typeface="Dosis"/>
              <a:sym typeface="Dosis"/>
            </a:endParaRPr>
          </a:p>
          <a:p>
            <a:pPr marL="914400" marR="0" lvl="1" indent="-406400" algn="l" rtl="0">
              <a:lnSpc>
                <a:spcPct val="115000"/>
              </a:lnSpc>
              <a:spcBef>
                <a:spcPts val="0"/>
              </a:spcBef>
              <a:spcAft>
                <a:spcPts val="0"/>
              </a:spcAft>
              <a:buClr>
                <a:srgbClr val="665546"/>
              </a:buClr>
              <a:buSzPts val="2800"/>
              <a:buFont typeface="Dosis"/>
              <a:buChar char="○"/>
            </a:pPr>
            <a:r>
              <a:rPr lang="en-US" sz="2800" dirty="0">
                <a:solidFill>
                  <a:srgbClr val="665546"/>
                </a:solidFill>
                <a:latin typeface="Dosis"/>
                <a:ea typeface="Dosis"/>
                <a:cs typeface="Dosis"/>
                <a:sym typeface="Dosis"/>
              </a:rPr>
              <a:t>You’re worried about side effects, and you also want to protect him from the disease.</a:t>
            </a:r>
            <a:endParaRPr sz="2800" dirty="0">
              <a:solidFill>
                <a:srgbClr val="665546"/>
              </a:solidFill>
              <a:latin typeface="Dosis"/>
              <a:ea typeface="Dosis"/>
              <a:cs typeface="Dosis"/>
              <a:sym typeface="Dosis"/>
            </a:endParaRPr>
          </a:p>
          <a:p>
            <a:pPr marL="457200" lvl="0" indent="-406400" algn="l" rtl="0">
              <a:lnSpc>
                <a:spcPct val="115000"/>
              </a:lnSpc>
              <a:spcBef>
                <a:spcPts val="0"/>
              </a:spcBef>
              <a:spcAft>
                <a:spcPts val="0"/>
              </a:spcAft>
              <a:buClr>
                <a:srgbClr val="B06601"/>
              </a:buClr>
              <a:buSzPts val="2800"/>
              <a:buFont typeface="Dosis"/>
              <a:buChar char="●"/>
            </a:pPr>
            <a:r>
              <a:rPr lang="en-US" sz="2800" dirty="0">
                <a:solidFill>
                  <a:srgbClr val="B06601"/>
                </a:solidFill>
                <a:latin typeface="Dosis"/>
                <a:ea typeface="Dosis"/>
                <a:cs typeface="Dosis"/>
                <a:sym typeface="Dosis"/>
              </a:rPr>
              <a:t>I’m letting her decide whether to get it or not.</a:t>
            </a:r>
            <a:endParaRPr sz="2800" dirty="0">
              <a:solidFill>
                <a:srgbClr val="B06601"/>
              </a:solidFill>
              <a:latin typeface="Dosis"/>
              <a:ea typeface="Dosis"/>
              <a:cs typeface="Dosis"/>
              <a:sym typeface="Dosis"/>
            </a:endParaRPr>
          </a:p>
          <a:p>
            <a:pPr marL="914400" lvl="1" indent="-406400" algn="l" rtl="0">
              <a:lnSpc>
                <a:spcPct val="115000"/>
              </a:lnSpc>
              <a:spcBef>
                <a:spcPts val="0"/>
              </a:spcBef>
              <a:spcAft>
                <a:spcPts val="0"/>
              </a:spcAft>
              <a:buClr>
                <a:srgbClr val="665546"/>
              </a:buClr>
              <a:buSzPts val="2800"/>
              <a:buFont typeface="Dosis"/>
              <a:buChar char="○"/>
            </a:pPr>
            <a:r>
              <a:rPr lang="en-US" sz="2800" dirty="0">
                <a:solidFill>
                  <a:srgbClr val="665546"/>
                </a:solidFill>
                <a:latin typeface="Dosis"/>
                <a:ea typeface="Dosis"/>
                <a:cs typeface="Dosis"/>
                <a:sym typeface="Dosis"/>
              </a:rPr>
              <a:t>You want to honor your child’s autonomy and help her learn to make informed decisions about her healthcare.</a:t>
            </a:r>
            <a:endParaRPr sz="2800" dirty="0">
              <a:solidFill>
                <a:srgbClr val="665546"/>
              </a:solidFill>
              <a:latin typeface="Dosis"/>
              <a:ea typeface="Dosis"/>
              <a:cs typeface="Dosis"/>
              <a:sym typeface="Dosi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animEffect transition="in" filter="fade">
                                      <p:cBhvr>
                                        <p:cTn id="7" dur="1000"/>
                                        <p:tgtEl>
                                          <p:spTgt spid="1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xEl>
                                              <p:pRg st="1" end="1"/>
                                            </p:txEl>
                                          </p:spTgt>
                                        </p:tgtEl>
                                        <p:attrNameLst>
                                          <p:attrName>style.visibility</p:attrName>
                                        </p:attrNameLst>
                                      </p:cBhvr>
                                      <p:to>
                                        <p:strVal val="visible"/>
                                      </p:to>
                                    </p:set>
                                    <p:animEffect transition="in" filter="fade">
                                      <p:cBhvr>
                                        <p:cTn id="12" dur="1000"/>
                                        <p:tgtEl>
                                          <p:spTgt spid="1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8">
                                            <p:txEl>
                                              <p:pRg st="2" end="2"/>
                                            </p:txEl>
                                          </p:spTgt>
                                        </p:tgtEl>
                                        <p:attrNameLst>
                                          <p:attrName>style.visibility</p:attrName>
                                        </p:attrNameLst>
                                      </p:cBhvr>
                                      <p:to>
                                        <p:strVal val="visible"/>
                                      </p:to>
                                    </p:set>
                                    <p:animEffect transition="in" filter="fade">
                                      <p:cBhvr>
                                        <p:cTn id="17" dur="1000"/>
                                        <p:tgtEl>
                                          <p:spTgt spid="1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8">
                                            <p:txEl>
                                              <p:pRg st="3" end="3"/>
                                            </p:txEl>
                                          </p:spTgt>
                                        </p:tgtEl>
                                        <p:attrNameLst>
                                          <p:attrName>style.visibility</p:attrName>
                                        </p:attrNameLst>
                                      </p:cBhvr>
                                      <p:to>
                                        <p:strVal val="visible"/>
                                      </p:to>
                                    </p:set>
                                    <p:animEffect transition="in" filter="fade">
                                      <p:cBhvr>
                                        <p:cTn id="22" dur="1000"/>
                                        <p:tgtEl>
                                          <p:spTgt spid="1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892950" y="682227"/>
            <a:ext cx="7358100" cy="664200"/>
          </a:xfrm>
          <a:prstGeom prst="rect">
            <a:avLst/>
          </a:prstGeom>
          <a:noFill/>
          <a:ln>
            <a:noFill/>
          </a:ln>
          <a:effectLst>
            <a:outerShdw blurRad="25400" dist="12700" dir="5400000" rotWithShape="0">
              <a:srgbClr val="FFFFFF"/>
            </a:outerShdw>
          </a:effectLst>
        </p:spPr>
        <p:txBody>
          <a:bodyPr spcFirstLastPara="1" wrap="square" lIns="35725" tIns="35725" rIns="35725" bIns="35725" anchor="t" anchorCtr="0">
            <a:normAutofit/>
          </a:bodyPr>
          <a:lstStyle/>
          <a:p>
            <a:pPr marL="0" lvl="0" indent="0" algn="ctr" rtl="0">
              <a:spcBef>
                <a:spcPts val="0"/>
              </a:spcBef>
              <a:spcAft>
                <a:spcPts val="0"/>
              </a:spcAft>
              <a:buSzPts val="1300"/>
              <a:buNone/>
            </a:pPr>
            <a:r>
              <a:rPr lang="en-US" dirty="0">
                <a:solidFill>
                  <a:srgbClr val="665546"/>
                </a:solidFill>
                <a:latin typeface="Dosis"/>
                <a:ea typeface="Dosis"/>
                <a:cs typeface="Dosis"/>
                <a:sym typeface="Dosis"/>
              </a:rPr>
              <a:t>“Yes, but what about the actual information?”</a:t>
            </a:r>
            <a:endParaRPr sz="3000" dirty="0">
              <a:solidFill>
                <a:srgbClr val="665546"/>
              </a:solidFill>
              <a:latin typeface="Dosis"/>
              <a:ea typeface="Dosis"/>
              <a:cs typeface="Dosis"/>
              <a:sym typeface="Dosis"/>
            </a:endParaRPr>
          </a:p>
        </p:txBody>
      </p:sp>
      <p:sp>
        <p:nvSpPr>
          <p:cNvPr id="204" name="Google Shape;204;p35"/>
          <p:cNvSpPr txBox="1"/>
          <p:nvPr/>
        </p:nvSpPr>
        <p:spPr>
          <a:xfrm>
            <a:off x="812850" y="1673700"/>
            <a:ext cx="7518300" cy="23676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15000"/>
              </a:lnSpc>
              <a:spcBef>
                <a:spcPts val="0"/>
              </a:spcBef>
              <a:spcAft>
                <a:spcPts val="0"/>
              </a:spcAft>
              <a:buClr>
                <a:srgbClr val="B06601"/>
              </a:buClr>
              <a:buSzPts val="2800"/>
              <a:buFont typeface="Dosis"/>
              <a:buChar char="●"/>
            </a:pPr>
            <a:r>
              <a:rPr lang="en-US" sz="2800" dirty="0">
                <a:solidFill>
                  <a:srgbClr val="B06601"/>
                </a:solidFill>
                <a:latin typeface="Dosis"/>
                <a:ea typeface="Dosis"/>
                <a:cs typeface="Dosis"/>
                <a:sym typeface="Dosis"/>
              </a:rPr>
              <a:t>Least important component</a:t>
            </a:r>
            <a:endParaRPr sz="2800" dirty="0">
              <a:solidFill>
                <a:srgbClr val="B06601"/>
              </a:solidFill>
              <a:latin typeface="Dosis"/>
              <a:ea typeface="Dosis"/>
              <a:cs typeface="Dosis"/>
              <a:sym typeface="Dosis"/>
            </a:endParaRPr>
          </a:p>
          <a:p>
            <a:pPr marL="457200" marR="0" lvl="0" indent="-406400" algn="l" rtl="0">
              <a:lnSpc>
                <a:spcPct val="115000"/>
              </a:lnSpc>
              <a:spcBef>
                <a:spcPts val="0"/>
              </a:spcBef>
              <a:spcAft>
                <a:spcPts val="0"/>
              </a:spcAft>
              <a:buClr>
                <a:srgbClr val="665546"/>
              </a:buClr>
              <a:buSzPts val="2800"/>
              <a:buFont typeface="Dosis"/>
              <a:buChar char="●"/>
            </a:pPr>
            <a:r>
              <a:rPr lang="en-US" sz="2800" dirty="0">
                <a:solidFill>
                  <a:srgbClr val="665546"/>
                </a:solidFill>
                <a:latin typeface="Dosis"/>
                <a:ea typeface="Dosis"/>
                <a:cs typeface="Dosis"/>
                <a:sym typeface="Dosis"/>
              </a:rPr>
              <a:t>We were training content experts how to communicate</a:t>
            </a:r>
            <a:endParaRPr sz="2800" dirty="0">
              <a:solidFill>
                <a:srgbClr val="665546"/>
              </a:solidFill>
              <a:latin typeface="Dosis"/>
              <a:ea typeface="Dosis"/>
              <a:cs typeface="Dosis"/>
              <a:sym typeface="Dosis"/>
            </a:endParaRPr>
          </a:p>
          <a:p>
            <a:pPr marL="457200" marR="0" lvl="0" indent="-406400" algn="l" rtl="0">
              <a:lnSpc>
                <a:spcPct val="115000"/>
              </a:lnSpc>
              <a:spcBef>
                <a:spcPts val="0"/>
              </a:spcBef>
              <a:spcAft>
                <a:spcPts val="0"/>
              </a:spcAft>
              <a:buClr>
                <a:srgbClr val="B06601"/>
              </a:buClr>
              <a:buSzPts val="2800"/>
              <a:buFont typeface="Dosis"/>
              <a:buChar char="●"/>
            </a:pPr>
            <a:r>
              <a:rPr lang="en-US" sz="2800" dirty="0">
                <a:solidFill>
                  <a:srgbClr val="B06601"/>
                </a:solidFill>
                <a:latin typeface="Dosis"/>
                <a:ea typeface="Dosis"/>
                <a:cs typeface="Dosis"/>
                <a:sym typeface="Dosis"/>
              </a:rPr>
              <a:t>Salient concerns were always changing anyway</a:t>
            </a:r>
            <a:endParaRPr sz="2800" dirty="0">
              <a:solidFill>
                <a:srgbClr val="B06601"/>
              </a:solidFill>
              <a:latin typeface="Dosis"/>
              <a:ea typeface="Dosis"/>
              <a:cs typeface="Dosis"/>
              <a:sym typeface="Dosi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xEl>
                                              <p:pRg st="0" end="0"/>
                                            </p:txEl>
                                          </p:spTgt>
                                        </p:tgtEl>
                                        <p:attrNameLst>
                                          <p:attrName>style.visibility</p:attrName>
                                        </p:attrNameLst>
                                      </p:cBhvr>
                                      <p:to>
                                        <p:strVal val="visible"/>
                                      </p:to>
                                    </p:set>
                                    <p:animEffect transition="in" filter="fade">
                                      <p:cBhvr>
                                        <p:cTn id="7" dur="1000"/>
                                        <p:tgtEl>
                                          <p:spTgt spid="2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
                                            <p:txEl>
                                              <p:pRg st="1" end="1"/>
                                            </p:txEl>
                                          </p:spTgt>
                                        </p:tgtEl>
                                        <p:attrNameLst>
                                          <p:attrName>style.visibility</p:attrName>
                                        </p:attrNameLst>
                                      </p:cBhvr>
                                      <p:to>
                                        <p:strVal val="visible"/>
                                      </p:to>
                                    </p:set>
                                    <p:animEffect transition="in" filter="fade">
                                      <p:cBhvr>
                                        <p:cTn id="12" dur="1000"/>
                                        <p:tgtEl>
                                          <p:spTgt spid="2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
                                            <p:txEl>
                                              <p:pRg st="2" end="2"/>
                                            </p:txEl>
                                          </p:spTgt>
                                        </p:tgtEl>
                                        <p:attrNameLst>
                                          <p:attrName>style.visibility</p:attrName>
                                        </p:attrNameLst>
                                      </p:cBhvr>
                                      <p:to>
                                        <p:strVal val="visible"/>
                                      </p:to>
                                    </p:set>
                                    <p:animEffect transition="in" filter="fade">
                                      <p:cBhvr>
                                        <p:cTn id="17" dur="1000"/>
                                        <p:tgtEl>
                                          <p:spTgt spid="2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p:nvPr/>
        </p:nvSpPr>
        <p:spPr>
          <a:xfrm>
            <a:off x="7472150" y="682396"/>
            <a:ext cx="827925" cy="443542"/>
          </a:xfrm>
          <a:prstGeom prst="flowChartProcess">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 name="Google Shape;210;p36"/>
          <p:cNvPicPr preferRelativeResize="0"/>
          <p:nvPr/>
        </p:nvPicPr>
        <p:blipFill rotWithShape="1">
          <a:blip r:embed="rId3">
            <a:alphaModFix/>
          </a:blip>
          <a:srcRect/>
          <a:stretch/>
        </p:blipFill>
        <p:spPr>
          <a:xfrm>
            <a:off x="1395124" y="544354"/>
            <a:ext cx="6353751" cy="4650617"/>
          </a:xfrm>
          <a:prstGeom prst="rect">
            <a:avLst/>
          </a:prstGeom>
          <a:noFill/>
          <a:ln>
            <a:noFill/>
          </a:ln>
        </p:spPr>
      </p:pic>
      <p:pic>
        <p:nvPicPr>
          <p:cNvPr id="211" name="Google Shape;211;p36"/>
          <p:cNvPicPr preferRelativeResize="0"/>
          <p:nvPr/>
        </p:nvPicPr>
        <p:blipFill rotWithShape="1">
          <a:blip r:embed="rId4">
            <a:alphaModFix/>
          </a:blip>
          <a:srcRect/>
          <a:stretch/>
        </p:blipFill>
        <p:spPr>
          <a:xfrm>
            <a:off x="354163" y="317924"/>
            <a:ext cx="8435679" cy="5103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7"/>
          <p:cNvPicPr preferRelativeResize="0"/>
          <p:nvPr/>
        </p:nvPicPr>
        <p:blipFill rotWithShape="1">
          <a:blip r:embed="rId3">
            <a:alphaModFix/>
          </a:blip>
          <a:srcRect/>
          <a:stretch/>
        </p:blipFill>
        <p:spPr>
          <a:xfrm>
            <a:off x="152400" y="152400"/>
            <a:ext cx="8656320" cy="5410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p:nvPr/>
        </p:nvSpPr>
        <p:spPr>
          <a:xfrm>
            <a:off x="1240077" y="576710"/>
            <a:ext cx="6651300" cy="435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dirty="0">
                <a:solidFill>
                  <a:srgbClr val="665546"/>
                </a:solidFill>
                <a:latin typeface="Dosis"/>
                <a:ea typeface="Dosis"/>
                <a:cs typeface="Dosis"/>
                <a:sym typeface="Dosis"/>
              </a:rPr>
              <a:t>Today’s Objectives</a:t>
            </a:r>
            <a:endParaRPr sz="1600" b="1" i="0" u="none" strike="noStrike" cap="none" dirty="0">
              <a:solidFill>
                <a:srgbClr val="665546"/>
              </a:solidFill>
              <a:latin typeface="Dosis"/>
              <a:ea typeface="Dosis"/>
              <a:cs typeface="Dosis"/>
              <a:sym typeface="Dosis"/>
            </a:endParaRPr>
          </a:p>
        </p:txBody>
      </p:sp>
      <p:sp>
        <p:nvSpPr>
          <p:cNvPr id="114" name="Google Shape;114;p20"/>
          <p:cNvSpPr txBox="1"/>
          <p:nvPr/>
        </p:nvSpPr>
        <p:spPr>
          <a:xfrm>
            <a:off x="948150" y="1194175"/>
            <a:ext cx="7247700" cy="3821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200" dirty="0">
                <a:solidFill>
                  <a:srgbClr val="665546"/>
                </a:solidFill>
                <a:latin typeface="Dosis"/>
                <a:ea typeface="Dosis"/>
                <a:cs typeface="Dosis"/>
                <a:sym typeface="Dosis"/>
              </a:rPr>
              <a:t>1. Recognize how to develop, launch, and implement successful vaccine confidence workshops or similar projects</a:t>
            </a:r>
            <a:endParaRPr sz="2200" dirty="0">
              <a:solidFill>
                <a:srgbClr val="665546"/>
              </a:solidFill>
              <a:latin typeface="Dosis"/>
              <a:ea typeface="Dosis"/>
              <a:cs typeface="Dosis"/>
              <a:sym typeface="Dosis"/>
            </a:endParaRPr>
          </a:p>
          <a:p>
            <a:pPr marL="0" lvl="0" indent="0" algn="l" rtl="0">
              <a:lnSpc>
                <a:spcPct val="100000"/>
              </a:lnSpc>
              <a:spcBef>
                <a:spcPts val="1000"/>
              </a:spcBef>
              <a:spcAft>
                <a:spcPts val="0"/>
              </a:spcAft>
              <a:buNone/>
            </a:pPr>
            <a:r>
              <a:rPr lang="en-US" sz="2200" dirty="0">
                <a:solidFill>
                  <a:srgbClr val="B06601"/>
                </a:solidFill>
                <a:latin typeface="Dosis"/>
                <a:ea typeface="Dosis"/>
                <a:cs typeface="Dosis"/>
                <a:sym typeface="Dosis"/>
              </a:rPr>
              <a:t>2. Identify key components of vaccine confidence events</a:t>
            </a:r>
            <a:endParaRPr sz="2200" dirty="0">
              <a:solidFill>
                <a:srgbClr val="B06601"/>
              </a:solidFill>
              <a:latin typeface="Dosis"/>
              <a:ea typeface="Dosis"/>
              <a:cs typeface="Dosis"/>
              <a:sym typeface="Dosis"/>
            </a:endParaRPr>
          </a:p>
          <a:p>
            <a:pPr marL="0" lvl="0" indent="0" algn="l" rtl="0">
              <a:lnSpc>
                <a:spcPct val="100000"/>
              </a:lnSpc>
              <a:spcBef>
                <a:spcPts val="1000"/>
              </a:spcBef>
              <a:spcAft>
                <a:spcPts val="1000"/>
              </a:spcAft>
              <a:buNone/>
            </a:pPr>
            <a:r>
              <a:rPr lang="en-US" sz="2200" dirty="0">
                <a:solidFill>
                  <a:srgbClr val="665546"/>
                </a:solidFill>
                <a:latin typeface="Dosis"/>
                <a:ea typeface="Dosis"/>
                <a:cs typeface="Dosis"/>
                <a:sym typeface="Dosis"/>
              </a:rPr>
              <a:t>3. Analyze how to create a logistical structure for program success, implement recruitment and outreach techniques for both community-based organizations and vaccine educators, determine staffing strategies, and scale similar work to fit communities’ needs</a:t>
            </a:r>
            <a:endParaRPr sz="1000" dirty="0">
              <a:solidFill>
                <a:srgbClr val="6F614B"/>
              </a:solidFill>
              <a:latin typeface="Dosis"/>
              <a:ea typeface="Dosis"/>
              <a:cs typeface="Dosis"/>
              <a:sym typeface="Dosi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8"/>
          <p:cNvPicPr preferRelativeResize="0"/>
          <p:nvPr/>
        </p:nvPicPr>
        <p:blipFill>
          <a:blip r:embed="rId3">
            <a:alphaModFix/>
          </a:blip>
          <a:stretch>
            <a:fillRect/>
          </a:stretch>
        </p:blipFill>
        <p:spPr>
          <a:xfrm>
            <a:off x="243838" y="304800"/>
            <a:ext cx="8656320" cy="5410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9"/>
          <p:cNvSpPr txBox="1">
            <a:spLocks noGrp="1"/>
          </p:cNvSpPr>
          <p:nvPr>
            <p:ph type="title"/>
          </p:nvPr>
        </p:nvSpPr>
        <p:spPr>
          <a:xfrm>
            <a:off x="892950" y="392374"/>
            <a:ext cx="7358100" cy="597300"/>
          </a:xfrm>
          <a:prstGeom prst="rect">
            <a:avLst/>
          </a:prstGeom>
          <a:noFill/>
          <a:ln>
            <a:noFill/>
          </a:ln>
          <a:effectLst>
            <a:outerShdw blurRad="25400" dist="12700" dir="5400000" rotWithShape="0">
              <a:srgbClr val="FFFFFF"/>
            </a:outerShdw>
          </a:effectLst>
        </p:spPr>
        <p:txBody>
          <a:bodyPr spcFirstLastPara="1" wrap="square" lIns="35725" tIns="35725" rIns="35725" bIns="35725" anchor="ctr" anchorCtr="0">
            <a:normAutofit fontScale="90000"/>
          </a:bodyPr>
          <a:lstStyle/>
          <a:p>
            <a:pPr marL="0" lvl="0" indent="0" algn="ctr" rtl="0">
              <a:lnSpc>
                <a:spcPct val="100000"/>
              </a:lnSpc>
              <a:spcBef>
                <a:spcPts val="0"/>
              </a:spcBef>
              <a:spcAft>
                <a:spcPts val="0"/>
              </a:spcAft>
              <a:buSzPct val="38235"/>
              <a:buNone/>
            </a:pPr>
            <a:r>
              <a:rPr lang="en-US" sz="3400" dirty="0">
                <a:solidFill>
                  <a:srgbClr val="665546"/>
                </a:solidFill>
                <a:latin typeface="Dosis"/>
                <a:ea typeface="Dosis"/>
                <a:cs typeface="Dosis"/>
                <a:sym typeface="Dosis"/>
              </a:rPr>
              <a:t>Defining Success: Setting Clear Expectations</a:t>
            </a:r>
            <a:endParaRPr sz="3400" dirty="0">
              <a:solidFill>
                <a:srgbClr val="665546"/>
              </a:solidFill>
              <a:latin typeface="Dosis"/>
              <a:ea typeface="Dosis"/>
              <a:cs typeface="Dosis"/>
              <a:sym typeface="Dosis"/>
            </a:endParaRPr>
          </a:p>
        </p:txBody>
      </p:sp>
      <p:pic>
        <p:nvPicPr>
          <p:cNvPr id="227" name="Google Shape;227;p39"/>
          <p:cNvPicPr preferRelativeResize="0"/>
          <p:nvPr/>
        </p:nvPicPr>
        <p:blipFill rotWithShape="1">
          <a:blip r:embed="rId3">
            <a:alphaModFix/>
          </a:blip>
          <a:srcRect l="4910" r="9400"/>
          <a:stretch/>
        </p:blipFill>
        <p:spPr>
          <a:xfrm>
            <a:off x="858895" y="1228300"/>
            <a:ext cx="4289951" cy="3326648"/>
          </a:xfrm>
          <a:prstGeom prst="rect">
            <a:avLst/>
          </a:prstGeom>
          <a:noFill/>
          <a:ln>
            <a:noFill/>
          </a:ln>
        </p:spPr>
      </p:pic>
      <p:pic>
        <p:nvPicPr>
          <p:cNvPr id="228" name="Google Shape;228;p39"/>
          <p:cNvPicPr preferRelativeResize="0"/>
          <p:nvPr/>
        </p:nvPicPr>
        <p:blipFill>
          <a:blip r:embed="rId4">
            <a:alphaModFix/>
          </a:blip>
          <a:stretch>
            <a:fillRect/>
          </a:stretch>
        </p:blipFill>
        <p:spPr>
          <a:xfrm>
            <a:off x="5453645" y="926125"/>
            <a:ext cx="2831460" cy="424820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0"/>
          <p:cNvSpPr txBox="1">
            <a:spLocks noGrp="1"/>
          </p:cNvSpPr>
          <p:nvPr>
            <p:ph type="title"/>
          </p:nvPr>
        </p:nvSpPr>
        <p:spPr>
          <a:xfrm>
            <a:off x="892950" y="680100"/>
            <a:ext cx="7358100" cy="789600"/>
          </a:xfrm>
          <a:prstGeom prst="rect">
            <a:avLst/>
          </a:prstGeom>
        </p:spPr>
        <p:txBody>
          <a:bodyPr spcFirstLastPara="1" wrap="square" lIns="35725" tIns="35725" rIns="35725" bIns="35725" anchor="t" anchorCtr="0">
            <a:normAutofit/>
          </a:bodyPr>
          <a:lstStyle/>
          <a:p>
            <a:pPr marL="0" lvl="0" indent="0" algn="ctr" rtl="0">
              <a:spcBef>
                <a:spcPts val="0"/>
              </a:spcBef>
              <a:spcAft>
                <a:spcPts val="0"/>
              </a:spcAft>
              <a:buNone/>
            </a:pPr>
            <a:r>
              <a:rPr lang="en-US" dirty="0">
                <a:solidFill>
                  <a:srgbClr val="665546"/>
                </a:solidFill>
                <a:latin typeface="Dosis"/>
                <a:ea typeface="Dosis"/>
                <a:cs typeface="Dosis"/>
                <a:sym typeface="Dosis"/>
              </a:rPr>
              <a:t>Recruiting Community-Based Organizations</a:t>
            </a:r>
            <a:endParaRPr dirty="0">
              <a:solidFill>
                <a:srgbClr val="665546"/>
              </a:solidFill>
              <a:latin typeface="Dosis"/>
              <a:ea typeface="Dosis"/>
              <a:cs typeface="Dosis"/>
              <a:sym typeface="Dosis"/>
            </a:endParaRPr>
          </a:p>
        </p:txBody>
      </p:sp>
      <p:sp>
        <p:nvSpPr>
          <p:cNvPr id="234" name="Google Shape;234;p40"/>
          <p:cNvSpPr txBox="1">
            <a:spLocks noGrp="1"/>
          </p:cNvSpPr>
          <p:nvPr>
            <p:ph type="body" idx="1"/>
          </p:nvPr>
        </p:nvSpPr>
        <p:spPr>
          <a:xfrm>
            <a:off x="1071563" y="1599902"/>
            <a:ext cx="7358100" cy="3534600"/>
          </a:xfrm>
          <a:prstGeom prst="rect">
            <a:avLst/>
          </a:prstGeom>
        </p:spPr>
        <p:txBody>
          <a:bodyPr spcFirstLastPara="1" wrap="square" lIns="35725" tIns="35725" rIns="35725" bIns="35725" anchor="t" anchorCtr="0">
            <a:normAutofit/>
          </a:bodyPr>
          <a:lstStyle/>
          <a:p>
            <a:pPr marL="457200" lvl="0" indent="-266700" algn="l" rtl="0">
              <a:spcBef>
                <a:spcPts val="2400"/>
              </a:spcBef>
              <a:spcAft>
                <a:spcPts val="0"/>
              </a:spcAft>
              <a:buClr>
                <a:srgbClr val="665546"/>
              </a:buClr>
              <a:buSzPts val="600"/>
              <a:buFont typeface="Dosis"/>
              <a:buChar char="•"/>
            </a:pPr>
            <a:r>
              <a:rPr lang="en-US" dirty="0">
                <a:solidFill>
                  <a:srgbClr val="665546"/>
                </a:solidFill>
                <a:latin typeface="Dosis"/>
                <a:ea typeface="Dosis"/>
                <a:cs typeface="Dosis"/>
                <a:sym typeface="Dosis"/>
              </a:rPr>
              <a:t>Create a directory</a:t>
            </a:r>
            <a:endParaRPr dirty="0">
              <a:solidFill>
                <a:srgbClr val="665546"/>
              </a:solidFill>
              <a:latin typeface="Dosis"/>
              <a:ea typeface="Dosis"/>
              <a:cs typeface="Dosis"/>
              <a:sym typeface="Dosis"/>
            </a:endParaRPr>
          </a:p>
          <a:p>
            <a:pPr marL="457200" lvl="0" indent="-266700" algn="l" rtl="0">
              <a:spcBef>
                <a:spcPts val="0"/>
              </a:spcBef>
              <a:spcAft>
                <a:spcPts val="0"/>
              </a:spcAft>
              <a:buClr>
                <a:srgbClr val="B06601"/>
              </a:buClr>
              <a:buSzPts val="600"/>
              <a:buFont typeface="Dosis"/>
              <a:buChar char="•"/>
            </a:pPr>
            <a:r>
              <a:rPr lang="en-US" dirty="0">
                <a:solidFill>
                  <a:srgbClr val="B06601"/>
                </a:solidFill>
                <a:latin typeface="Dosis"/>
                <a:ea typeface="Dosis"/>
                <a:cs typeface="Dosis"/>
                <a:sym typeface="Dosis"/>
              </a:rPr>
              <a:t>Develop a template and flyer</a:t>
            </a:r>
            <a:endParaRPr dirty="0">
              <a:solidFill>
                <a:srgbClr val="B06601"/>
              </a:solidFill>
              <a:latin typeface="Dosis"/>
              <a:ea typeface="Dosis"/>
              <a:cs typeface="Dosis"/>
              <a:sym typeface="Dosis"/>
            </a:endParaRPr>
          </a:p>
          <a:p>
            <a:pPr marL="457200" lvl="0" indent="-266700" algn="l" rtl="0">
              <a:spcBef>
                <a:spcPts val="0"/>
              </a:spcBef>
              <a:spcAft>
                <a:spcPts val="0"/>
              </a:spcAft>
              <a:buClr>
                <a:srgbClr val="665546"/>
              </a:buClr>
              <a:buSzPts val="600"/>
              <a:buFont typeface="Dosis"/>
              <a:buChar char="•"/>
            </a:pPr>
            <a:r>
              <a:rPr lang="en-US" dirty="0">
                <a:solidFill>
                  <a:srgbClr val="665546"/>
                </a:solidFill>
                <a:latin typeface="Dosis"/>
                <a:ea typeface="Dosis"/>
                <a:cs typeface="Dosis"/>
                <a:sym typeface="Dosis"/>
              </a:rPr>
              <a:t>Email hundreds of potential organizations</a:t>
            </a:r>
            <a:endParaRPr dirty="0">
              <a:solidFill>
                <a:srgbClr val="665546"/>
              </a:solidFill>
              <a:latin typeface="Dosis"/>
              <a:ea typeface="Dosis"/>
              <a:cs typeface="Dosis"/>
              <a:sym typeface="Dosis"/>
            </a:endParaRPr>
          </a:p>
          <a:p>
            <a:pPr marL="457200" lvl="0" indent="-266700" algn="l" rtl="0">
              <a:spcBef>
                <a:spcPts val="0"/>
              </a:spcBef>
              <a:spcAft>
                <a:spcPts val="0"/>
              </a:spcAft>
              <a:buClr>
                <a:srgbClr val="B06601"/>
              </a:buClr>
              <a:buSzPts val="600"/>
              <a:buFont typeface="Dosis"/>
              <a:buChar char="•"/>
            </a:pPr>
            <a:r>
              <a:rPr lang="en-US" dirty="0">
                <a:solidFill>
                  <a:srgbClr val="B06601"/>
                </a:solidFill>
                <a:latin typeface="Dosis"/>
                <a:ea typeface="Dosis"/>
                <a:cs typeface="Dosis"/>
                <a:sym typeface="Dosis"/>
              </a:rPr>
              <a:t>Informational meetings</a:t>
            </a:r>
            <a:endParaRPr dirty="0">
              <a:solidFill>
                <a:srgbClr val="B06601"/>
              </a:solidFill>
              <a:latin typeface="Dosis"/>
              <a:ea typeface="Dosis"/>
              <a:cs typeface="Dosis"/>
              <a:sym typeface="Dosis"/>
            </a:endParaRPr>
          </a:p>
          <a:p>
            <a:pPr marL="457200" lvl="0" indent="-266700" algn="l" rtl="0">
              <a:spcBef>
                <a:spcPts val="0"/>
              </a:spcBef>
              <a:spcAft>
                <a:spcPts val="0"/>
              </a:spcAft>
              <a:buClr>
                <a:srgbClr val="B06601"/>
              </a:buClr>
              <a:buSzPts val="600"/>
              <a:buFont typeface="Dosis"/>
              <a:buChar char="•"/>
            </a:pPr>
            <a:r>
              <a:rPr lang="en-US" dirty="0">
                <a:solidFill>
                  <a:srgbClr val="665546"/>
                </a:solidFill>
                <a:latin typeface="Dosis"/>
                <a:ea typeface="Dosis"/>
                <a:cs typeface="Dosis"/>
                <a:sym typeface="Dosis"/>
              </a:rPr>
              <a:t>Determine dates</a:t>
            </a:r>
            <a:endParaRPr dirty="0">
              <a:solidFill>
                <a:srgbClr val="B06601"/>
              </a:solidFill>
              <a:latin typeface="Dosis"/>
              <a:ea typeface="Dosis"/>
              <a:cs typeface="Dosis"/>
              <a:sym typeface="Dosis"/>
            </a:endParaRPr>
          </a:p>
          <a:p>
            <a:pPr marL="457200" lvl="0" indent="-266700" algn="l" rtl="0">
              <a:spcBef>
                <a:spcPts val="0"/>
              </a:spcBef>
              <a:spcAft>
                <a:spcPts val="0"/>
              </a:spcAft>
              <a:buClr>
                <a:srgbClr val="B06601"/>
              </a:buClr>
              <a:buSzPts val="600"/>
              <a:buFont typeface="Dosis"/>
              <a:buChar char="•"/>
            </a:pPr>
            <a:r>
              <a:rPr lang="en-US" dirty="0">
                <a:solidFill>
                  <a:srgbClr val="B06601"/>
                </a:solidFill>
                <a:latin typeface="Dosis"/>
                <a:ea typeface="Dosis"/>
                <a:cs typeface="Dosis"/>
                <a:sym typeface="Dosis"/>
              </a:rPr>
              <a:t>Schedule and pair with a clinician</a:t>
            </a:r>
            <a:endParaRPr dirty="0">
              <a:solidFill>
                <a:srgbClr val="B06601"/>
              </a:solidFill>
              <a:latin typeface="Dosis"/>
              <a:ea typeface="Dosis"/>
              <a:cs typeface="Dosis"/>
              <a:sym typeface="Dosis"/>
            </a:endParaRPr>
          </a:p>
          <a:p>
            <a:pPr marL="457200" lvl="0" indent="-266700" algn="l" rtl="0">
              <a:spcBef>
                <a:spcPts val="0"/>
              </a:spcBef>
              <a:spcAft>
                <a:spcPts val="0"/>
              </a:spcAft>
              <a:buClr>
                <a:srgbClr val="B06601"/>
              </a:buClr>
              <a:buSzPts val="600"/>
              <a:buFont typeface="Dosis"/>
              <a:buChar char="•"/>
            </a:pPr>
            <a:r>
              <a:rPr lang="en-US" dirty="0">
                <a:solidFill>
                  <a:srgbClr val="665546"/>
                </a:solidFill>
                <a:latin typeface="Dosis"/>
                <a:ea typeface="Dosis"/>
                <a:cs typeface="Dosis"/>
                <a:sym typeface="Dosis"/>
              </a:rPr>
              <a:t>Logistics Meeting</a:t>
            </a:r>
            <a:endParaRPr dirty="0">
              <a:solidFill>
                <a:srgbClr val="B06601"/>
              </a:solidFill>
              <a:latin typeface="Dosis"/>
              <a:ea typeface="Dosis"/>
              <a:cs typeface="Dosis"/>
              <a:sym typeface="Dosi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1"/>
          <p:cNvSpPr txBox="1">
            <a:spLocks noGrp="1"/>
          </p:cNvSpPr>
          <p:nvPr>
            <p:ph type="title"/>
          </p:nvPr>
        </p:nvSpPr>
        <p:spPr>
          <a:xfrm>
            <a:off x="1071563" y="148828"/>
            <a:ext cx="7358100" cy="1376700"/>
          </a:xfrm>
          <a:prstGeom prst="rect">
            <a:avLst/>
          </a:prstGeom>
        </p:spPr>
        <p:txBody>
          <a:bodyPr spcFirstLastPara="1" wrap="square" lIns="35725" tIns="35725" rIns="35725" bIns="35725" anchor="ctr" anchorCtr="0">
            <a:normAutofit/>
          </a:bodyPr>
          <a:lstStyle/>
          <a:p>
            <a:pPr marL="0" lvl="0" indent="0" algn="ctr" rtl="0">
              <a:spcBef>
                <a:spcPts val="0"/>
              </a:spcBef>
              <a:spcAft>
                <a:spcPts val="0"/>
              </a:spcAft>
              <a:buNone/>
            </a:pPr>
            <a:r>
              <a:rPr lang="en-US" dirty="0">
                <a:solidFill>
                  <a:srgbClr val="665546"/>
                </a:solidFill>
                <a:latin typeface="Dosis"/>
                <a:ea typeface="Dosis"/>
                <a:cs typeface="Dosis"/>
                <a:sym typeface="Dosis"/>
              </a:rPr>
              <a:t>CBO Recruitment Materials</a:t>
            </a:r>
            <a:endParaRPr dirty="0">
              <a:solidFill>
                <a:srgbClr val="665546"/>
              </a:solidFill>
              <a:latin typeface="Dosis"/>
              <a:ea typeface="Dosis"/>
              <a:cs typeface="Dosis"/>
              <a:sym typeface="Dosis"/>
            </a:endParaRPr>
          </a:p>
        </p:txBody>
      </p:sp>
      <p:pic>
        <p:nvPicPr>
          <p:cNvPr id="240" name="Google Shape;240;p41"/>
          <p:cNvPicPr preferRelativeResize="0"/>
          <p:nvPr/>
        </p:nvPicPr>
        <p:blipFill>
          <a:blip r:embed="rId3">
            <a:alphaModFix/>
          </a:blip>
          <a:stretch>
            <a:fillRect/>
          </a:stretch>
        </p:blipFill>
        <p:spPr>
          <a:xfrm>
            <a:off x="876650" y="1181400"/>
            <a:ext cx="3029899" cy="3917201"/>
          </a:xfrm>
          <a:prstGeom prst="rect">
            <a:avLst/>
          </a:prstGeom>
          <a:noFill/>
          <a:ln>
            <a:noFill/>
          </a:ln>
        </p:spPr>
      </p:pic>
      <p:pic>
        <p:nvPicPr>
          <p:cNvPr id="241" name="Google Shape;241;p41"/>
          <p:cNvPicPr preferRelativeResize="0"/>
          <p:nvPr/>
        </p:nvPicPr>
        <p:blipFill>
          <a:blip r:embed="rId4">
            <a:alphaModFix/>
          </a:blip>
          <a:stretch>
            <a:fillRect/>
          </a:stretch>
        </p:blipFill>
        <p:spPr>
          <a:xfrm>
            <a:off x="4178150" y="1305900"/>
            <a:ext cx="4126075" cy="3498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42"/>
          <p:cNvPicPr preferRelativeResize="0"/>
          <p:nvPr/>
        </p:nvPicPr>
        <p:blipFill>
          <a:blip r:embed="rId3">
            <a:alphaModFix/>
          </a:blip>
          <a:stretch>
            <a:fillRect/>
          </a:stretch>
        </p:blipFill>
        <p:spPr>
          <a:xfrm>
            <a:off x="2646038" y="364350"/>
            <a:ext cx="3851924" cy="4986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3"/>
          <p:cNvSpPr txBox="1">
            <a:spLocks noGrp="1"/>
          </p:cNvSpPr>
          <p:nvPr>
            <p:ph type="title"/>
          </p:nvPr>
        </p:nvSpPr>
        <p:spPr>
          <a:xfrm>
            <a:off x="0" y="148825"/>
            <a:ext cx="9144000" cy="1376700"/>
          </a:xfrm>
          <a:prstGeom prst="rect">
            <a:avLst/>
          </a:prstGeom>
        </p:spPr>
        <p:txBody>
          <a:bodyPr spcFirstLastPara="1" wrap="square" lIns="35725" tIns="35725" rIns="35725" bIns="35725" anchor="ctr" anchorCtr="0">
            <a:normAutofit/>
          </a:bodyPr>
          <a:lstStyle/>
          <a:p>
            <a:pPr marL="0" lvl="0" indent="0" algn="ctr" rtl="0">
              <a:spcBef>
                <a:spcPts val="0"/>
              </a:spcBef>
              <a:spcAft>
                <a:spcPts val="0"/>
              </a:spcAft>
              <a:buNone/>
            </a:pPr>
            <a:r>
              <a:rPr lang="en-US" sz="3500" dirty="0">
                <a:solidFill>
                  <a:srgbClr val="665546"/>
                </a:solidFill>
                <a:latin typeface="Dosis"/>
                <a:ea typeface="Dosis"/>
                <a:cs typeface="Dosis"/>
                <a:sym typeface="Dosis"/>
              </a:rPr>
              <a:t>Information Tracked</a:t>
            </a:r>
            <a:endParaRPr sz="3500" dirty="0">
              <a:solidFill>
                <a:srgbClr val="665546"/>
              </a:solidFill>
              <a:latin typeface="Dosis"/>
              <a:ea typeface="Dosis"/>
              <a:cs typeface="Dosis"/>
              <a:sym typeface="Dosis"/>
            </a:endParaRPr>
          </a:p>
        </p:txBody>
      </p:sp>
      <p:sp>
        <p:nvSpPr>
          <p:cNvPr id="252" name="Google Shape;252;p43"/>
          <p:cNvSpPr txBox="1">
            <a:spLocks noGrp="1"/>
          </p:cNvSpPr>
          <p:nvPr>
            <p:ph type="body" idx="1"/>
          </p:nvPr>
        </p:nvSpPr>
        <p:spPr>
          <a:xfrm>
            <a:off x="1071575" y="1315500"/>
            <a:ext cx="7358100" cy="3819000"/>
          </a:xfrm>
          <a:prstGeom prst="rect">
            <a:avLst/>
          </a:prstGeom>
        </p:spPr>
        <p:txBody>
          <a:bodyPr spcFirstLastPara="1" wrap="square" lIns="35725" tIns="35725" rIns="35725" bIns="35725" anchor="ctr" anchorCtr="0">
            <a:noAutofit/>
          </a:bodyPr>
          <a:lstStyle/>
          <a:p>
            <a:pPr marL="457200" lvl="0" indent="-408305" algn="l" rtl="0">
              <a:lnSpc>
                <a:spcPct val="100000"/>
              </a:lnSpc>
              <a:spcBef>
                <a:spcPts val="2400"/>
              </a:spcBef>
              <a:spcAft>
                <a:spcPts val="0"/>
              </a:spcAft>
              <a:buClr>
                <a:srgbClr val="665546"/>
              </a:buClr>
              <a:buSzPts val="2830"/>
              <a:buFont typeface="Dosis"/>
              <a:buChar char="•"/>
            </a:pPr>
            <a:r>
              <a:rPr lang="en-US" sz="2830" dirty="0">
                <a:solidFill>
                  <a:srgbClr val="665546"/>
                </a:solidFill>
                <a:latin typeface="Dosis"/>
                <a:ea typeface="Dosis"/>
                <a:cs typeface="Dosis"/>
                <a:sym typeface="Dosis"/>
              </a:rPr>
              <a:t>Pre- and post- workshop insights from participants </a:t>
            </a:r>
            <a:endParaRPr sz="2830" dirty="0">
              <a:solidFill>
                <a:srgbClr val="665546"/>
              </a:solidFill>
              <a:latin typeface="Dosis"/>
              <a:ea typeface="Dosis"/>
              <a:cs typeface="Dosis"/>
              <a:sym typeface="Dosis"/>
            </a:endParaRPr>
          </a:p>
          <a:p>
            <a:pPr marL="457200" lvl="0" indent="-408305" algn="l" rtl="0">
              <a:lnSpc>
                <a:spcPct val="100000"/>
              </a:lnSpc>
              <a:spcBef>
                <a:spcPts val="0"/>
              </a:spcBef>
              <a:spcAft>
                <a:spcPts val="0"/>
              </a:spcAft>
              <a:buClr>
                <a:srgbClr val="B06601"/>
              </a:buClr>
              <a:buSzPts val="2830"/>
              <a:buFont typeface="Dosis"/>
              <a:buChar char="•"/>
            </a:pPr>
            <a:r>
              <a:rPr lang="en-US" sz="2830" dirty="0">
                <a:solidFill>
                  <a:srgbClr val="B06601"/>
                </a:solidFill>
                <a:latin typeface="Dosis"/>
                <a:ea typeface="Dosis"/>
                <a:cs typeface="Dosis"/>
                <a:sym typeface="Dosis"/>
              </a:rPr>
              <a:t>Provider feedback</a:t>
            </a:r>
            <a:endParaRPr sz="2830" dirty="0">
              <a:solidFill>
                <a:srgbClr val="B06601"/>
              </a:solidFill>
              <a:latin typeface="Dosis"/>
              <a:ea typeface="Dosis"/>
              <a:cs typeface="Dosis"/>
              <a:sym typeface="Dosis"/>
            </a:endParaRPr>
          </a:p>
          <a:p>
            <a:pPr marL="457200" lvl="0" indent="-408305" algn="l" rtl="0">
              <a:lnSpc>
                <a:spcPct val="100000"/>
              </a:lnSpc>
              <a:spcBef>
                <a:spcPts val="0"/>
              </a:spcBef>
              <a:spcAft>
                <a:spcPts val="0"/>
              </a:spcAft>
              <a:buClr>
                <a:srgbClr val="665546"/>
              </a:buClr>
              <a:buSzPts val="2830"/>
              <a:buFont typeface="Dosis"/>
              <a:buChar char="•"/>
            </a:pPr>
            <a:r>
              <a:rPr lang="en-US" sz="2830" dirty="0">
                <a:solidFill>
                  <a:srgbClr val="665546"/>
                </a:solidFill>
                <a:latin typeface="Dosis"/>
                <a:ea typeface="Dosis"/>
                <a:cs typeface="Dosis"/>
                <a:sym typeface="Dosis"/>
              </a:rPr>
              <a:t>Provider questions</a:t>
            </a:r>
            <a:endParaRPr sz="2830" dirty="0">
              <a:solidFill>
                <a:srgbClr val="665546"/>
              </a:solidFill>
              <a:latin typeface="Dosis"/>
              <a:ea typeface="Dosis"/>
              <a:cs typeface="Dosis"/>
              <a:sym typeface="Dosis"/>
            </a:endParaRPr>
          </a:p>
          <a:p>
            <a:pPr marL="457200" lvl="0" indent="-408305" algn="l" rtl="0">
              <a:lnSpc>
                <a:spcPct val="100000"/>
              </a:lnSpc>
              <a:spcBef>
                <a:spcPts val="0"/>
              </a:spcBef>
              <a:spcAft>
                <a:spcPts val="0"/>
              </a:spcAft>
              <a:buClr>
                <a:srgbClr val="B06601"/>
              </a:buClr>
              <a:buSzPts val="2830"/>
              <a:buFont typeface="Dosis"/>
              <a:buChar char="•"/>
            </a:pPr>
            <a:r>
              <a:rPr lang="en-US" sz="2830" dirty="0">
                <a:solidFill>
                  <a:srgbClr val="B06601"/>
                </a:solidFill>
                <a:latin typeface="Dosis"/>
                <a:ea typeface="Dosis"/>
                <a:cs typeface="Dosis"/>
                <a:sym typeface="Dosis"/>
              </a:rPr>
              <a:t>CBO feedback</a:t>
            </a:r>
            <a:endParaRPr sz="2830" dirty="0">
              <a:solidFill>
                <a:srgbClr val="B06601"/>
              </a:solidFill>
              <a:latin typeface="Dosis"/>
              <a:ea typeface="Dosis"/>
              <a:cs typeface="Dosis"/>
              <a:sym typeface="Dosis"/>
            </a:endParaRPr>
          </a:p>
          <a:p>
            <a:pPr marL="457200" lvl="0" indent="-408305" algn="l" rtl="0">
              <a:lnSpc>
                <a:spcPct val="100000"/>
              </a:lnSpc>
              <a:spcBef>
                <a:spcPts val="0"/>
              </a:spcBef>
              <a:spcAft>
                <a:spcPts val="0"/>
              </a:spcAft>
              <a:buClr>
                <a:srgbClr val="665546"/>
              </a:buClr>
              <a:buSzPts val="2830"/>
              <a:buFont typeface="Dosis"/>
              <a:buChar char="•"/>
            </a:pPr>
            <a:r>
              <a:rPr lang="en-US" sz="2830" dirty="0">
                <a:solidFill>
                  <a:srgbClr val="665546"/>
                </a:solidFill>
                <a:latin typeface="Dosis"/>
                <a:ea typeface="Dosis"/>
                <a:cs typeface="Dosis"/>
                <a:sym typeface="Dosis"/>
              </a:rPr>
              <a:t>Time and activities of project team</a:t>
            </a:r>
            <a:endParaRPr sz="2830" dirty="0">
              <a:solidFill>
                <a:srgbClr val="665546"/>
              </a:solidFill>
              <a:latin typeface="Dosis"/>
              <a:ea typeface="Dosis"/>
              <a:cs typeface="Dosis"/>
              <a:sym typeface="Dosis"/>
            </a:endParaRPr>
          </a:p>
          <a:p>
            <a:pPr marL="457200" lvl="0" indent="-408305" algn="l" rtl="0">
              <a:lnSpc>
                <a:spcPct val="100000"/>
              </a:lnSpc>
              <a:spcBef>
                <a:spcPts val="0"/>
              </a:spcBef>
              <a:spcAft>
                <a:spcPts val="0"/>
              </a:spcAft>
              <a:buClr>
                <a:srgbClr val="B06601"/>
              </a:buClr>
              <a:buSzPts val="2830"/>
              <a:buFont typeface="Dosis"/>
              <a:buChar char="•"/>
            </a:pPr>
            <a:r>
              <a:rPr lang="en-US" sz="2830" dirty="0">
                <a:solidFill>
                  <a:srgbClr val="B06601"/>
                </a:solidFill>
                <a:latin typeface="Dosis"/>
                <a:ea typeface="Dosis"/>
                <a:cs typeface="Dosis"/>
                <a:sym typeface="Dosis"/>
              </a:rPr>
              <a:t>Stipends for clinicians and assistance for CBOs</a:t>
            </a:r>
            <a:endParaRPr sz="2830" dirty="0">
              <a:solidFill>
                <a:srgbClr val="B06601"/>
              </a:solidFill>
              <a:latin typeface="Dosis"/>
              <a:ea typeface="Dosis"/>
              <a:cs typeface="Dosis"/>
              <a:sym typeface="Dosis"/>
            </a:endParaRPr>
          </a:p>
          <a:p>
            <a:pPr marL="457200" lvl="0" indent="-408305" algn="l" rtl="0">
              <a:lnSpc>
                <a:spcPct val="100000"/>
              </a:lnSpc>
              <a:spcBef>
                <a:spcPts val="0"/>
              </a:spcBef>
              <a:spcAft>
                <a:spcPts val="0"/>
              </a:spcAft>
              <a:buClr>
                <a:srgbClr val="665546"/>
              </a:buClr>
              <a:buSzPts val="2830"/>
              <a:buFont typeface="Dosis"/>
              <a:buChar char="•"/>
            </a:pPr>
            <a:r>
              <a:rPr lang="en-US" sz="2830" dirty="0">
                <a:solidFill>
                  <a:srgbClr val="665546"/>
                </a:solidFill>
                <a:latin typeface="Dosis"/>
                <a:ea typeface="Dosis"/>
                <a:cs typeface="Dosis"/>
                <a:sym typeface="Dosis"/>
              </a:rPr>
              <a:t># of workshops</a:t>
            </a:r>
            <a:endParaRPr sz="2830" dirty="0">
              <a:solidFill>
                <a:srgbClr val="665546"/>
              </a:solidFill>
              <a:latin typeface="Dosis"/>
              <a:ea typeface="Dosis"/>
              <a:cs typeface="Dosis"/>
              <a:sym typeface="Dosis"/>
            </a:endParaRPr>
          </a:p>
          <a:p>
            <a:pPr marL="457200" lvl="0" indent="-408305" algn="l" rtl="0">
              <a:lnSpc>
                <a:spcPct val="100000"/>
              </a:lnSpc>
              <a:spcBef>
                <a:spcPts val="0"/>
              </a:spcBef>
              <a:spcAft>
                <a:spcPts val="0"/>
              </a:spcAft>
              <a:buClr>
                <a:srgbClr val="B06601"/>
              </a:buClr>
              <a:buSzPts val="2830"/>
              <a:buFont typeface="Dosis"/>
              <a:buChar char="•"/>
            </a:pPr>
            <a:r>
              <a:rPr lang="en-US" sz="2830" dirty="0">
                <a:solidFill>
                  <a:srgbClr val="B06601"/>
                </a:solidFill>
                <a:latin typeface="Dosis"/>
                <a:ea typeface="Dosis"/>
                <a:cs typeface="Dosis"/>
                <a:sym typeface="Dosis"/>
              </a:rPr>
              <a:t>Lessons learned</a:t>
            </a:r>
            <a:endParaRPr sz="2830" dirty="0">
              <a:solidFill>
                <a:srgbClr val="B06601"/>
              </a:solidFill>
              <a:latin typeface="Dosis"/>
              <a:ea typeface="Dosis"/>
              <a:cs typeface="Dosis"/>
              <a:sym typeface="Dosi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4"/>
          <p:cNvSpPr txBox="1"/>
          <p:nvPr/>
        </p:nvSpPr>
        <p:spPr>
          <a:xfrm>
            <a:off x="1246350" y="2183400"/>
            <a:ext cx="6651300" cy="1411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4400" b="1" dirty="0">
                <a:solidFill>
                  <a:srgbClr val="665546"/>
                </a:solidFill>
                <a:latin typeface="Dosis"/>
                <a:ea typeface="Dosis"/>
                <a:cs typeface="Dosis"/>
                <a:sym typeface="Dosis"/>
              </a:rPr>
              <a:t>Our Results</a:t>
            </a:r>
            <a:endParaRPr sz="4400" b="1" i="0" u="none" strike="noStrike" cap="none" dirty="0">
              <a:solidFill>
                <a:srgbClr val="665546"/>
              </a:solidFill>
              <a:latin typeface="Dosis"/>
              <a:ea typeface="Dosis"/>
              <a:cs typeface="Dosis"/>
              <a:sym typeface="Dosi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5"/>
          <p:cNvSpPr txBox="1"/>
          <p:nvPr/>
        </p:nvSpPr>
        <p:spPr>
          <a:xfrm>
            <a:off x="883500" y="455775"/>
            <a:ext cx="7377000" cy="600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3000" b="1" dirty="0">
                <a:solidFill>
                  <a:srgbClr val="665546"/>
                </a:solidFill>
                <a:latin typeface="Dosis"/>
                <a:ea typeface="Dosis"/>
                <a:cs typeface="Dosis"/>
                <a:sym typeface="Dosis"/>
              </a:rPr>
              <a:t>Workshop Locations</a:t>
            </a:r>
            <a:endParaRPr sz="3000" b="1" dirty="0">
              <a:solidFill>
                <a:srgbClr val="665546"/>
              </a:solidFill>
              <a:latin typeface="Dosis"/>
              <a:ea typeface="Dosis"/>
              <a:cs typeface="Dosis"/>
              <a:sym typeface="Dosis"/>
            </a:endParaRPr>
          </a:p>
        </p:txBody>
      </p:sp>
      <p:pic>
        <p:nvPicPr>
          <p:cNvPr id="263" name="Google Shape;263;p45"/>
          <p:cNvPicPr preferRelativeResize="0"/>
          <p:nvPr/>
        </p:nvPicPr>
        <p:blipFill>
          <a:blip r:embed="rId3">
            <a:alphaModFix/>
          </a:blip>
          <a:stretch>
            <a:fillRect/>
          </a:stretch>
        </p:blipFill>
        <p:spPr>
          <a:xfrm>
            <a:off x="1846875" y="1211825"/>
            <a:ext cx="5232426" cy="3782475"/>
          </a:xfrm>
          <a:prstGeom prst="rect">
            <a:avLst/>
          </a:prstGeom>
          <a:noFill/>
          <a:ln>
            <a:noFill/>
          </a:ln>
        </p:spPr>
      </p:pic>
      <p:sp>
        <p:nvSpPr>
          <p:cNvPr id="264" name="Google Shape;264;p45"/>
          <p:cNvSpPr txBox="1"/>
          <p:nvPr/>
        </p:nvSpPr>
        <p:spPr>
          <a:xfrm>
            <a:off x="4188100" y="894325"/>
            <a:ext cx="497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6"/>
          <p:cNvSpPr txBox="1"/>
          <p:nvPr/>
        </p:nvSpPr>
        <p:spPr>
          <a:xfrm>
            <a:off x="1483800" y="698000"/>
            <a:ext cx="6176400" cy="89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dirty="0">
                <a:solidFill>
                  <a:srgbClr val="665546"/>
                </a:solidFill>
                <a:latin typeface="Dosis"/>
                <a:ea typeface="Dosis"/>
                <a:cs typeface="Dosis"/>
                <a:sym typeface="Dosis"/>
              </a:rPr>
              <a:t>Community-based Organizations</a:t>
            </a:r>
            <a:endParaRPr sz="3000" b="1" dirty="0">
              <a:solidFill>
                <a:srgbClr val="665546"/>
              </a:solidFill>
              <a:latin typeface="Dosis"/>
              <a:ea typeface="Dosis"/>
              <a:cs typeface="Dosis"/>
              <a:sym typeface="Dosis"/>
            </a:endParaRPr>
          </a:p>
        </p:txBody>
      </p:sp>
      <p:sp>
        <p:nvSpPr>
          <p:cNvPr id="270" name="Google Shape;270;p46"/>
          <p:cNvSpPr txBox="1"/>
          <p:nvPr/>
        </p:nvSpPr>
        <p:spPr>
          <a:xfrm>
            <a:off x="1152750" y="1635975"/>
            <a:ext cx="6838500" cy="32283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rgbClr val="B06601"/>
              </a:buClr>
              <a:buSzPts val="2200"/>
              <a:buFont typeface="Dosis"/>
              <a:buChar char="●"/>
            </a:pPr>
            <a:r>
              <a:rPr lang="en-US" sz="2200" dirty="0">
                <a:solidFill>
                  <a:srgbClr val="B06601"/>
                </a:solidFill>
                <a:latin typeface="Dosis"/>
                <a:ea typeface="Dosis"/>
                <a:cs typeface="Dosis"/>
                <a:sym typeface="Dosis"/>
              </a:rPr>
              <a:t>Latino/x, Black or African Somali, Native American, Pacific Islands, elderly, chronic or terminal health, LGBTQIA2S+, houseless, and immigrants</a:t>
            </a:r>
            <a:endParaRPr sz="2200" dirty="0">
              <a:solidFill>
                <a:srgbClr val="B06601"/>
              </a:solidFill>
              <a:latin typeface="Dosis"/>
              <a:ea typeface="Dosis"/>
              <a:cs typeface="Dosis"/>
              <a:sym typeface="Dosis"/>
            </a:endParaRPr>
          </a:p>
          <a:p>
            <a:pPr marL="457200" lvl="0" indent="-368300" algn="l" rtl="0">
              <a:spcBef>
                <a:spcPts val="0"/>
              </a:spcBef>
              <a:spcAft>
                <a:spcPts val="0"/>
              </a:spcAft>
              <a:buClr>
                <a:srgbClr val="6E624E"/>
              </a:buClr>
              <a:buSzPts val="2200"/>
              <a:buFont typeface="Dosis"/>
              <a:buChar char="●"/>
            </a:pPr>
            <a:r>
              <a:rPr lang="en-US" sz="2200" dirty="0">
                <a:solidFill>
                  <a:srgbClr val="6E624E"/>
                </a:solidFill>
                <a:latin typeface="Dosis"/>
                <a:ea typeface="Dosis"/>
                <a:cs typeface="Dosis"/>
                <a:sym typeface="Dosis"/>
              </a:rPr>
              <a:t>Attendance range: 0 - 30+ </a:t>
            </a:r>
            <a:endParaRPr sz="2200" dirty="0">
              <a:solidFill>
                <a:srgbClr val="6E624E"/>
              </a:solidFill>
              <a:latin typeface="Dosis"/>
              <a:ea typeface="Dosis"/>
              <a:cs typeface="Dosis"/>
              <a:sym typeface="Dosis"/>
            </a:endParaRPr>
          </a:p>
          <a:p>
            <a:pPr marL="457200" lvl="0" indent="-368300" algn="l" rtl="0">
              <a:spcBef>
                <a:spcPts val="0"/>
              </a:spcBef>
              <a:spcAft>
                <a:spcPts val="0"/>
              </a:spcAft>
              <a:buClr>
                <a:srgbClr val="B06601"/>
              </a:buClr>
              <a:buSzPts val="2200"/>
              <a:buFont typeface="Dosis"/>
              <a:buChar char="●"/>
            </a:pPr>
            <a:r>
              <a:rPr lang="en-US" sz="2200" dirty="0">
                <a:solidFill>
                  <a:srgbClr val="B06601"/>
                </a:solidFill>
                <a:latin typeface="Dosis"/>
                <a:ea typeface="Dosis"/>
                <a:cs typeface="Dosis"/>
                <a:sym typeface="Dosis"/>
              </a:rPr>
              <a:t>Most were held in-person</a:t>
            </a:r>
            <a:endParaRPr sz="2200" dirty="0">
              <a:solidFill>
                <a:srgbClr val="B06601"/>
              </a:solidFill>
              <a:latin typeface="Dosis"/>
              <a:ea typeface="Dosis"/>
              <a:cs typeface="Dosis"/>
              <a:sym typeface="Dosis"/>
            </a:endParaRPr>
          </a:p>
          <a:p>
            <a:pPr marL="457200" lvl="0" indent="-368300" algn="l" rtl="0">
              <a:spcBef>
                <a:spcPts val="0"/>
              </a:spcBef>
              <a:spcAft>
                <a:spcPts val="0"/>
              </a:spcAft>
              <a:buClr>
                <a:srgbClr val="6E624E"/>
              </a:buClr>
              <a:buSzPts val="2200"/>
              <a:buFont typeface="Dosis"/>
              <a:buChar char="●"/>
            </a:pPr>
            <a:r>
              <a:rPr lang="en-US" sz="2200" dirty="0">
                <a:solidFill>
                  <a:srgbClr val="6E624E"/>
                </a:solidFill>
                <a:latin typeface="Dosis"/>
                <a:ea typeface="Dosis"/>
                <a:cs typeface="Dosis"/>
                <a:sym typeface="Dosis"/>
              </a:rPr>
              <a:t>Overall positive feedback from CBO’s</a:t>
            </a:r>
            <a:endParaRPr sz="2200" dirty="0">
              <a:solidFill>
                <a:srgbClr val="6E624E"/>
              </a:solidFill>
              <a:latin typeface="Dosis"/>
              <a:ea typeface="Dosis"/>
              <a:cs typeface="Dosis"/>
              <a:sym typeface="Dosis"/>
            </a:endParaRPr>
          </a:p>
          <a:p>
            <a:pPr marL="457200" lvl="0" indent="-368300" algn="l" rtl="0">
              <a:spcBef>
                <a:spcPts val="0"/>
              </a:spcBef>
              <a:spcAft>
                <a:spcPts val="0"/>
              </a:spcAft>
              <a:buClr>
                <a:srgbClr val="B06601"/>
              </a:buClr>
              <a:buSzPts val="2200"/>
              <a:buFont typeface="Dosis"/>
              <a:buChar char="●"/>
            </a:pPr>
            <a:r>
              <a:rPr lang="en-US" sz="2200" dirty="0">
                <a:solidFill>
                  <a:srgbClr val="B06601"/>
                </a:solidFill>
                <a:latin typeface="Dosis"/>
                <a:ea typeface="Dosis"/>
                <a:cs typeface="Dosis"/>
                <a:sym typeface="Dosis"/>
              </a:rPr>
              <a:t>Future considerations</a:t>
            </a:r>
            <a:endParaRPr sz="2200" dirty="0">
              <a:solidFill>
                <a:srgbClr val="B06601"/>
              </a:solidFill>
              <a:latin typeface="Dosis"/>
              <a:ea typeface="Dosis"/>
              <a:cs typeface="Dosis"/>
              <a:sym typeface="Dosi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7"/>
          <p:cNvSpPr txBox="1"/>
          <p:nvPr/>
        </p:nvSpPr>
        <p:spPr>
          <a:xfrm>
            <a:off x="2019900" y="2323075"/>
            <a:ext cx="5104200" cy="139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300" b="1" dirty="0">
                <a:solidFill>
                  <a:srgbClr val="665546"/>
                </a:solidFill>
                <a:latin typeface="Dosis"/>
                <a:ea typeface="Dosis"/>
                <a:cs typeface="Dosis"/>
                <a:sym typeface="Dosis"/>
              </a:rPr>
              <a:t>Participant Responses</a:t>
            </a:r>
            <a:endParaRPr sz="3300" b="1" dirty="0">
              <a:solidFill>
                <a:srgbClr val="665546"/>
              </a:solidFill>
              <a:latin typeface="Dosis"/>
              <a:ea typeface="Dosis"/>
              <a:cs typeface="Dosis"/>
              <a:sym typeface="Dosi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p:nvPr/>
        </p:nvSpPr>
        <p:spPr>
          <a:xfrm>
            <a:off x="1246350" y="2183400"/>
            <a:ext cx="6651300" cy="1411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4400" b="1" dirty="0">
                <a:solidFill>
                  <a:srgbClr val="665546"/>
                </a:solidFill>
                <a:latin typeface="Dosis"/>
                <a:ea typeface="Dosis"/>
                <a:cs typeface="Dosis"/>
                <a:sym typeface="Dosis"/>
              </a:rPr>
              <a:t>How we got here</a:t>
            </a:r>
            <a:endParaRPr sz="4400" b="1" i="0" u="none" strike="noStrike" cap="none" dirty="0">
              <a:solidFill>
                <a:srgbClr val="665546"/>
              </a:solidFill>
              <a:latin typeface="Dosis"/>
              <a:ea typeface="Dosis"/>
              <a:cs typeface="Dosis"/>
              <a:sym typeface="Dosi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48"/>
          <p:cNvPicPr preferRelativeResize="0"/>
          <p:nvPr/>
        </p:nvPicPr>
        <p:blipFill>
          <a:blip r:embed="rId3">
            <a:alphaModFix/>
          </a:blip>
          <a:stretch>
            <a:fillRect/>
          </a:stretch>
        </p:blipFill>
        <p:spPr>
          <a:xfrm>
            <a:off x="1379362" y="1249600"/>
            <a:ext cx="6385274" cy="3934425"/>
          </a:xfrm>
          <a:prstGeom prst="rect">
            <a:avLst/>
          </a:prstGeom>
          <a:noFill/>
          <a:ln>
            <a:noFill/>
          </a:ln>
        </p:spPr>
      </p:pic>
      <p:sp>
        <p:nvSpPr>
          <p:cNvPr id="281" name="Google Shape;281;p48"/>
          <p:cNvSpPr txBox="1"/>
          <p:nvPr/>
        </p:nvSpPr>
        <p:spPr>
          <a:xfrm>
            <a:off x="2355800" y="567125"/>
            <a:ext cx="4711500" cy="53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100" b="1" dirty="0">
                <a:solidFill>
                  <a:srgbClr val="6F614B"/>
                </a:solidFill>
                <a:latin typeface="Dosis"/>
                <a:ea typeface="Dosis"/>
                <a:cs typeface="Dosis"/>
                <a:sym typeface="Dosis"/>
              </a:rPr>
              <a:t>Matching Pre/Post Survey</a:t>
            </a:r>
            <a:endParaRPr sz="2100" b="1" dirty="0">
              <a:solidFill>
                <a:srgbClr val="6F614B"/>
              </a:solidFill>
              <a:latin typeface="Dosis"/>
              <a:ea typeface="Dosis"/>
              <a:cs typeface="Dosis"/>
              <a:sym typeface="Dosis"/>
            </a:endParaRPr>
          </a:p>
        </p:txBody>
      </p:sp>
      <p:sp>
        <p:nvSpPr>
          <p:cNvPr id="282" name="Google Shape;282;p48"/>
          <p:cNvSpPr txBox="1"/>
          <p:nvPr/>
        </p:nvSpPr>
        <p:spPr>
          <a:xfrm>
            <a:off x="7863575" y="4624350"/>
            <a:ext cx="632700" cy="4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latin typeface="Libre Franklin"/>
                <a:ea typeface="Libre Franklin"/>
                <a:cs typeface="Libre Franklin"/>
                <a:sym typeface="Libre Franklin"/>
              </a:rPr>
              <a:t>N= 140</a:t>
            </a:r>
            <a:endParaRPr sz="1000" dirty="0">
              <a:latin typeface="Libre Franklin"/>
              <a:ea typeface="Libre Franklin"/>
              <a:cs typeface="Libre Franklin"/>
              <a:sym typeface="Libre Frankli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49"/>
          <p:cNvPicPr preferRelativeResize="0"/>
          <p:nvPr/>
        </p:nvPicPr>
        <p:blipFill>
          <a:blip r:embed="rId3">
            <a:alphaModFix/>
          </a:blip>
          <a:stretch>
            <a:fillRect/>
          </a:stretch>
        </p:blipFill>
        <p:spPr>
          <a:xfrm>
            <a:off x="1141763" y="743900"/>
            <a:ext cx="6860474" cy="42272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50"/>
          <p:cNvPicPr preferRelativeResize="0"/>
          <p:nvPr/>
        </p:nvPicPr>
        <p:blipFill>
          <a:blip r:embed="rId3">
            <a:alphaModFix/>
          </a:blip>
          <a:stretch>
            <a:fillRect/>
          </a:stretch>
        </p:blipFill>
        <p:spPr>
          <a:xfrm>
            <a:off x="1119950" y="730438"/>
            <a:ext cx="6904100" cy="42541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51"/>
          <p:cNvPicPr preferRelativeResize="0"/>
          <p:nvPr/>
        </p:nvPicPr>
        <p:blipFill>
          <a:blip r:embed="rId3">
            <a:alphaModFix/>
          </a:blip>
          <a:stretch>
            <a:fillRect/>
          </a:stretch>
        </p:blipFill>
        <p:spPr>
          <a:xfrm>
            <a:off x="934325" y="616075"/>
            <a:ext cx="7275326" cy="4482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52"/>
          <p:cNvPicPr preferRelativeResize="0"/>
          <p:nvPr/>
        </p:nvPicPr>
        <p:blipFill>
          <a:blip r:embed="rId3">
            <a:alphaModFix/>
          </a:blip>
          <a:stretch>
            <a:fillRect/>
          </a:stretch>
        </p:blipFill>
        <p:spPr>
          <a:xfrm>
            <a:off x="1005138" y="659700"/>
            <a:ext cx="7133724" cy="43955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3"/>
          <p:cNvSpPr txBox="1">
            <a:spLocks noGrp="1"/>
          </p:cNvSpPr>
          <p:nvPr>
            <p:ph type="title"/>
          </p:nvPr>
        </p:nvSpPr>
        <p:spPr>
          <a:xfrm>
            <a:off x="628650" y="304272"/>
            <a:ext cx="7886700" cy="1104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solidFill>
                  <a:srgbClr val="665546"/>
                </a:solidFill>
                <a:latin typeface="Dosis"/>
                <a:ea typeface="Dosis"/>
                <a:cs typeface="Dosis"/>
                <a:sym typeface="Dosis"/>
              </a:rPr>
              <a:t>Lessons Learned</a:t>
            </a:r>
            <a:endParaRPr dirty="0">
              <a:solidFill>
                <a:srgbClr val="665546"/>
              </a:solidFill>
              <a:latin typeface="Dosis"/>
              <a:ea typeface="Dosis"/>
              <a:cs typeface="Dosis"/>
              <a:sym typeface="Dosis"/>
            </a:endParaRPr>
          </a:p>
        </p:txBody>
      </p:sp>
      <p:sp>
        <p:nvSpPr>
          <p:cNvPr id="308" name="Google Shape;308;p53"/>
          <p:cNvSpPr txBox="1">
            <a:spLocks noGrp="1"/>
          </p:cNvSpPr>
          <p:nvPr>
            <p:ph type="body" idx="1"/>
          </p:nvPr>
        </p:nvSpPr>
        <p:spPr>
          <a:xfrm>
            <a:off x="783125" y="1362575"/>
            <a:ext cx="7435200" cy="3598800"/>
          </a:xfrm>
          <a:prstGeom prst="rect">
            <a:avLst/>
          </a:prstGeom>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rgbClr val="665546"/>
              </a:buClr>
              <a:buSzPts val="2800"/>
              <a:buFont typeface="Dosis"/>
              <a:buChar char="•"/>
            </a:pPr>
            <a:r>
              <a:rPr lang="en-US" dirty="0">
                <a:latin typeface="Dosis"/>
                <a:ea typeface="Dosis"/>
                <a:cs typeface="Dosis"/>
                <a:sym typeface="Dosis"/>
              </a:rPr>
              <a:t>Accurate and timely data</a:t>
            </a:r>
            <a:endParaRPr dirty="0">
              <a:latin typeface="Dosis"/>
              <a:ea typeface="Dosis"/>
              <a:cs typeface="Dosis"/>
              <a:sym typeface="Dosis"/>
            </a:endParaRPr>
          </a:p>
          <a:p>
            <a:pPr marL="914400" lvl="1" indent="-406400" algn="l" rtl="0">
              <a:lnSpc>
                <a:spcPct val="100000"/>
              </a:lnSpc>
              <a:spcBef>
                <a:spcPts val="0"/>
              </a:spcBef>
              <a:spcAft>
                <a:spcPts val="0"/>
              </a:spcAft>
              <a:buClr>
                <a:srgbClr val="6E624E"/>
              </a:buClr>
              <a:buSzPts val="2800"/>
              <a:buFont typeface="Dosis"/>
              <a:buChar char="•"/>
            </a:pPr>
            <a:r>
              <a:rPr lang="en-US" sz="2800" dirty="0">
                <a:solidFill>
                  <a:srgbClr val="6E624E"/>
                </a:solidFill>
                <a:latin typeface="Dosis"/>
                <a:ea typeface="Dosis"/>
                <a:cs typeface="Dosis"/>
                <a:sym typeface="Dosis"/>
              </a:rPr>
              <a:t>Lack of specific vaccination rates</a:t>
            </a:r>
            <a:endParaRPr sz="2800" dirty="0">
              <a:solidFill>
                <a:srgbClr val="6E624E"/>
              </a:solidFill>
              <a:latin typeface="Dosis"/>
              <a:ea typeface="Dosis"/>
              <a:cs typeface="Dosis"/>
              <a:sym typeface="Dosis"/>
            </a:endParaRPr>
          </a:p>
          <a:p>
            <a:pPr marL="457200" lvl="0" indent="-406400" algn="l" rtl="0">
              <a:lnSpc>
                <a:spcPct val="100000"/>
              </a:lnSpc>
              <a:spcBef>
                <a:spcPts val="0"/>
              </a:spcBef>
              <a:spcAft>
                <a:spcPts val="0"/>
              </a:spcAft>
              <a:buClr>
                <a:srgbClr val="B06601"/>
              </a:buClr>
              <a:buSzPts val="2800"/>
              <a:buFont typeface="Dosis"/>
              <a:buChar char="•"/>
            </a:pPr>
            <a:r>
              <a:rPr lang="en-US" dirty="0">
                <a:solidFill>
                  <a:srgbClr val="B06601"/>
                </a:solidFill>
                <a:latin typeface="Dosis"/>
                <a:ea typeface="Dosis"/>
                <a:cs typeface="Dosis"/>
                <a:sym typeface="Dosis"/>
              </a:rPr>
              <a:t>Contract timing</a:t>
            </a:r>
            <a:endParaRPr dirty="0">
              <a:solidFill>
                <a:srgbClr val="B06601"/>
              </a:solidFill>
              <a:latin typeface="Dosis"/>
              <a:ea typeface="Dosis"/>
              <a:cs typeface="Dosis"/>
              <a:sym typeface="Dosis"/>
            </a:endParaRPr>
          </a:p>
          <a:p>
            <a:pPr marL="914400" lvl="1" indent="-406400" algn="l" rtl="0">
              <a:lnSpc>
                <a:spcPct val="100000"/>
              </a:lnSpc>
              <a:spcBef>
                <a:spcPts val="0"/>
              </a:spcBef>
              <a:spcAft>
                <a:spcPts val="0"/>
              </a:spcAft>
              <a:buClr>
                <a:srgbClr val="B06601"/>
              </a:buClr>
              <a:buSzPts val="2800"/>
              <a:buFont typeface="Dosis"/>
              <a:buChar char="•"/>
            </a:pPr>
            <a:r>
              <a:rPr lang="en-US" sz="2800" dirty="0">
                <a:solidFill>
                  <a:srgbClr val="B06601"/>
                </a:solidFill>
                <a:latin typeface="Dosis"/>
                <a:ea typeface="Dosis"/>
                <a:cs typeface="Dosis"/>
                <a:sym typeface="Dosis"/>
              </a:rPr>
              <a:t>“You’re too late”</a:t>
            </a:r>
            <a:endParaRPr sz="2800" dirty="0">
              <a:solidFill>
                <a:srgbClr val="B06601"/>
              </a:solidFill>
              <a:latin typeface="Dosis"/>
              <a:ea typeface="Dosis"/>
              <a:cs typeface="Dosis"/>
              <a:sym typeface="Dosis"/>
            </a:endParaRPr>
          </a:p>
          <a:p>
            <a:pPr marL="914400" lvl="1" indent="-406400" algn="l" rtl="0">
              <a:lnSpc>
                <a:spcPct val="100000"/>
              </a:lnSpc>
              <a:spcBef>
                <a:spcPts val="0"/>
              </a:spcBef>
              <a:spcAft>
                <a:spcPts val="0"/>
              </a:spcAft>
              <a:buClr>
                <a:srgbClr val="B06601"/>
              </a:buClr>
              <a:buSzPts val="2800"/>
              <a:buFont typeface="Dosis"/>
              <a:buChar char="•"/>
            </a:pPr>
            <a:r>
              <a:rPr lang="en-US" sz="2800" dirty="0">
                <a:solidFill>
                  <a:srgbClr val="B06601"/>
                </a:solidFill>
                <a:latin typeface="Dosis"/>
                <a:ea typeface="Dosis"/>
                <a:cs typeface="Dosis"/>
                <a:sym typeface="Dosis"/>
              </a:rPr>
              <a:t>COVID-19 fatigue</a:t>
            </a:r>
            <a:endParaRPr sz="2800" dirty="0">
              <a:solidFill>
                <a:srgbClr val="B06601"/>
              </a:solidFill>
              <a:latin typeface="Dosis"/>
              <a:ea typeface="Dosis"/>
              <a:cs typeface="Dosis"/>
              <a:sym typeface="Dosis"/>
            </a:endParaRPr>
          </a:p>
          <a:p>
            <a:pPr marL="457200" lvl="0" indent="-406400" algn="l" rtl="0">
              <a:lnSpc>
                <a:spcPct val="100000"/>
              </a:lnSpc>
              <a:spcBef>
                <a:spcPts val="0"/>
              </a:spcBef>
              <a:spcAft>
                <a:spcPts val="0"/>
              </a:spcAft>
              <a:buClr>
                <a:srgbClr val="887C67"/>
              </a:buClr>
              <a:buSzPts val="2800"/>
              <a:buFont typeface="Dosis"/>
              <a:buChar char="•"/>
            </a:pPr>
            <a:r>
              <a:rPr lang="en-US" dirty="0">
                <a:solidFill>
                  <a:srgbClr val="887C67"/>
                </a:solidFill>
                <a:latin typeface="Dosis"/>
                <a:ea typeface="Dosis"/>
                <a:cs typeface="Dosis"/>
                <a:sym typeface="Dosis"/>
              </a:rPr>
              <a:t>Utilization of funds</a:t>
            </a:r>
            <a:endParaRPr dirty="0">
              <a:solidFill>
                <a:srgbClr val="887C67"/>
              </a:solidFill>
              <a:latin typeface="Dosis"/>
              <a:ea typeface="Dosis"/>
              <a:cs typeface="Dosis"/>
              <a:sym typeface="Dosis"/>
            </a:endParaRPr>
          </a:p>
          <a:p>
            <a:pPr marL="914400" lvl="1" indent="-406400" algn="l" rtl="0">
              <a:lnSpc>
                <a:spcPct val="100000"/>
              </a:lnSpc>
              <a:spcBef>
                <a:spcPts val="0"/>
              </a:spcBef>
              <a:spcAft>
                <a:spcPts val="0"/>
              </a:spcAft>
              <a:buClr>
                <a:srgbClr val="887C67"/>
              </a:buClr>
              <a:buSzPts val="2800"/>
              <a:buFont typeface="Dosis"/>
              <a:buChar char="•"/>
            </a:pPr>
            <a:r>
              <a:rPr lang="en-US" sz="2800" dirty="0">
                <a:solidFill>
                  <a:srgbClr val="887C67"/>
                </a:solidFill>
                <a:latin typeface="Dosis"/>
                <a:ea typeface="Dosis"/>
                <a:cs typeface="Dosis"/>
                <a:sym typeface="Dosis"/>
              </a:rPr>
              <a:t>Food, childcare, participant incentives</a:t>
            </a:r>
            <a:endParaRPr sz="2800" dirty="0">
              <a:solidFill>
                <a:srgbClr val="887C67"/>
              </a:solidFill>
              <a:latin typeface="Dosis"/>
              <a:ea typeface="Dosis"/>
              <a:cs typeface="Dosis"/>
              <a:sym typeface="Dosis"/>
            </a:endParaRPr>
          </a:p>
          <a:p>
            <a:pPr marL="457200" lvl="0" indent="-406400" algn="l" rtl="0">
              <a:lnSpc>
                <a:spcPct val="100000"/>
              </a:lnSpc>
              <a:spcBef>
                <a:spcPts val="0"/>
              </a:spcBef>
              <a:spcAft>
                <a:spcPts val="0"/>
              </a:spcAft>
              <a:buClr>
                <a:srgbClr val="B06601"/>
              </a:buClr>
              <a:buSzPts val="2800"/>
              <a:buFont typeface="Dosis"/>
              <a:buChar char="•"/>
            </a:pPr>
            <a:r>
              <a:rPr lang="en-US" dirty="0">
                <a:solidFill>
                  <a:srgbClr val="B06601"/>
                </a:solidFill>
                <a:latin typeface="Dosis"/>
                <a:ea typeface="Dosis"/>
                <a:cs typeface="Dosis"/>
                <a:sym typeface="Dosis"/>
              </a:rPr>
              <a:t>Relationships matter</a:t>
            </a:r>
            <a:endParaRPr dirty="0">
              <a:solidFill>
                <a:srgbClr val="B06601"/>
              </a:solidFill>
              <a:latin typeface="Dosis"/>
              <a:ea typeface="Dosis"/>
              <a:cs typeface="Dosis"/>
              <a:sym typeface="Dosis"/>
            </a:endParaRPr>
          </a:p>
          <a:p>
            <a:pPr marL="0" lvl="0" indent="0" algn="l" rtl="0">
              <a:lnSpc>
                <a:spcPct val="100000"/>
              </a:lnSpc>
              <a:spcBef>
                <a:spcPts val="1000"/>
              </a:spcBef>
              <a:spcAft>
                <a:spcPts val="0"/>
              </a:spcAft>
              <a:buNone/>
            </a:pPr>
            <a:endParaRPr sz="2350" dirty="0">
              <a:solidFill>
                <a:srgbClr val="B06601"/>
              </a:solidFill>
              <a:latin typeface="Dosis"/>
              <a:ea typeface="Dosis"/>
              <a:cs typeface="Dosis"/>
              <a:sym typeface="Dosis"/>
            </a:endParaRPr>
          </a:p>
          <a:p>
            <a:pPr marL="0" lvl="0" indent="0" algn="l" rtl="0">
              <a:lnSpc>
                <a:spcPct val="100000"/>
              </a:lnSpc>
              <a:spcBef>
                <a:spcPts val="1000"/>
              </a:spcBef>
              <a:spcAft>
                <a:spcPts val="0"/>
              </a:spcAft>
              <a:buNone/>
            </a:pPr>
            <a:endParaRPr sz="2350" dirty="0">
              <a:solidFill>
                <a:srgbClr val="B06601"/>
              </a:solidFill>
              <a:latin typeface="Dosis"/>
              <a:ea typeface="Dosis"/>
              <a:cs typeface="Dosis"/>
              <a:sym typeface="Dosi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4"/>
          <p:cNvSpPr txBox="1"/>
          <p:nvPr/>
        </p:nvSpPr>
        <p:spPr>
          <a:xfrm>
            <a:off x="1246350" y="757347"/>
            <a:ext cx="6651300" cy="5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dirty="0">
                <a:solidFill>
                  <a:srgbClr val="665546"/>
                </a:solidFill>
                <a:latin typeface="Dosis"/>
                <a:ea typeface="Dosis"/>
                <a:cs typeface="Dosis"/>
                <a:sym typeface="Dosis"/>
              </a:rPr>
              <a:t>Conclusion</a:t>
            </a:r>
            <a:endParaRPr sz="3000" b="1" i="0" u="none" strike="noStrike" cap="none" dirty="0">
              <a:solidFill>
                <a:srgbClr val="665546"/>
              </a:solidFill>
              <a:latin typeface="Dosis"/>
              <a:ea typeface="Dosis"/>
              <a:cs typeface="Dosis"/>
              <a:sym typeface="Dosis"/>
            </a:endParaRPr>
          </a:p>
        </p:txBody>
      </p:sp>
      <p:sp>
        <p:nvSpPr>
          <p:cNvPr id="314" name="Google Shape;314;p54"/>
          <p:cNvSpPr txBox="1"/>
          <p:nvPr/>
        </p:nvSpPr>
        <p:spPr>
          <a:xfrm>
            <a:off x="716500" y="1346575"/>
            <a:ext cx="7762200" cy="39576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00000"/>
              </a:lnSpc>
              <a:spcBef>
                <a:spcPts val="0"/>
              </a:spcBef>
              <a:spcAft>
                <a:spcPts val="0"/>
              </a:spcAft>
              <a:buClr>
                <a:srgbClr val="B06601"/>
              </a:buClr>
              <a:buSzPts val="2800"/>
              <a:buFont typeface="Dosis"/>
              <a:buChar char="●"/>
            </a:pPr>
            <a:r>
              <a:rPr lang="en-US" sz="2800" dirty="0">
                <a:solidFill>
                  <a:srgbClr val="B06601"/>
                </a:solidFill>
                <a:latin typeface="Dosis"/>
                <a:ea typeface="Dosis"/>
                <a:cs typeface="Dosis"/>
                <a:sym typeface="Dosis"/>
              </a:rPr>
              <a:t>Community collaboratives can work</a:t>
            </a:r>
            <a:endParaRPr sz="2800" dirty="0">
              <a:solidFill>
                <a:srgbClr val="B06601"/>
              </a:solidFill>
              <a:latin typeface="Dosis"/>
              <a:ea typeface="Dosis"/>
              <a:cs typeface="Dosis"/>
              <a:sym typeface="Dosis"/>
            </a:endParaRPr>
          </a:p>
          <a:p>
            <a:pPr marL="457200" marR="0" lvl="0" indent="-406400" algn="l" rtl="0">
              <a:lnSpc>
                <a:spcPct val="100000"/>
              </a:lnSpc>
              <a:spcBef>
                <a:spcPts val="1000"/>
              </a:spcBef>
              <a:spcAft>
                <a:spcPts val="0"/>
              </a:spcAft>
              <a:buClr>
                <a:srgbClr val="6E624E"/>
              </a:buClr>
              <a:buSzPts val="2800"/>
              <a:buFont typeface="Dosis"/>
              <a:buChar char="●"/>
            </a:pPr>
            <a:r>
              <a:rPr lang="en-US" sz="2800" dirty="0">
                <a:solidFill>
                  <a:srgbClr val="6E624E"/>
                </a:solidFill>
                <a:latin typeface="Dosis"/>
                <a:ea typeface="Dosis"/>
                <a:cs typeface="Dosis"/>
                <a:sym typeface="Dosis"/>
              </a:rPr>
              <a:t>Listen to your community </a:t>
            </a:r>
            <a:endParaRPr sz="2800" dirty="0">
              <a:solidFill>
                <a:srgbClr val="6E624E"/>
              </a:solidFill>
              <a:latin typeface="Dosis"/>
              <a:ea typeface="Dosis"/>
              <a:cs typeface="Dosis"/>
              <a:sym typeface="Dosis"/>
            </a:endParaRPr>
          </a:p>
          <a:p>
            <a:pPr marL="457200" marR="0" lvl="0" indent="-406400" algn="l" rtl="0">
              <a:lnSpc>
                <a:spcPct val="100000"/>
              </a:lnSpc>
              <a:spcBef>
                <a:spcPts val="1000"/>
              </a:spcBef>
              <a:spcAft>
                <a:spcPts val="0"/>
              </a:spcAft>
              <a:buClr>
                <a:srgbClr val="B06601"/>
              </a:buClr>
              <a:buSzPts val="2800"/>
              <a:buFont typeface="Dosis"/>
              <a:buChar char="●"/>
            </a:pPr>
            <a:r>
              <a:rPr lang="en-US" sz="2800" dirty="0">
                <a:solidFill>
                  <a:srgbClr val="B06601"/>
                </a:solidFill>
                <a:latin typeface="Dosis"/>
                <a:ea typeface="Dosis"/>
                <a:cs typeface="Dosis"/>
                <a:sym typeface="Dosis"/>
              </a:rPr>
              <a:t>Invest in relationship building</a:t>
            </a:r>
            <a:endParaRPr sz="2800" dirty="0">
              <a:solidFill>
                <a:srgbClr val="B06601"/>
              </a:solidFill>
              <a:latin typeface="Dosis"/>
              <a:ea typeface="Dosis"/>
              <a:cs typeface="Dosis"/>
              <a:sym typeface="Dosis"/>
            </a:endParaRPr>
          </a:p>
          <a:p>
            <a:pPr marL="457200" marR="0" lvl="0" indent="-406400" algn="l" rtl="0">
              <a:lnSpc>
                <a:spcPct val="100000"/>
              </a:lnSpc>
              <a:spcBef>
                <a:spcPts val="1000"/>
              </a:spcBef>
              <a:spcAft>
                <a:spcPts val="1000"/>
              </a:spcAft>
              <a:buClr>
                <a:srgbClr val="665546"/>
              </a:buClr>
              <a:buSzPts val="2800"/>
              <a:buFont typeface="Dosis"/>
              <a:buChar char="●"/>
            </a:pPr>
            <a:r>
              <a:rPr lang="en-US" sz="2800" dirty="0">
                <a:solidFill>
                  <a:srgbClr val="665546"/>
                </a:solidFill>
                <a:latin typeface="Dosis"/>
                <a:ea typeface="Dosis"/>
                <a:cs typeface="Dosis"/>
                <a:sym typeface="Dosis"/>
              </a:rPr>
              <a:t>Boost is open to collaborating on new projects with any interested organizations</a:t>
            </a:r>
            <a:endParaRPr sz="2800" dirty="0">
              <a:solidFill>
                <a:srgbClr val="665546"/>
              </a:solidFill>
              <a:latin typeface="Dosis"/>
              <a:ea typeface="Dosis"/>
              <a:cs typeface="Dosis"/>
              <a:sym typeface="Dosi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5"/>
          <p:cNvSpPr txBox="1"/>
          <p:nvPr/>
        </p:nvSpPr>
        <p:spPr>
          <a:xfrm>
            <a:off x="1240077" y="525910"/>
            <a:ext cx="6651300" cy="435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dirty="0">
                <a:solidFill>
                  <a:srgbClr val="665546"/>
                </a:solidFill>
                <a:latin typeface="Dosis"/>
                <a:ea typeface="Dosis"/>
                <a:cs typeface="Dosis"/>
                <a:sym typeface="Dosis"/>
              </a:rPr>
              <a:t>Want to Learn More?</a:t>
            </a:r>
            <a:endParaRPr sz="3000" b="1" i="0" u="none" strike="noStrike" cap="none" dirty="0">
              <a:solidFill>
                <a:srgbClr val="665546"/>
              </a:solidFill>
              <a:latin typeface="Dosis"/>
              <a:ea typeface="Dosis"/>
              <a:cs typeface="Dosis"/>
              <a:sym typeface="Dosis"/>
            </a:endParaRPr>
          </a:p>
        </p:txBody>
      </p:sp>
      <p:sp>
        <p:nvSpPr>
          <p:cNvPr id="320" name="Google Shape;320;p55"/>
          <p:cNvSpPr txBox="1"/>
          <p:nvPr/>
        </p:nvSpPr>
        <p:spPr>
          <a:xfrm>
            <a:off x="716500" y="1194175"/>
            <a:ext cx="7762200" cy="3957600"/>
          </a:xfrm>
          <a:prstGeom prst="rect">
            <a:avLst/>
          </a:prstGeom>
          <a:noFill/>
          <a:ln>
            <a:noFill/>
          </a:ln>
        </p:spPr>
        <p:txBody>
          <a:bodyPr spcFirstLastPara="1" wrap="square" lIns="91425" tIns="45700" rIns="91425" bIns="45700" anchor="ctr" anchorCtr="0">
            <a:noAutofit/>
          </a:bodyPr>
          <a:lstStyle/>
          <a:p>
            <a:pPr marL="457200" lvl="0" indent="-381000" algn="l" rtl="0">
              <a:spcBef>
                <a:spcPts val="0"/>
              </a:spcBef>
              <a:spcAft>
                <a:spcPts val="0"/>
              </a:spcAft>
              <a:buClr>
                <a:srgbClr val="B06601"/>
              </a:buClr>
              <a:buSzPts val="2400"/>
              <a:buFont typeface="Dosis"/>
              <a:buChar char="●"/>
            </a:pPr>
            <a:r>
              <a:rPr lang="en-US" sz="2400" dirty="0">
                <a:solidFill>
                  <a:srgbClr val="B06601"/>
                </a:solidFill>
                <a:latin typeface="Dosis"/>
                <a:ea typeface="Dosis"/>
                <a:cs typeface="Dosis"/>
                <a:sym typeface="Dosis"/>
              </a:rPr>
              <a:t>Boost Oregon now offers Motivational Interviewing training</a:t>
            </a:r>
            <a:endParaRPr sz="2400" dirty="0">
              <a:solidFill>
                <a:srgbClr val="B06601"/>
              </a:solidFill>
              <a:latin typeface="Dosis"/>
              <a:ea typeface="Dosis"/>
              <a:cs typeface="Dosis"/>
              <a:sym typeface="Dosis"/>
            </a:endParaRPr>
          </a:p>
          <a:p>
            <a:pPr marL="914400" lvl="1" indent="-381000" algn="l" rtl="0">
              <a:spcBef>
                <a:spcPts val="0"/>
              </a:spcBef>
              <a:spcAft>
                <a:spcPts val="0"/>
              </a:spcAft>
              <a:buClr>
                <a:srgbClr val="6F614B"/>
              </a:buClr>
              <a:buSzPts val="2400"/>
              <a:buFont typeface="Dosis"/>
              <a:buChar char="○"/>
            </a:pPr>
            <a:r>
              <a:rPr lang="en-US" sz="2400" dirty="0">
                <a:solidFill>
                  <a:srgbClr val="6F614B"/>
                </a:solidFill>
                <a:latin typeface="Dosis"/>
                <a:ea typeface="Dosis"/>
                <a:cs typeface="Dosis"/>
                <a:sym typeface="Dosis"/>
              </a:rPr>
              <a:t>Free 1-hour Monthly Sessions</a:t>
            </a:r>
            <a:endParaRPr sz="2400" dirty="0">
              <a:solidFill>
                <a:srgbClr val="6F614B"/>
              </a:solidFill>
              <a:latin typeface="Dosis"/>
              <a:ea typeface="Dosis"/>
              <a:cs typeface="Dosis"/>
              <a:sym typeface="Dosis"/>
            </a:endParaRPr>
          </a:p>
          <a:p>
            <a:pPr marL="914400" lvl="1" indent="-381000" algn="l" rtl="0">
              <a:spcBef>
                <a:spcPts val="0"/>
              </a:spcBef>
              <a:spcAft>
                <a:spcPts val="0"/>
              </a:spcAft>
              <a:buClr>
                <a:srgbClr val="6F614B"/>
              </a:buClr>
              <a:buSzPts val="2400"/>
              <a:buFont typeface="Dosis"/>
              <a:buChar char="○"/>
            </a:pPr>
            <a:r>
              <a:rPr lang="en-US" sz="2400" dirty="0">
                <a:solidFill>
                  <a:srgbClr val="6F614B"/>
                </a:solidFill>
                <a:latin typeface="Dosis"/>
                <a:ea typeface="Dosis"/>
                <a:cs typeface="Dosis"/>
                <a:sym typeface="Dosis"/>
              </a:rPr>
              <a:t>4-6 hour Introductory Training</a:t>
            </a:r>
            <a:endParaRPr sz="2400" dirty="0">
              <a:solidFill>
                <a:srgbClr val="6F614B"/>
              </a:solidFill>
              <a:latin typeface="Dosis"/>
              <a:ea typeface="Dosis"/>
              <a:cs typeface="Dosis"/>
              <a:sym typeface="Dosis"/>
            </a:endParaRPr>
          </a:p>
          <a:p>
            <a:pPr marL="914400" lvl="1" indent="-381000" algn="l" rtl="0">
              <a:spcBef>
                <a:spcPts val="0"/>
              </a:spcBef>
              <a:spcAft>
                <a:spcPts val="0"/>
              </a:spcAft>
              <a:buClr>
                <a:srgbClr val="6F614B"/>
              </a:buClr>
              <a:buSzPts val="2400"/>
              <a:buFont typeface="Dosis"/>
              <a:buChar char="○"/>
            </a:pPr>
            <a:r>
              <a:rPr lang="en-US" sz="2400" dirty="0">
                <a:solidFill>
                  <a:srgbClr val="6F614B"/>
                </a:solidFill>
                <a:latin typeface="Dosis"/>
                <a:ea typeface="Dosis"/>
                <a:cs typeface="Dosis"/>
                <a:sym typeface="Dosis"/>
              </a:rPr>
              <a:t>12-14 hour Comprehensive Training</a:t>
            </a:r>
            <a:endParaRPr sz="2400" dirty="0">
              <a:solidFill>
                <a:srgbClr val="6F614B"/>
              </a:solidFill>
              <a:latin typeface="Dosis"/>
              <a:ea typeface="Dosis"/>
              <a:cs typeface="Dosis"/>
              <a:sym typeface="Dosis"/>
            </a:endParaRPr>
          </a:p>
          <a:p>
            <a:pPr marL="914400" lvl="1" indent="-381000" algn="l" rtl="0">
              <a:spcBef>
                <a:spcPts val="0"/>
              </a:spcBef>
              <a:spcAft>
                <a:spcPts val="0"/>
              </a:spcAft>
              <a:buClr>
                <a:srgbClr val="6F614B"/>
              </a:buClr>
              <a:buSzPts val="2400"/>
              <a:buFont typeface="Dosis"/>
              <a:buChar char="○"/>
            </a:pPr>
            <a:r>
              <a:rPr lang="en-US" sz="2400" dirty="0">
                <a:solidFill>
                  <a:srgbClr val="6F614B"/>
                </a:solidFill>
                <a:latin typeface="Dosis"/>
                <a:ea typeface="Dosis"/>
                <a:cs typeface="Dosis"/>
                <a:sym typeface="Dosis"/>
              </a:rPr>
              <a:t>MI Skills Development with Individual Feedback</a:t>
            </a:r>
            <a:endParaRPr sz="2400" dirty="0">
              <a:solidFill>
                <a:srgbClr val="6F614B"/>
              </a:solidFill>
              <a:latin typeface="Dosis"/>
              <a:ea typeface="Dosis"/>
              <a:cs typeface="Dosis"/>
              <a:sym typeface="Dosis"/>
            </a:endParaRPr>
          </a:p>
          <a:p>
            <a:pPr marL="914400" lvl="1" indent="-381000" algn="l" rtl="0">
              <a:spcBef>
                <a:spcPts val="0"/>
              </a:spcBef>
              <a:spcAft>
                <a:spcPts val="0"/>
              </a:spcAft>
              <a:buClr>
                <a:srgbClr val="6F614B"/>
              </a:buClr>
              <a:buSzPts val="2400"/>
              <a:buFont typeface="Dosis"/>
              <a:buChar char="○"/>
            </a:pPr>
            <a:r>
              <a:rPr lang="en-US" sz="2400" dirty="0">
                <a:solidFill>
                  <a:srgbClr val="6F614B"/>
                </a:solidFill>
                <a:latin typeface="Dosis"/>
                <a:ea typeface="Dosis"/>
                <a:cs typeface="Dosis"/>
                <a:sym typeface="Dosis"/>
              </a:rPr>
              <a:t>3-6 months of Organizational MI Support</a:t>
            </a:r>
            <a:endParaRPr sz="2400" dirty="0">
              <a:solidFill>
                <a:srgbClr val="6F614B"/>
              </a:solidFill>
              <a:latin typeface="Dosis"/>
              <a:ea typeface="Dosis"/>
              <a:cs typeface="Dosis"/>
              <a:sym typeface="Dosis"/>
            </a:endParaRPr>
          </a:p>
          <a:p>
            <a:pPr marL="457200" lvl="0" indent="-381000" algn="l" rtl="0">
              <a:spcBef>
                <a:spcPts val="0"/>
              </a:spcBef>
              <a:spcAft>
                <a:spcPts val="0"/>
              </a:spcAft>
              <a:buClr>
                <a:srgbClr val="6F614B"/>
              </a:buClr>
              <a:buSzPts val="2400"/>
              <a:buFont typeface="Dosis"/>
              <a:buChar char="●"/>
            </a:pPr>
            <a:r>
              <a:rPr lang="en-US" sz="2400" dirty="0">
                <a:solidFill>
                  <a:srgbClr val="B06601"/>
                </a:solidFill>
                <a:latin typeface="Dosis"/>
                <a:ea typeface="Dosis"/>
                <a:cs typeface="Dosis"/>
                <a:sym typeface="Dosis"/>
              </a:rPr>
              <a:t>Learn more at: </a:t>
            </a:r>
            <a:r>
              <a:rPr lang="en-US" sz="2400" u="sng" dirty="0">
                <a:solidFill>
                  <a:schemeClr val="hlink"/>
                </a:solidFill>
                <a:latin typeface="Dosis"/>
                <a:ea typeface="Dosis"/>
                <a:cs typeface="Dosis"/>
                <a:sym typeface="Dosis"/>
                <a:hlinkClick r:id="rId3"/>
              </a:rPr>
              <a:t>https://www.boostoregon.org/motivational-interviewing</a:t>
            </a:r>
            <a:endParaRPr sz="2400" dirty="0">
              <a:solidFill>
                <a:srgbClr val="6F614B"/>
              </a:solidFill>
              <a:latin typeface="Dosis"/>
              <a:ea typeface="Dosis"/>
              <a:cs typeface="Dosis"/>
              <a:sym typeface="Dosis"/>
            </a:endParaRPr>
          </a:p>
          <a:p>
            <a:pPr marL="0" lvl="0" indent="0" algn="l" rtl="0">
              <a:lnSpc>
                <a:spcPct val="125000"/>
              </a:lnSpc>
              <a:spcBef>
                <a:spcPts val="0"/>
              </a:spcBef>
              <a:spcAft>
                <a:spcPts val="0"/>
              </a:spcAft>
              <a:buNone/>
            </a:pPr>
            <a:endParaRPr sz="2400" dirty="0">
              <a:solidFill>
                <a:srgbClr val="6F614B"/>
              </a:solidFill>
              <a:latin typeface="Dosis"/>
              <a:ea typeface="Dosis"/>
              <a:cs typeface="Dosis"/>
              <a:sym typeface="Dosi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56"/>
          <p:cNvPicPr preferRelativeResize="0"/>
          <p:nvPr/>
        </p:nvPicPr>
        <p:blipFill rotWithShape="1">
          <a:blip r:embed="rId3">
            <a:alphaModFix/>
          </a:blip>
          <a:srcRect/>
          <a:stretch/>
        </p:blipFill>
        <p:spPr>
          <a:xfrm>
            <a:off x="3006600" y="1171200"/>
            <a:ext cx="3130801" cy="2087200"/>
          </a:xfrm>
          <a:prstGeom prst="rect">
            <a:avLst/>
          </a:prstGeom>
          <a:noFill/>
          <a:ln>
            <a:noFill/>
          </a:ln>
        </p:spPr>
      </p:pic>
      <p:sp>
        <p:nvSpPr>
          <p:cNvPr id="327" name="Google Shape;327;p56"/>
          <p:cNvSpPr txBox="1"/>
          <p:nvPr/>
        </p:nvSpPr>
        <p:spPr>
          <a:xfrm>
            <a:off x="2337622" y="3650382"/>
            <a:ext cx="44628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dirty="0">
                <a:solidFill>
                  <a:srgbClr val="887C67"/>
                </a:solidFill>
                <a:latin typeface="Libre Franklin Medium"/>
                <a:ea typeface="Libre Franklin Medium"/>
                <a:cs typeface="Libre Franklin Medium"/>
                <a:sym typeface="Libre Franklin Medium"/>
              </a:rPr>
              <a:t>www.boostoregon.org</a:t>
            </a:r>
            <a:endParaRPr dirty="0"/>
          </a:p>
          <a:p>
            <a:pPr marL="0" marR="0" lvl="0" indent="0" algn="ctr" rtl="0">
              <a:spcBef>
                <a:spcPts val="0"/>
              </a:spcBef>
              <a:spcAft>
                <a:spcPts val="0"/>
              </a:spcAft>
              <a:buNone/>
            </a:pPr>
            <a:r>
              <a:rPr lang="en-US" sz="2200" dirty="0">
                <a:solidFill>
                  <a:srgbClr val="887C67"/>
                </a:solidFill>
                <a:latin typeface="Libre Franklin"/>
                <a:ea typeface="Libre Franklin"/>
                <a:cs typeface="Libre Franklin"/>
                <a:sym typeface="Libre Franklin"/>
              </a:rPr>
              <a:t>facebook.com/</a:t>
            </a:r>
            <a:r>
              <a:rPr lang="en-US" sz="2200" dirty="0" err="1">
                <a:solidFill>
                  <a:srgbClr val="887C67"/>
                </a:solidFill>
                <a:latin typeface="Libre Franklin"/>
                <a:ea typeface="Libre Franklin"/>
                <a:cs typeface="Libre Franklin"/>
                <a:sym typeface="Libre Franklin"/>
              </a:rPr>
              <a:t>boostoregon</a:t>
            </a:r>
            <a:endParaRPr sz="2200" dirty="0">
              <a:solidFill>
                <a:srgbClr val="887C67"/>
              </a:solidFill>
              <a:latin typeface="Libre Franklin"/>
              <a:ea typeface="Libre Franklin"/>
              <a:cs typeface="Libre Franklin"/>
              <a:sym typeface="Libre Franklin"/>
            </a:endParaRPr>
          </a:p>
          <a:p>
            <a:pPr marL="0" marR="0" lvl="0" indent="0" algn="ctr" rtl="0">
              <a:spcBef>
                <a:spcPts val="0"/>
              </a:spcBef>
              <a:spcAft>
                <a:spcPts val="0"/>
              </a:spcAft>
              <a:buNone/>
            </a:pPr>
            <a:r>
              <a:rPr lang="en-US" sz="2200" dirty="0">
                <a:solidFill>
                  <a:srgbClr val="887C67"/>
                </a:solidFill>
                <a:latin typeface="Libre Franklin"/>
                <a:ea typeface="Libre Franklin"/>
                <a:cs typeface="Libre Franklin"/>
                <a:sym typeface="Libre Franklin"/>
              </a:rPr>
              <a:t>Twitter: @boostoregon</a:t>
            </a:r>
            <a:endParaRPr sz="2200" dirty="0">
              <a:solidFill>
                <a:srgbClr val="887C67"/>
              </a:solidFill>
              <a:latin typeface="Libre Franklin"/>
              <a:ea typeface="Libre Franklin"/>
              <a:cs typeface="Libre Franklin"/>
              <a:sym typeface="Libre Franklin"/>
            </a:endParaRPr>
          </a:p>
          <a:p>
            <a:pPr marL="0" marR="0" lvl="0" indent="0" algn="ctr" rtl="0">
              <a:spcBef>
                <a:spcPts val="0"/>
              </a:spcBef>
              <a:spcAft>
                <a:spcPts val="0"/>
              </a:spcAft>
              <a:buNone/>
            </a:pPr>
            <a:r>
              <a:rPr lang="en-US" sz="2200" dirty="0">
                <a:solidFill>
                  <a:srgbClr val="887C67"/>
                </a:solidFill>
                <a:latin typeface="Libre Franklin"/>
                <a:ea typeface="Libre Franklin"/>
                <a:cs typeface="Libre Franklin"/>
                <a:sym typeface="Libre Franklin"/>
              </a:rPr>
              <a:t>Instagram.com/</a:t>
            </a:r>
            <a:r>
              <a:rPr lang="en-US" sz="2200" dirty="0" err="1">
                <a:solidFill>
                  <a:srgbClr val="887C67"/>
                </a:solidFill>
                <a:latin typeface="Libre Franklin"/>
                <a:ea typeface="Libre Franklin"/>
                <a:cs typeface="Libre Franklin"/>
                <a:sym typeface="Libre Franklin"/>
              </a:rPr>
              <a:t>boostoregon</a:t>
            </a:r>
            <a:endParaRPr sz="2200" dirty="0">
              <a:solidFill>
                <a:srgbClr val="887C67"/>
              </a:solidFill>
              <a:latin typeface="Libre Franklin"/>
              <a:ea typeface="Libre Franklin"/>
              <a:cs typeface="Libre Franklin"/>
              <a:sym typeface="Libre Frankli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p:nvPr/>
        </p:nvSpPr>
        <p:spPr>
          <a:xfrm>
            <a:off x="1240077" y="576710"/>
            <a:ext cx="6651300" cy="435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a:solidFill>
                  <a:srgbClr val="665546"/>
                </a:solidFill>
                <a:latin typeface="Dosis"/>
                <a:ea typeface="Dosis"/>
                <a:cs typeface="Dosis"/>
                <a:sym typeface="Dosis"/>
              </a:rPr>
              <a:t>2020</a:t>
            </a:r>
            <a:endParaRPr sz="1600" b="1" i="0" u="none" strike="noStrike" cap="none">
              <a:solidFill>
                <a:srgbClr val="665546"/>
              </a:solidFill>
              <a:latin typeface="Dosis"/>
              <a:ea typeface="Dosis"/>
              <a:cs typeface="Dosis"/>
              <a:sym typeface="Dosis"/>
            </a:endParaRPr>
          </a:p>
        </p:txBody>
      </p:sp>
      <p:sp>
        <p:nvSpPr>
          <p:cNvPr id="125" name="Google Shape;125;p22"/>
          <p:cNvSpPr txBox="1"/>
          <p:nvPr/>
        </p:nvSpPr>
        <p:spPr>
          <a:xfrm>
            <a:off x="948150" y="1194175"/>
            <a:ext cx="7247700" cy="3821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200" dirty="0">
                <a:solidFill>
                  <a:srgbClr val="B06601"/>
                </a:solidFill>
                <a:latin typeface="Dosis"/>
                <a:ea typeface="Dosis"/>
                <a:cs typeface="Dosis"/>
                <a:sym typeface="Dosis"/>
              </a:rPr>
              <a:t>State’s response centered community-based organizations</a:t>
            </a:r>
            <a:endParaRPr sz="2200" dirty="0">
              <a:solidFill>
                <a:srgbClr val="B06601"/>
              </a:solidFill>
              <a:latin typeface="Dosis"/>
              <a:ea typeface="Dosis"/>
              <a:cs typeface="Dosis"/>
              <a:sym typeface="Dosis"/>
            </a:endParaRPr>
          </a:p>
          <a:p>
            <a:pPr marL="0" lvl="0" indent="0" algn="l" rtl="0">
              <a:lnSpc>
                <a:spcPct val="100000"/>
              </a:lnSpc>
              <a:spcBef>
                <a:spcPts val="1000"/>
              </a:spcBef>
              <a:spcAft>
                <a:spcPts val="0"/>
              </a:spcAft>
              <a:buNone/>
            </a:pPr>
            <a:r>
              <a:rPr lang="en-US" sz="2200" dirty="0">
                <a:solidFill>
                  <a:srgbClr val="665546"/>
                </a:solidFill>
                <a:latin typeface="Dosis"/>
                <a:ea typeface="Dosis"/>
                <a:cs typeface="Dosis"/>
                <a:sym typeface="Dosis"/>
              </a:rPr>
              <a:t>Information on health conditions emerged as a need for many of them (disinformation was widespread)</a:t>
            </a:r>
            <a:endParaRPr sz="2200" dirty="0">
              <a:solidFill>
                <a:srgbClr val="665546"/>
              </a:solidFill>
              <a:latin typeface="Dosis"/>
              <a:ea typeface="Dosis"/>
              <a:cs typeface="Dosis"/>
              <a:sym typeface="Dosis"/>
            </a:endParaRPr>
          </a:p>
          <a:p>
            <a:pPr marL="0" lvl="0" indent="0" algn="l" rtl="0">
              <a:lnSpc>
                <a:spcPct val="100000"/>
              </a:lnSpc>
              <a:spcBef>
                <a:spcPts val="1000"/>
              </a:spcBef>
              <a:spcAft>
                <a:spcPts val="0"/>
              </a:spcAft>
              <a:buNone/>
            </a:pPr>
            <a:r>
              <a:rPr lang="en-US" sz="2200" dirty="0">
                <a:solidFill>
                  <a:srgbClr val="B06601"/>
                </a:solidFill>
                <a:latin typeface="Dosis"/>
                <a:ea typeface="Dosis"/>
                <a:cs typeface="Dosis"/>
                <a:sym typeface="Dosis"/>
              </a:rPr>
              <a:t>As the vaccines came out, multiple channels needed to share information widely  </a:t>
            </a:r>
            <a:endParaRPr sz="2200" dirty="0">
              <a:solidFill>
                <a:srgbClr val="B06601"/>
              </a:solidFill>
              <a:latin typeface="Dosis"/>
              <a:ea typeface="Dosis"/>
              <a:cs typeface="Dosis"/>
              <a:sym typeface="Dosis"/>
            </a:endParaRPr>
          </a:p>
          <a:p>
            <a:pPr marL="0" lvl="0" indent="0" algn="l" rtl="0">
              <a:lnSpc>
                <a:spcPct val="100000"/>
              </a:lnSpc>
              <a:spcBef>
                <a:spcPts val="1000"/>
              </a:spcBef>
              <a:spcAft>
                <a:spcPts val="0"/>
              </a:spcAft>
              <a:buNone/>
            </a:pPr>
            <a:r>
              <a:rPr lang="en-US" sz="2200" dirty="0">
                <a:solidFill>
                  <a:srgbClr val="665546"/>
                </a:solidFill>
                <a:latin typeface="Dosis"/>
                <a:ea typeface="Dosis"/>
                <a:cs typeface="Dosis"/>
                <a:sym typeface="Dosis"/>
              </a:rPr>
              <a:t>OAFP has primary care members; Boost Oregon has vaccine confidence educational expertise; ORPRN has project management expertise, credibility in the community and a contractual relationship with OHA</a:t>
            </a:r>
            <a:endParaRPr sz="2200" dirty="0">
              <a:solidFill>
                <a:srgbClr val="665546"/>
              </a:solidFill>
              <a:latin typeface="Dosis"/>
              <a:ea typeface="Dosis"/>
              <a:cs typeface="Dosis"/>
              <a:sym typeface="Dosis"/>
            </a:endParaRPr>
          </a:p>
          <a:p>
            <a:pPr marL="0" lvl="0" indent="0" algn="l" rtl="0">
              <a:lnSpc>
                <a:spcPct val="100000"/>
              </a:lnSpc>
              <a:spcBef>
                <a:spcPts val="1000"/>
              </a:spcBef>
              <a:spcAft>
                <a:spcPts val="1000"/>
              </a:spcAft>
              <a:buNone/>
            </a:pPr>
            <a:endParaRPr sz="1000" dirty="0">
              <a:solidFill>
                <a:srgbClr val="665546"/>
              </a:solidFill>
              <a:latin typeface="Dosis"/>
              <a:ea typeface="Dosis"/>
              <a:cs typeface="Dosis"/>
              <a:sym typeface="Dosi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p:nvPr/>
        </p:nvSpPr>
        <p:spPr>
          <a:xfrm>
            <a:off x="1246350" y="2183400"/>
            <a:ext cx="6651300" cy="1411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4400" b="1" dirty="0">
                <a:solidFill>
                  <a:srgbClr val="665546"/>
                </a:solidFill>
                <a:latin typeface="Dosis"/>
                <a:ea typeface="Dosis"/>
                <a:cs typeface="Dosis"/>
                <a:sym typeface="Dosis"/>
              </a:rPr>
              <a:t>Goals of Our Project</a:t>
            </a:r>
            <a:endParaRPr sz="4400" b="1" i="0" u="none" strike="noStrike" cap="none" dirty="0">
              <a:solidFill>
                <a:srgbClr val="665546"/>
              </a:solidFill>
              <a:latin typeface="Dosis"/>
              <a:ea typeface="Dosis"/>
              <a:cs typeface="Dosis"/>
              <a:sym typeface="Dosi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p:nvPr/>
        </p:nvSpPr>
        <p:spPr>
          <a:xfrm>
            <a:off x="1240077" y="576710"/>
            <a:ext cx="6651300" cy="435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dirty="0">
                <a:solidFill>
                  <a:srgbClr val="665546"/>
                </a:solidFill>
                <a:latin typeface="Dosis"/>
                <a:ea typeface="Dosis"/>
                <a:cs typeface="Dosis"/>
                <a:sym typeface="Dosis"/>
              </a:rPr>
              <a:t>Project Goals</a:t>
            </a:r>
            <a:endParaRPr sz="1600" b="1" i="0" u="none" strike="noStrike" cap="none" dirty="0">
              <a:solidFill>
                <a:srgbClr val="665546"/>
              </a:solidFill>
              <a:latin typeface="Dosis"/>
              <a:ea typeface="Dosis"/>
              <a:cs typeface="Dosis"/>
              <a:sym typeface="Dosis"/>
            </a:endParaRPr>
          </a:p>
        </p:txBody>
      </p:sp>
      <p:sp>
        <p:nvSpPr>
          <p:cNvPr id="136" name="Google Shape;136;p24"/>
          <p:cNvSpPr txBox="1"/>
          <p:nvPr/>
        </p:nvSpPr>
        <p:spPr>
          <a:xfrm>
            <a:off x="948150" y="1194175"/>
            <a:ext cx="7247700" cy="3821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200" dirty="0">
                <a:solidFill>
                  <a:srgbClr val="6F614B"/>
                </a:solidFill>
                <a:latin typeface="Dosis"/>
                <a:ea typeface="Dosis"/>
                <a:cs typeface="Dosis"/>
                <a:sym typeface="Dosis"/>
              </a:rPr>
              <a:t>1. </a:t>
            </a:r>
            <a:r>
              <a:rPr lang="en-US" sz="2200" dirty="0">
                <a:solidFill>
                  <a:srgbClr val="665546"/>
                </a:solidFill>
                <a:latin typeface="Dosis"/>
                <a:ea typeface="Dosis"/>
                <a:cs typeface="Dosis"/>
                <a:sym typeface="Dosis"/>
              </a:rPr>
              <a:t>Engage community-based clinicians in the work of pandemic response</a:t>
            </a:r>
            <a:endParaRPr sz="2200" dirty="0">
              <a:solidFill>
                <a:srgbClr val="665546"/>
              </a:solidFill>
              <a:latin typeface="Dosis"/>
              <a:ea typeface="Dosis"/>
              <a:cs typeface="Dosis"/>
              <a:sym typeface="Dosis"/>
            </a:endParaRPr>
          </a:p>
          <a:p>
            <a:pPr marL="0" lvl="0" indent="0" algn="l" rtl="0">
              <a:lnSpc>
                <a:spcPct val="100000"/>
              </a:lnSpc>
              <a:spcBef>
                <a:spcPts val="1000"/>
              </a:spcBef>
              <a:spcAft>
                <a:spcPts val="0"/>
              </a:spcAft>
              <a:buNone/>
            </a:pPr>
            <a:r>
              <a:rPr lang="en-US" sz="2200" dirty="0">
                <a:solidFill>
                  <a:srgbClr val="B06601"/>
                </a:solidFill>
                <a:latin typeface="Dosis"/>
                <a:ea typeface="Dosis"/>
                <a:cs typeface="Dosis"/>
                <a:sym typeface="Dosis"/>
              </a:rPr>
              <a:t>2. Build community confidence in the COVID-19 vaccine and in organizations trying to work together to address the pandemic</a:t>
            </a:r>
            <a:endParaRPr sz="2200" dirty="0">
              <a:solidFill>
                <a:srgbClr val="B06601"/>
              </a:solidFill>
              <a:latin typeface="Dosis"/>
              <a:ea typeface="Dosis"/>
              <a:cs typeface="Dosis"/>
              <a:sym typeface="Dosis"/>
            </a:endParaRPr>
          </a:p>
          <a:p>
            <a:pPr marL="0" lvl="0" indent="0" algn="l" rtl="0">
              <a:lnSpc>
                <a:spcPct val="100000"/>
              </a:lnSpc>
              <a:spcBef>
                <a:spcPts val="1000"/>
              </a:spcBef>
              <a:spcAft>
                <a:spcPts val="0"/>
              </a:spcAft>
              <a:buNone/>
            </a:pPr>
            <a:r>
              <a:rPr lang="en-US" sz="2200" dirty="0">
                <a:solidFill>
                  <a:srgbClr val="6F614B"/>
                </a:solidFill>
                <a:latin typeface="Dosis"/>
                <a:ea typeface="Dosis"/>
                <a:cs typeface="Dosis"/>
                <a:sym typeface="Dosis"/>
              </a:rPr>
              <a:t>3. </a:t>
            </a:r>
            <a:r>
              <a:rPr lang="en-US" sz="2200" dirty="0">
                <a:solidFill>
                  <a:srgbClr val="665546"/>
                </a:solidFill>
                <a:latin typeface="Dosis"/>
                <a:ea typeface="Dosis"/>
                <a:cs typeface="Dosis"/>
                <a:sym typeface="Dosis"/>
              </a:rPr>
              <a:t>Build connections among CBOs, community clinicians, and the OHA public health division</a:t>
            </a:r>
            <a:endParaRPr sz="2200" dirty="0">
              <a:solidFill>
                <a:srgbClr val="665546"/>
              </a:solidFill>
              <a:latin typeface="Dosis"/>
              <a:ea typeface="Dosis"/>
              <a:cs typeface="Dosis"/>
              <a:sym typeface="Dosis"/>
            </a:endParaRPr>
          </a:p>
          <a:p>
            <a:pPr marL="0" lvl="0" indent="0" algn="l" rtl="0">
              <a:lnSpc>
                <a:spcPct val="100000"/>
              </a:lnSpc>
              <a:spcBef>
                <a:spcPts val="1000"/>
              </a:spcBef>
              <a:spcAft>
                <a:spcPts val="0"/>
              </a:spcAft>
              <a:buNone/>
            </a:pPr>
            <a:r>
              <a:rPr lang="en-US" sz="2200" dirty="0">
                <a:solidFill>
                  <a:srgbClr val="B06601"/>
                </a:solidFill>
                <a:latin typeface="Dosis"/>
                <a:ea typeface="Dosis"/>
                <a:cs typeface="Dosis"/>
                <a:sym typeface="Dosis"/>
              </a:rPr>
              <a:t>4. Work with CBOs to develop community-responsive approaches to the education events.</a:t>
            </a:r>
            <a:endParaRPr sz="2200" dirty="0">
              <a:solidFill>
                <a:srgbClr val="B06601"/>
              </a:solidFill>
              <a:latin typeface="Dosis"/>
              <a:ea typeface="Dosis"/>
              <a:cs typeface="Dosis"/>
              <a:sym typeface="Dosis"/>
            </a:endParaRPr>
          </a:p>
          <a:p>
            <a:pPr marL="0" lvl="0" indent="0" algn="l" rtl="0">
              <a:lnSpc>
                <a:spcPct val="100000"/>
              </a:lnSpc>
              <a:spcBef>
                <a:spcPts val="1000"/>
              </a:spcBef>
              <a:spcAft>
                <a:spcPts val="1000"/>
              </a:spcAft>
              <a:buNone/>
            </a:pPr>
            <a:endParaRPr sz="1000" dirty="0">
              <a:solidFill>
                <a:srgbClr val="6F614B"/>
              </a:solidFill>
              <a:latin typeface="Dosis"/>
              <a:ea typeface="Dosis"/>
              <a:cs typeface="Dosis"/>
              <a:sym typeface="Dosi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p:nvPr/>
        </p:nvSpPr>
        <p:spPr>
          <a:xfrm>
            <a:off x="982650" y="652934"/>
            <a:ext cx="7144500" cy="92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dirty="0">
                <a:solidFill>
                  <a:srgbClr val="665546"/>
                </a:solidFill>
                <a:latin typeface="Dosis"/>
                <a:ea typeface="Dosis"/>
                <a:cs typeface="Dosis"/>
                <a:sym typeface="Dosis"/>
              </a:rPr>
              <a:t>Building Immunity By Building Community Project</a:t>
            </a:r>
            <a:endParaRPr sz="1600" b="1" i="0" u="none" strike="noStrike" cap="none" dirty="0">
              <a:solidFill>
                <a:srgbClr val="665546"/>
              </a:solidFill>
              <a:latin typeface="Dosis"/>
              <a:ea typeface="Dosis"/>
              <a:cs typeface="Dosis"/>
              <a:sym typeface="Dosis"/>
            </a:endParaRPr>
          </a:p>
        </p:txBody>
      </p:sp>
      <p:sp>
        <p:nvSpPr>
          <p:cNvPr id="142" name="Google Shape;142;p25"/>
          <p:cNvSpPr txBox="1">
            <a:spLocks noGrp="1"/>
          </p:cNvSpPr>
          <p:nvPr>
            <p:ph type="body" idx="1"/>
          </p:nvPr>
        </p:nvSpPr>
        <p:spPr>
          <a:xfrm>
            <a:off x="789300" y="1750350"/>
            <a:ext cx="7548900" cy="3331200"/>
          </a:xfrm>
          <a:prstGeom prst="rect">
            <a:avLst/>
          </a:prstGeom>
          <a:noFill/>
          <a:ln>
            <a:noFill/>
          </a:ln>
        </p:spPr>
        <p:txBody>
          <a:bodyPr spcFirstLastPara="1" wrap="square" lIns="71100" tIns="35550" rIns="71100" bIns="35550" anchor="t" anchorCtr="0">
            <a:noAutofit/>
          </a:bodyPr>
          <a:lstStyle/>
          <a:p>
            <a:pPr marL="0" lvl="0" indent="0" algn="l" rtl="0">
              <a:lnSpc>
                <a:spcPct val="90000"/>
              </a:lnSpc>
              <a:spcBef>
                <a:spcPts val="0"/>
              </a:spcBef>
              <a:spcAft>
                <a:spcPts val="0"/>
              </a:spcAft>
              <a:buClr>
                <a:schemeClr val="dk1"/>
              </a:buClr>
              <a:buSzPts val="1600"/>
              <a:buNone/>
            </a:pPr>
            <a:r>
              <a:rPr lang="en-US" sz="2400" b="1" dirty="0">
                <a:solidFill>
                  <a:srgbClr val="B06601"/>
                </a:solidFill>
                <a:latin typeface="Dosis"/>
                <a:ea typeface="Dosis"/>
                <a:cs typeface="Dosis"/>
                <a:sym typeface="Dosis"/>
              </a:rPr>
              <a:t>Project Description: </a:t>
            </a:r>
            <a:endParaRPr sz="2400" b="1" dirty="0">
              <a:solidFill>
                <a:srgbClr val="B06601"/>
              </a:solidFill>
              <a:latin typeface="Dosis"/>
              <a:ea typeface="Dosis"/>
              <a:cs typeface="Dosis"/>
              <a:sym typeface="Dosis"/>
            </a:endParaRPr>
          </a:p>
          <a:p>
            <a:pPr marL="177800" lvl="0" indent="-228600" algn="l" rtl="0">
              <a:lnSpc>
                <a:spcPct val="90000"/>
              </a:lnSpc>
              <a:spcBef>
                <a:spcPts val="800"/>
              </a:spcBef>
              <a:spcAft>
                <a:spcPts val="0"/>
              </a:spcAft>
              <a:buClr>
                <a:srgbClr val="665546"/>
              </a:buClr>
              <a:buSzPts val="2400"/>
              <a:buFont typeface="Dosis"/>
              <a:buChar char="•"/>
            </a:pPr>
            <a:r>
              <a:rPr lang="en-US" sz="2400" dirty="0">
                <a:solidFill>
                  <a:srgbClr val="665546"/>
                </a:solidFill>
                <a:latin typeface="Dosis"/>
                <a:ea typeface="Dosis"/>
                <a:cs typeface="Dosis"/>
                <a:sym typeface="Dosis"/>
              </a:rPr>
              <a:t>Oregonians need trusted messengers to help them make informed decisions about the COVID-19 vaccine</a:t>
            </a:r>
            <a:endParaRPr sz="2400" dirty="0">
              <a:solidFill>
                <a:srgbClr val="665546"/>
              </a:solidFill>
              <a:latin typeface="Dosis"/>
              <a:ea typeface="Dosis"/>
              <a:cs typeface="Dosis"/>
              <a:sym typeface="Dosis"/>
            </a:endParaRPr>
          </a:p>
          <a:p>
            <a:pPr marL="177800" lvl="0" indent="-228600" algn="l" rtl="0">
              <a:lnSpc>
                <a:spcPct val="90000"/>
              </a:lnSpc>
              <a:spcBef>
                <a:spcPts val="800"/>
              </a:spcBef>
              <a:spcAft>
                <a:spcPts val="0"/>
              </a:spcAft>
              <a:buClr>
                <a:srgbClr val="B06601"/>
              </a:buClr>
              <a:buSzPts val="2400"/>
              <a:buFont typeface="Dosis"/>
              <a:buChar char="•"/>
            </a:pPr>
            <a:r>
              <a:rPr lang="en-US" sz="2400" dirty="0">
                <a:solidFill>
                  <a:srgbClr val="B06601"/>
                </a:solidFill>
                <a:latin typeface="Dosis"/>
                <a:ea typeface="Dosis"/>
                <a:cs typeface="Dosis"/>
                <a:sym typeface="Dosis"/>
              </a:rPr>
              <a:t>We trained clinicians to provide collaborative workshops on the COVID-19 vaccine throughout the state.</a:t>
            </a:r>
            <a:endParaRPr sz="2400" dirty="0">
              <a:solidFill>
                <a:srgbClr val="B06601"/>
              </a:solidFill>
              <a:latin typeface="Dosis"/>
              <a:ea typeface="Dosis"/>
              <a:cs typeface="Dosis"/>
              <a:sym typeface="Dosis"/>
            </a:endParaRPr>
          </a:p>
          <a:p>
            <a:pPr marL="177800" lvl="0" indent="-228600" algn="l" rtl="0">
              <a:lnSpc>
                <a:spcPct val="90000"/>
              </a:lnSpc>
              <a:spcBef>
                <a:spcPts val="800"/>
              </a:spcBef>
              <a:spcAft>
                <a:spcPts val="0"/>
              </a:spcAft>
              <a:buClr>
                <a:srgbClr val="665546"/>
              </a:buClr>
              <a:buSzPts val="2400"/>
              <a:buFont typeface="Dosis"/>
              <a:buChar char="•"/>
            </a:pPr>
            <a:r>
              <a:rPr lang="en-US" sz="2400" dirty="0">
                <a:solidFill>
                  <a:srgbClr val="665546"/>
                </a:solidFill>
                <a:latin typeface="Dosis"/>
                <a:ea typeface="Dosis"/>
                <a:cs typeface="Dosis"/>
                <a:sym typeface="Dosis"/>
              </a:rPr>
              <a:t>Contracted from January 2022 to June 2023</a:t>
            </a:r>
            <a:endParaRPr sz="2400" dirty="0">
              <a:solidFill>
                <a:srgbClr val="665546"/>
              </a:solidFill>
              <a:latin typeface="Dosis"/>
              <a:ea typeface="Dosis"/>
              <a:cs typeface="Dosis"/>
              <a:sym typeface="Dosi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a:spLocks noGrp="1"/>
          </p:cNvSpPr>
          <p:nvPr>
            <p:ph type="title"/>
          </p:nvPr>
        </p:nvSpPr>
        <p:spPr>
          <a:xfrm>
            <a:off x="628650" y="468721"/>
            <a:ext cx="7886700" cy="684000"/>
          </a:xfrm>
          <a:prstGeom prst="rect">
            <a:avLst/>
          </a:prstGeom>
          <a:noFill/>
          <a:ln>
            <a:noFill/>
          </a:ln>
        </p:spPr>
        <p:txBody>
          <a:bodyPr spcFirstLastPara="1" wrap="square" lIns="71100" tIns="35550" rIns="71100" bIns="35550" anchor="ctr" anchorCtr="0">
            <a:normAutofit/>
          </a:bodyPr>
          <a:lstStyle/>
          <a:p>
            <a:pPr marL="0" lvl="0" indent="0" algn="ctr" rtl="0">
              <a:lnSpc>
                <a:spcPct val="90000"/>
              </a:lnSpc>
              <a:spcBef>
                <a:spcPts val="0"/>
              </a:spcBef>
              <a:spcAft>
                <a:spcPts val="0"/>
              </a:spcAft>
              <a:buClr>
                <a:schemeClr val="dk1"/>
              </a:buClr>
              <a:buSzPts val="3400"/>
              <a:buFont typeface="Calibri"/>
              <a:buNone/>
            </a:pPr>
            <a:r>
              <a:rPr lang="en-US" dirty="0">
                <a:solidFill>
                  <a:srgbClr val="665546"/>
                </a:solidFill>
                <a:latin typeface="Dosis"/>
                <a:ea typeface="Dosis"/>
                <a:cs typeface="Dosis"/>
                <a:sym typeface="Dosis"/>
              </a:rPr>
              <a:t>Workshop Objectives</a:t>
            </a:r>
            <a:endParaRPr dirty="0">
              <a:solidFill>
                <a:srgbClr val="665546"/>
              </a:solidFill>
              <a:latin typeface="Dosis"/>
              <a:ea typeface="Dosis"/>
              <a:cs typeface="Dosis"/>
              <a:sym typeface="Dosis"/>
            </a:endParaRPr>
          </a:p>
        </p:txBody>
      </p:sp>
      <p:sp>
        <p:nvSpPr>
          <p:cNvPr id="148" name="Google Shape;148;p26"/>
          <p:cNvSpPr txBox="1">
            <a:spLocks noGrp="1"/>
          </p:cNvSpPr>
          <p:nvPr>
            <p:ph type="body" idx="1"/>
          </p:nvPr>
        </p:nvSpPr>
        <p:spPr>
          <a:xfrm>
            <a:off x="740250" y="1152725"/>
            <a:ext cx="4155000" cy="4382400"/>
          </a:xfrm>
          <a:prstGeom prst="rect">
            <a:avLst/>
          </a:prstGeom>
          <a:noFill/>
          <a:ln>
            <a:noFill/>
          </a:ln>
        </p:spPr>
        <p:txBody>
          <a:bodyPr spcFirstLastPara="1" wrap="square" lIns="71100" tIns="35550" rIns="71100" bIns="35550" anchor="t" anchorCtr="0">
            <a:noAutofit/>
          </a:bodyPr>
          <a:lstStyle/>
          <a:p>
            <a:pPr marL="177800" lvl="0" indent="-203200" algn="l" rtl="0">
              <a:lnSpc>
                <a:spcPct val="90000"/>
              </a:lnSpc>
              <a:spcBef>
                <a:spcPts val="800"/>
              </a:spcBef>
              <a:spcAft>
                <a:spcPts val="0"/>
              </a:spcAft>
              <a:buClr>
                <a:srgbClr val="665546"/>
              </a:buClr>
              <a:buSzPts val="2000"/>
              <a:buFont typeface="Dosis"/>
              <a:buChar char="•"/>
            </a:pPr>
            <a:r>
              <a:rPr lang="en-US" sz="2000" dirty="0">
                <a:solidFill>
                  <a:srgbClr val="665546"/>
                </a:solidFill>
                <a:latin typeface="Dosis"/>
                <a:ea typeface="Dosis"/>
                <a:cs typeface="Dosis"/>
                <a:sym typeface="Dosis"/>
              </a:rPr>
              <a:t>Create a safe, comfortable, and fun environment to learn about COVID vaccines without judgment.</a:t>
            </a:r>
            <a:endParaRPr sz="3200" dirty="0">
              <a:solidFill>
                <a:srgbClr val="665546"/>
              </a:solidFill>
              <a:latin typeface="Dosis"/>
              <a:ea typeface="Dosis"/>
              <a:cs typeface="Dosis"/>
              <a:sym typeface="Dosis"/>
            </a:endParaRPr>
          </a:p>
          <a:p>
            <a:pPr marL="177800" lvl="0" indent="-203200" algn="l" rtl="0">
              <a:lnSpc>
                <a:spcPct val="90000"/>
              </a:lnSpc>
              <a:spcBef>
                <a:spcPts val="800"/>
              </a:spcBef>
              <a:spcAft>
                <a:spcPts val="0"/>
              </a:spcAft>
              <a:buClr>
                <a:srgbClr val="B06601"/>
              </a:buClr>
              <a:buSzPts val="2000"/>
              <a:buFont typeface="Dosis"/>
              <a:buChar char="•"/>
            </a:pPr>
            <a:r>
              <a:rPr lang="en-US" sz="2000" dirty="0">
                <a:solidFill>
                  <a:srgbClr val="B06601"/>
                </a:solidFill>
                <a:latin typeface="Dosis"/>
                <a:ea typeface="Dosis"/>
                <a:cs typeface="Dosis"/>
                <a:sym typeface="Dosis"/>
              </a:rPr>
              <a:t>Explore the ways that individuals make decisions. </a:t>
            </a:r>
            <a:endParaRPr sz="3200" dirty="0">
              <a:solidFill>
                <a:srgbClr val="B06601"/>
              </a:solidFill>
              <a:latin typeface="Dosis"/>
              <a:ea typeface="Dosis"/>
              <a:cs typeface="Dosis"/>
              <a:sym typeface="Dosis"/>
            </a:endParaRPr>
          </a:p>
          <a:p>
            <a:pPr marL="177800" lvl="0" indent="-203200" algn="l" rtl="0">
              <a:lnSpc>
                <a:spcPct val="90000"/>
              </a:lnSpc>
              <a:spcBef>
                <a:spcPts val="800"/>
              </a:spcBef>
              <a:spcAft>
                <a:spcPts val="0"/>
              </a:spcAft>
              <a:buClr>
                <a:srgbClr val="665546"/>
              </a:buClr>
              <a:buSzPts val="2000"/>
              <a:buFont typeface="Dosis"/>
              <a:buChar char="•"/>
            </a:pPr>
            <a:r>
              <a:rPr lang="en-US" sz="2000" dirty="0">
                <a:solidFill>
                  <a:srgbClr val="665546"/>
                </a:solidFill>
                <a:latin typeface="Dosis"/>
                <a:ea typeface="Dosis"/>
                <a:cs typeface="Dosis"/>
                <a:sym typeface="Dosis"/>
              </a:rPr>
              <a:t>Learn how COVID vaccines work, how they were made, and how they are monitored.</a:t>
            </a:r>
            <a:endParaRPr sz="3200" dirty="0">
              <a:solidFill>
                <a:srgbClr val="665546"/>
              </a:solidFill>
              <a:latin typeface="Dosis"/>
              <a:ea typeface="Dosis"/>
              <a:cs typeface="Dosis"/>
              <a:sym typeface="Dosis"/>
            </a:endParaRPr>
          </a:p>
          <a:p>
            <a:pPr marL="177800" lvl="0" indent="-203200" algn="l" rtl="0">
              <a:lnSpc>
                <a:spcPct val="90000"/>
              </a:lnSpc>
              <a:spcBef>
                <a:spcPts val="800"/>
              </a:spcBef>
              <a:spcAft>
                <a:spcPts val="0"/>
              </a:spcAft>
              <a:buClr>
                <a:srgbClr val="B06601"/>
              </a:buClr>
              <a:buSzPts val="2000"/>
              <a:buFont typeface="Dosis"/>
              <a:buChar char="•"/>
            </a:pPr>
            <a:r>
              <a:rPr lang="en-US" sz="2000" dirty="0">
                <a:solidFill>
                  <a:srgbClr val="B06601"/>
                </a:solidFill>
                <a:latin typeface="Dosis"/>
                <a:ea typeface="Dosis"/>
                <a:cs typeface="Dosis"/>
                <a:sym typeface="Dosis"/>
              </a:rPr>
              <a:t>Review COVID vaccine side effects.</a:t>
            </a:r>
            <a:endParaRPr sz="3200" dirty="0">
              <a:solidFill>
                <a:srgbClr val="B06601"/>
              </a:solidFill>
              <a:latin typeface="Dosis"/>
              <a:ea typeface="Dosis"/>
              <a:cs typeface="Dosis"/>
              <a:sym typeface="Dosis"/>
            </a:endParaRPr>
          </a:p>
          <a:p>
            <a:pPr marL="177800" lvl="0" indent="-203200" algn="l" rtl="0">
              <a:lnSpc>
                <a:spcPct val="90000"/>
              </a:lnSpc>
              <a:spcBef>
                <a:spcPts val="800"/>
              </a:spcBef>
              <a:spcAft>
                <a:spcPts val="0"/>
              </a:spcAft>
              <a:buClr>
                <a:srgbClr val="665546"/>
              </a:buClr>
              <a:buSzPts val="2000"/>
              <a:buFont typeface="Dosis"/>
              <a:buChar char="•"/>
            </a:pPr>
            <a:r>
              <a:rPr lang="en-US" sz="2000" dirty="0">
                <a:solidFill>
                  <a:srgbClr val="665546"/>
                </a:solidFill>
                <a:latin typeface="Dosis"/>
                <a:ea typeface="Dosis"/>
                <a:cs typeface="Dosis"/>
                <a:sym typeface="Dosis"/>
              </a:rPr>
              <a:t>Answer community members' questions.</a:t>
            </a:r>
            <a:endParaRPr sz="2000" dirty="0">
              <a:solidFill>
                <a:srgbClr val="665546"/>
              </a:solidFill>
              <a:latin typeface="Dosis"/>
              <a:ea typeface="Dosis"/>
              <a:cs typeface="Dosis"/>
              <a:sym typeface="Dosis"/>
            </a:endParaRPr>
          </a:p>
          <a:p>
            <a:pPr marL="177800" lvl="0" indent="-203200" algn="l" rtl="0">
              <a:lnSpc>
                <a:spcPct val="90000"/>
              </a:lnSpc>
              <a:spcBef>
                <a:spcPts val="800"/>
              </a:spcBef>
              <a:spcAft>
                <a:spcPts val="0"/>
              </a:spcAft>
              <a:buClr>
                <a:srgbClr val="B06601"/>
              </a:buClr>
              <a:buSzPts val="2000"/>
              <a:buFont typeface="Dosis"/>
              <a:buChar char="•"/>
            </a:pPr>
            <a:r>
              <a:rPr lang="en-US" sz="2000" dirty="0">
                <a:solidFill>
                  <a:srgbClr val="B06601"/>
                </a:solidFill>
                <a:latin typeface="Dosis"/>
                <a:ea typeface="Dosis"/>
                <a:cs typeface="Dosis"/>
                <a:sym typeface="Dosis"/>
              </a:rPr>
              <a:t>Adjust workshop according to community needs.</a:t>
            </a:r>
            <a:endParaRPr sz="2000" dirty="0">
              <a:solidFill>
                <a:srgbClr val="B06601"/>
              </a:solidFill>
              <a:latin typeface="Dosis"/>
              <a:ea typeface="Dosis"/>
              <a:cs typeface="Dosis"/>
              <a:sym typeface="Dosis"/>
            </a:endParaRPr>
          </a:p>
        </p:txBody>
      </p:sp>
      <p:pic>
        <p:nvPicPr>
          <p:cNvPr id="149" name="Google Shape;149;p26" descr="Hands holding each other"/>
          <p:cNvPicPr preferRelativeResize="0"/>
          <p:nvPr/>
        </p:nvPicPr>
        <p:blipFill rotWithShape="1">
          <a:blip r:embed="rId3">
            <a:alphaModFix/>
          </a:blip>
          <a:srcRect/>
          <a:stretch/>
        </p:blipFill>
        <p:spPr>
          <a:xfrm>
            <a:off x="5039138" y="1820263"/>
            <a:ext cx="3109226" cy="20744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a:off x="892950" y="2341358"/>
            <a:ext cx="7358100" cy="1032300"/>
          </a:xfrm>
          <a:prstGeom prst="rect">
            <a:avLst/>
          </a:prstGeom>
          <a:noFill/>
          <a:ln>
            <a:noFill/>
          </a:ln>
          <a:effectLst>
            <a:outerShdw blurRad="25400" dist="12700" dir="5400000" rotWithShape="0">
              <a:srgbClr val="FFFFFF"/>
            </a:outerShdw>
          </a:effectLst>
        </p:spPr>
        <p:txBody>
          <a:bodyPr spcFirstLastPara="1" wrap="square" lIns="35725" tIns="35725" rIns="35725" bIns="35725" anchor="ctr" anchorCtr="0">
            <a:normAutofit/>
          </a:bodyPr>
          <a:lstStyle/>
          <a:p>
            <a:pPr marL="0" lvl="0" indent="0" algn="ctr" rtl="0">
              <a:lnSpc>
                <a:spcPct val="100000"/>
              </a:lnSpc>
              <a:spcBef>
                <a:spcPts val="0"/>
              </a:spcBef>
              <a:spcAft>
                <a:spcPts val="0"/>
              </a:spcAft>
              <a:buSzPts val="1300"/>
              <a:buNone/>
            </a:pPr>
            <a:r>
              <a:rPr lang="en-US" sz="4300" dirty="0">
                <a:solidFill>
                  <a:srgbClr val="665546"/>
                </a:solidFill>
                <a:latin typeface="Dosis"/>
                <a:ea typeface="Dosis"/>
                <a:cs typeface="Dosis"/>
                <a:sym typeface="Dosis"/>
              </a:rPr>
              <a:t>How Did We Do It?</a:t>
            </a:r>
            <a:endParaRPr sz="4300" dirty="0">
              <a:solidFill>
                <a:srgbClr val="665546"/>
              </a:solidFill>
              <a:latin typeface="Dosis"/>
              <a:ea typeface="Dosis"/>
              <a:cs typeface="Dosis"/>
              <a:sym typeface="Dosis"/>
            </a:endParaRPr>
          </a:p>
        </p:txBody>
      </p:sp>
    </p:spTree>
  </p:cSld>
  <p:clrMapOvr>
    <a:masterClrMapping/>
  </p:clrMapOvr>
</p:sld>
</file>

<file path=ppt/theme/theme1.xml><?xml version="1.0" encoding="utf-8"?>
<a:theme xmlns:a="http://schemas.openxmlformats.org/drawingml/2006/main" name="Boost Oregon">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3284</Words>
  <Application>Microsoft Office PowerPoint</Application>
  <PresentationFormat>On-screen Show (16:10)</PresentationFormat>
  <Paragraphs>218</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Bell MT</vt:lpstr>
      <vt:lpstr>Libre Franklin Medium</vt:lpstr>
      <vt:lpstr>Arial</vt:lpstr>
      <vt:lpstr>Calibri</vt:lpstr>
      <vt:lpstr>Libre Baskerville</vt:lpstr>
      <vt:lpstr>Dosis</vt:lpstr>
      <vt:lpstr>Garamond</vt:lpstr>
      <vt:lpstr>Libre Franklin</vt:lpstr>
      <vt:lpstr>Palatino</vt:lpstr>
      <vt:lpstr>Boost Oregon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Objectives</vt:lpstr>
      <vt:lpstr>How Did We Do It?</vt:lpstr>
      <vt:lpstr>Components of BIBC</vt:lpstr>
      <vt:lpstr>Clinician Recruitment and Training</vt:lpstr>
      <vt:lpstr>Clinician Recruitment Materials</vt:lpstr>
      <vt:lpstr>Training Format</vt:lpstr>
      <vt:lpstr>PowerPoint Presentation</vt:lpstr>
      <vt:lpstr>Practicing Reflective Statements</vt:lpstr>
      <vt:lpstr>Break Outs</vt:lpstr>
      <vt:lpstr>“Yes, but what about the actual information?”</vt:lpstr>
      <vt:lpstr>PowerPoint Presentation</vt:lpstr>
      <vt:lpstr>PowerPoint Presentation</vt:lpstr>
      <vt:lpstr>PowerPoint Presentation</vt:lpstr>
      <vt:lpstr>Defining Success: Setting Clear Expectations</vt:lpstr>
      <vt:lpstr>Recruiting Community-Based Organizations</vt:lpstr>
      <vt:lpstr>CBO Recruitment Materials</vt:lpstr>
      <vt:lpstr>PowerPoint Presentation</vt:lpstr>
      <vt:lpstr>Information Tracked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Meghan Sable</cp:lastModifiedBy>
  <cp:revision>2</cp:revision>
  <dcterms:modified xsi:type="dcterms:W3CDTF">2023-08-02T19:27:07Z</dcterms:modified>
</cp:coreProperties>
</file>