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 id="2147483673" r:id="rId5"/>
  </p:sldMasterIdLst>
  <p:notesMasterIdLst>
    <p:notesMasterId r:id="rId40"/>
  </p:notesMasterIdLst>
  <p:handoutMasterIdLst>
    <p:handoutMasterId r:id="rId41"/>
  </p:handoutMasterIdLst>
  <p:sldIdLst>
    <p:sldId id="256" r:id="rId6"/>
    <p:sldId id="257" r:id="rId7"/>
    <p:sldId id="356" r:id="rId8"/>
    <p:sldId id="357" r:id="rId9"/>
    <p:sldId id="259" r:id="rId10"/>
    <p:sldId id="260" r:id="rId11"/>
    <p:sldId id="359" r:id="rId12"/>
    <p:sldId id="262" r:id="rId13"/>
    <p:sldId id="263" r:id="rId14"/>
    <p:sldId id="362" r:id="rId15"/>
    <p:sldId id="268" r:id="rId16"/>
    <p:sldId id="270" r:id="rId17"/>
    <p:sldId id="361" r:id="rId18"/>
    <p:sldId id="265" r:id="rId19"/>
    <p:sldId id="363" r:id="rId20"/>
    <p:sldId id="274" r:id="rId21"/>
    <p:sldId id="313" r:id="rId22"/>
    <p:sldId id="273" r:id="rId23"/>
    <p:sldId id="271" r:id="rId24"/>
    <p:sldId id="261" r:id="rId25"/>
    <p:sldId id="346" r:id="rId26"/>
    <p:sldId id="353" r:id="rId27"/>
    <p:sldId id="355" r:id="rId28"/>
    <p:sldId id="350" r:id="rId29"/>
    <p:sldId id="349" r:id="rId30"/>
    <p:sldId id="351" r:id="rId31"/>
    <p:sldId id="341" r:id="rId32"/>
    <p:sldId id="344" r:id="rId33"/>
    <p:sldId id="345" r:id="rId34"/>
    <p:sldId id="354" r:id="rId35"/>
    <p:sldId id="336" r:id="rId36"/>
    <p:sldId id="338" r:id="rId37"/>
    <p:sldId id="335" r:id="rId38"/>
    <p:sldId id="269" r:id="rId3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5"/>
    <a:srgbClr val="93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51DED-1526-4980-B77B-302FAE9D9DE4}" v="9" dt="2023-08-03T20:03:36.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82491" autoAdjust="0"/>
  </p:normalViewPr>
  <p:slideViewPr>
    <p:cSldViewPr>
      <p:cViewPr varScale="1">
        <p:scale>
          <a:sx n="94" d="100"/>
          <a:sy n="94" d="100"/>
        </p:scale>
        <p:origin x="119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132"/>
    </p:cViewPr>
  </p:notesTextViewPr>
  <p:notesViewPr>
    <p:cSldViewPr>
      <p:cViewPr varScale="1">
        <p:scale>
          <a:sx n="104" d="100"/>
          <a:sy n="104" d="100"/>
        </p:scale>
        <p:origin x="2604"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u Wendy" userId="a3339060-eccd-4308-9e62-eb7042c7b2ce" providerId="ADAL" clId="{1F651DED-1526-4980-B77B-302FAE9D9DE4}"/>
    <pc:docChg chg="custSel addSld delSld modSld">
      <pc:chgData name="Neu Wendy" userId="a3339060-eccd-4308-9e62-eb7042c7b2ce" providerId="ADAL" clId="{1F651DED-1526-4980-B77B-302FAE9D9DE4}" dt="2023-08-03T20:05:14.004" v="145" actId="20577"/>
      <pc:docMkLst>
        <pc:docMk/>
      </pc:docMkLst>
      <pc:sldChg chg="modNotesTx">
        <pc:chgData name="Neu Wendy" userId="a3339060-eccd-4308-9e62-eb7042c7b2ce" providerId="ADAL" clId="{1F651DED-1526-4980-B77B-302FAE9D9DE4}" dt="2023-08-03T20:01:00.525" v="83" actId="20577"/>
        <pc:sldMkLst>
          <pc:docMk/>
          <pc:sldMk cId="0" sldId="257"/>
        </pc:sldMkLst>
      </pc:sldChg>
      <pc:sldChg chg="del">
        <pc:chgData name="Neu Wendy" userId="a3339060-eccd-4308-9e62-eb7042c7b2ce" providerId="ADAL" clId="{1F651DED-1526-4980-B77B-302FAE9D9DE4}" dt="2023-08-03T19:24:41.588" v="12" actId="2696"/>
        <pc:sldMkLst>
          <pc:docMk/>
          <pc:sldMk cId="1310110207" sldId="260"/>
        </pc:sldMkLst>
      </pc:sldChg>
      <pc:sldChg chg="add">
        <pc:chgData name="Neu Wendy" userId="a3339060-eccd-4308-9e62-eb7042c7b2ce" providerId="ADAL" clId="{1F651DED-1526-4980-B77B-302FAE9D9DE4}" dt="2023-08-03T19:57:04.570" v="29"/>
        <pc:sldMkLst>
          <pc:docMk/>
          <pc:sldMk cId="1831838829" sldId="260"/>
        </pc:sldMkLst>
      </pc:sldChg>
      <pc:sldChg chg="del delDesignElem">
        <pc:chgData name="Neu Wendy" userId="a3339060-eccd-4308-9e62-eb7042c7b2ce" providerId="ADAL" clId="{1F651DED-1526-4980-B77B-302FAE9D9DE4}" dt="2023-08-03T19:31:37.087" v="14" actId="47"/>
        <pc:sldMkLst>
          <pc:docMk/>
          <pc:sldMk cId="3692989900" sldId="260"/>
        </pc:sldMkLst>
      </pc:sldChg>
      <pc:sldChg chg="delDesignElem">
        <pc:chgData name="Neu Wendy" userId="a3339060-eccd-4308-9e62-eb7042c7b2ce" providerId="ADAL" clId="{1F651DED-1526-4980-B77B-302FAE9D9DE4}" dt="2023-08-03T19:24:19.352" v="4"/>
        <pc:sldMkLst>
          <pc:docMk/>
          <pc:sldMk cId="3315663345" sldId="262"/>
        </pc:sldMkLst>
      </pc:sldChg>
      <pc:sldChg chg="delDesignElem">
        <pc:chgData name="Neu Wendy" userId="a3339060-eccd-4308-9e62-eb7042c7b2ce" providerId="ADAL" clId="{1F651DED-1526-4980-B77B-302FAE9D9DE4}" dt="2023-08-03T19:24:19.357" v="5"/>
        <pc:sldMkLst>
          <pc:docMk/>
          <pc:sldMk cId="3621302533" sldId="263"/>
        </pc:sldMkLst>
      </pc:sldChg>
      <pc:sldChg chg="del delDesignElem">
        <pc:chgData name="Neu Wendy" userId="a3339060-eccd-4308-9e62-eb7042c7b2ce" providerId="ADAL" clId="{1F651DED-1526-4980-B77B-302FAE9D9DE4}" dt="2023-08-03T20:02:27.720" v="85" actId="2696"/>
        <pc:sldMkLst>
          <pc:docMk/>
          <pc:sldMk cId="2879263495" sldId="264"/>
        </pc:sldMkLst>
      </pc:sldChg>
      <pc:sldChg chg="del delDesignElem">
        <pc:chgData name="Neu Wendy" userId="a3339060-eccd-4308-9e62-eb7042c7b2ce" providerId="ADAL" clId="{1F651DED-1526-4980-B77B-302FAE9D9DE4}" dt="2023-08-03T20:03:43.203" v="87" actId="2696"/>
        <pc:sldMkLst>
          <pc:docMk/>
          <pc:sldMk cId="1365217772" sldId="266"/>
        </pc:sldMkLst>
      </pc:sldChg>
      <pc:sldChg chg="delDesignElem">
        <pc:chgData name="Neu Wendy" userId="a3339060-eccd-4308-9e62-eb7042c7b2ce" providerId="ADAL" clId="{1F651DED-1526-4980-B77B-302FAE9D9DE4}" dt="2023-08-03T19:24:19.374" v="7"/>
        <pc:sldMkLst>
          <pc:docMk/>
          <pc:sldMk cId="600916797" sldId="268"/>
        </pc:sldMkLst>
      </pc:sldChg>
      <pc:sldChg chg="delDesignElem">
        <pc:chgData name="Neu Wendy" userId="a3339060-eccd-4308-9e62-eb7042c7b2ce" providerId="ADAL" clId="{1F651DED-1526-4980-B77B-302FAE9D9DE4}" dt="2023-08-03T19:24:19.383" v="8"/>
        <pc:sldMkLst>
          <pc:docMk/>
          <pc:sldMk cId="2967789578" sldId="270"/>
        </pc:sldMkLst>
      </pc:sldChg>
      <pc:sldChg chg="delSp add del setBg delDesignElem">
        <pc:chgData name="Neu Wendy" userId="a3339060-eccd-4308-9e62-eb7042c7b2ce" providerId="ADAL" clId="{1F651DED-1526-4980-B77B-302FAE9D9DE4}" dt="2023-08-03T19:24:19.433" v="11"/>
        <pc:sldMkLst>
          <pc:docMk/>
          <pc:sldMk cId="3182904725" sldId="271"/>
        </pc:sldMkLst>
        <pc:spChg chg="del">
          <ac:chgData name="Neu Wendy" userId="a3339060-eccd-4308-9e62-eb7042c7b2ce" providerId="ADAL" clId="{1F651DED-1526-4980-B77B-302FAE9D9DE4}" dt="2023-08-03T19:22:02.765" v="1"/>
          <ac:spMkLst>
            <pc:docMk/>
            <pc:sldMk cId="3182904725" sldId="271"/>
            <ac:spMk id="2061" creationId="{131BAD53-4E89-4F62-BBB7-26359763ED39}"/>
          </ac:spMkLst>
        </pc:spChg>
        <pc:spChg chg="del">
          <ac:chgData name="Neu Wendy" userId="a3339060-eccd-4308-9e62-eb7042c7b2ce" providerId="ADAL" clId="{1F651DED-1526-4980-B77B-302FAE9D9DE4}" dt="2023-08-03T19:22:02.765" v="1"/>
          <ac:spMkLst>
            <pc:docMk/>
            <pc:sldMk cId="3182904725" sldId="271"/>
            <ac:spMk id="2062" creationId="{62756DA2-40EB-4C6F-B962-5822FFB54FB6}"/>
          </ac:spMkLst>
        </pc:spChg>
      </pc:sldChg>
      <pc:sldChg chg="modNotesTx">
        <pc:chgData name="Neu Wendy" userId="a3339060-eccd-4308-9e62-eb7042c7b2ce" providerId="ADAL" clId="{1F651DED-1526-4980-B77B-302FAE9D9DE4}" dt="2023-08-03T20:05:14.004" v="145" actId="20577"/>
        <pc:sldMkLst>
          <pc:docMk/>
          <pc:sldMk cId="2458629889" sldId="313"/>
        </pc:sldMkLst>
      </pc:sldChg>
      <pc:sldChg chg="del delDesignElem">
        <pc:chgData name="Neu Wendy" userId="a3339060-eccd-4308-9e62-eb7042c7b2ce" providerId="ADAL" clId="{1F651DED-1526-4980-B77B-302FAE9D9DE4}" dt="2023-08-03T19:57:09.600" v="30" actId="2696"/>
        <pc:sldMkLst>
          <pc:docMk/>
          <pc:sldMk cId="3218762451" sldId="358"/>
        </pc:sldMkLst>
      </pc:sldChg>
      <pc:sldChg chg="modSp del mod delDesignElem">
        <pc:chgData name="Neu Wendy" userId="a3339060-eccd-4308-9e62-eb7042c7b2ce" providerId="ADAL" clId="{1F651DED-1526-4980-B77B-302FAE9D9DE4}" dt="2023-08-03T19:56:31.960" v="28" actId="2696"/>
        <pc:sldMkLst>
          <pc:docMk/>
          <pc:sldMk cId="4072460319" sldId="360"/>
        </pc:sldMkLst>
        <pc:picChg chg="mod">
          <ac:chgData name="Neu Wendy" userId="a3339060-eccd-4308-9e62-eb7042c7b2ce" providerId="ADAL" clId="{1F651DED-1526-4980-B77B-302FAE9D9DE4}" dt="2023-08-03T19:54:10.806" v="21" actId="14100"/>
          <ac:picMkLst>
            <pc:docMk/>
            <pc:sldMk cId="4072460319" sldId="360"/>
            <ac:picMk id="5" creationId="{1A2388A0-0E87-15AD-34B8-91FB62F8E5F7}"/>
          </ac:picMkLst>
        </pc:picChg>
        <pc:picChg chg="mod">
          <ac:chgData name="Neu Wendy" userId="a3339060-eccd-4308-9e62-eb7042c7b2ce" providerId="ADAL" clId="{1F651DED-1526-4980-B77B-302FAE9D9DE4}" dt="2023-08-03T19:54:21.371" v="24" actId="1076"/>
          <ac:picMkLst>
            <pc:docMk/>
            <pc:sldMk cId="4072460319" sldId="360"/>
            <ac:picMk id="7" creationId="{A1E2478A-7986-AC0F-692B-9E2091219B38}"/>
          </ac:picMkLst>
        </pc:picChg>
      </pc:sldChg>
      <pc:sldChg chg="del delDesignElem">
        <pc:chgData name="Neu Wendy" userId="a3339060-eccd-4308-9e62-eb7042c7b2ce" providerId="ADAL" clId="{1F651DED-1526-4980-B77B-302FAE9D9DE4}" dt="2023-08-03T19:55:13.930" v="26" actId="2696"/>
        <pc:sldMkLst>
          <pc:docMk/>
          <pc:sldMk cId="252556898" sldId="361"/>
        </pc:sldMkLst>
      </pc:sldChg>
      <pc:sldChg chg="add">
        <pc:chgData name="Neu Wendy" userId="a3339060-eccd-4308-9e62-eb7042c7b2ce" providerId="ADAL" clId="{1F651DED-1526-4980-B77B-302FAE9D9DE4}" dt="2023-08-03T19:56:24.625" v="27"/>
        <pc:sldMkLst>
          <pc:docMk/>
          <pc:sldMk cId="4133947376" sldId="361"/>
        </pc:sldMkLst>
      </pc:sldChg>
      <pc:sldChg chg="add">
        <pc:chgData name="Neu Wendy" userId="a3339060-eccd-4308-9e62-eb7042c7b2ce" providerId="ADAL" clId="{1F651DED-1526-4980-B77B-302FAE9D9DE4}" dt="2023-08-03T20:02:19.162" v="84"/>
        <pc:sldMkLst>
          <pc:docMk/>
          <pc:sldMk cId="576995728" sldId="362"/>
        </pc:sldMkLst>
      </pc:sldChg>
      <pc:sldChg chg="add">
        <pc:chgData name="Neu Wendy" userId="a3339060-eccd-4308-9e62-eb7042c7b2ce" providerId="ADAL" clId="{1F651DED-1526-4980-B77B-302FAE9D9DE4}" dt="2023-08-03T20:03:36.178" v="86"/>
        <pc:sldMkLst>
          <pc:docMk/>
          <pc:sldMk cId="1407185078" sldId="3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CE589B-58F2-4F7E-B2E9-FFFA6FD35E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5AD15D5-8CDC-4F28-AB63-172B68D3D5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8FA88EFC-2BD6-4076-84CE-0B22E47A432E}" type="datetimeFigureOut">
              <a:rPr lang="en-US"/>
              <a:pPr>
                <a:defRPr/>
              </a:pPr>
              <a:t>8/3/2023</a:t>
            </a:fld>
            <a:endParaRPr lang="en-US"/>
          </a:p>
        </p:txBody>
      </p:sp>
      <p:sp>
        <p:nvSpPr>
          <p:cNvPr id="4" name="Footer Placeholder 3">
            <a:extLst>
              <a:ext uri="{FF2B5EF4-FFF2-40B4-BE49-F238E27FC236}">
                <a16:creationId xmlns:a16="http://schemas.microsoft.com/office/drawing/2014/main" id="{C9100876-F4D9-409C-8DE9-F95ECD6B5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ABBCB68F-E4FE-481F-A150-E0DB4E506A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BFD19E1-9799-453A-A042-9679821910BD}"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25833D8-E38A-480B-A538-59883A3C395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10243" name="Rectangle 3">
            <a:extLst>
              <a:ext uri="{FF2B5EF4-FFF2-40B4-BE49-F238E27FC236}">
                <a16:creationId xmlns:a16="http://schemas.microsoft.com/office/drawing/2014/main" id="{B58B23DF-F6A3-492D-9972-B5107AF0E5A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3076" name="Rectangle 4">
            <a:extLst>
              <a:ext uri="{FF2B5EF4-FFF2-40B4-BE49-F238E27FC236}">
                <a16:creationId xmlns:a16="http://schemas.microsoft.com/office/drawing/2014/main" id="{0EECEF0E-23F8-4475-84C5-552C65588D9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C07AB2B1-95AC-4593-981F-BD704E33909A}"/>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0246" name="Rectangle 6">
            <a:extLst>
              <a:ext uri="{FF2B5EF4-FFF2-40B4-BE49-F238E27FC236}">
                <a16:creationId xmlns:a16="http://schemas.microsoft.com/office/drawing/2014/main" id="{0D702B7E-F674-4361-A2BB-28E01B0F51D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10247" name="Rectangle 7">
            <a:extLst>
              <a:ext uri="{FF2B5EF4-FFF2-40B4-BE49-F238E27FC236}">
                <a16:creationId xmlns:a16="http://schemas.microsoft.com/office/drawing/2014/main" id="{A844077C-A86D-46C0-B1D6-ADC186DED13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F948FC2-949D-4A22-B35D-463DC403C9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Greetings everyone,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Thank you for joining Jill and I today for this session.  We are happy to be here to present on the Anatomy of a Vaccine Encounter.   I am Wendy Neu, my pronouns are she/her and I’m a nurse consultant with the Oregon Immunization Program.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Today, I will cover the anatomy of an Oregon Immunization Program protocol and VAERS.  Jill will close the presentation with best practice for vaccine administration and share trusted resources and clinical reference materials.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So let’s get started.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a:t>
            </a:fld>
            <a:endParaRPr lang="en-US" altLang="en-US"/>
          </a:p>
        </p:txBody>
      </p:sp>
    </p:spTree>
    <p:extLst>
      <p:ext uri="{BB962C8B-B14F-4D97-AF65-F5344CB8AC3E}">
        <p14:creationId xmlns:p14="http://schemas.microsoft.com/office/powerpoint/2010/main" val="304088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rPr>
              <a:t>What isn’t covered in the protocols?  Oops and errors are not covered!  </a:t>
            </a:r>
          </a:p>
          <a:p>
            <a:endParaRPr lang="en-US" sz="1800" kern="1200" dirty="0">
              <a:solidFill>
                <a:srgbClr val="000000"/>
              </a:solidFill>
              <a:effectLst/>
              <a:latin typeface="Calibri" panose="020F0502020204030204" pitchFamily="34"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Times New Roman" panose="02020603050405020304" pitchFamily="18" charset="0"/>
              </a:rPr>
              <a:t>You will not find a response to an oops or an error in the protocols. </a:t>
            </a:r>
          </a:p>
          <a:p>
            <a:endParaRPr lang="en-US" sz="1800" kern="1200" dirty="0">
              <a:solidFill>
                <a:srgbClr val="000000"/>
              </a:solidFill>
              <a:effectLst/>
              <a:latin typeface="Calibri" panose="020F0502020204030204" pitchFamily="34"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Times New Roman" panose="02020603050405020304" pitchFamily="18" charset="0"/>
              </a:rPr>
              <a:t>Even with the best of intentions, errors are going to happen.  Responding to a vaccine administration error depends on many factors and if we captured all the scenarios our protocols would be many pages long.  </a:t>
            </a:r>
          </a:p>
          <a:p>
            <a:endParaRPr lang="en-US" sz="1800" kern="1200" dirty="0">
              <a:solidFill>
                <a:srgbClr val="000000"/>
              </a:solidFill>
              <a:effectLst/>
              <a:latin typeface="Calibri" panose="020F0502020204030204" pitchFamily="34"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Times New Roman" panose="02020603050405020304" pitchFamily="18" charset="0"/>
              </a:rPr>
              <a:t>Depending on what was given, what should have been given, and the patient’s demographics, following an error, you may need to immediately repeat a dose, provide a different vaccine, or do nothing at all.  </a:t>
            </a:r>
          </a:p>
          <a:p>
            <a:endParaRPr lang="en-US" sz="1800" kern="1200" dirty="0">
              <a:solidFill>
                <a:srgbClr val="000000"/>
              </a:solidFill>
              <a:effectLst/>
              <a:latin typeface="Calibri" panose="020F0502020204030204" pitchFamily="34"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Times New Roman" panose="02020603050405020304" pitchFamily="18" charset="0"/>
              </a:rPr>
              <a:t>There are resources offered by CDC for learning how to respond to vaccine administration errors or storage and handling deviations, but again, here in Oregon at the Immunization Program, we love to hear from you.  We can help you discover the best solution for Oops and errors in administration, </a:t>
            </a:r>
            <a:r>
              <a:rPr lang="en-US" sz="1800" kern="1200" dirty="0" err="1">
                <a:solidFill>
                  <a:srgbClr val="000000"/>
                </a:solidFill>
                <a:effectLst/>
                <a:latin typeface="Calibri" panose="020F0502020204030204" pitchFamily="34" charset="0"/>
                <a:ea typeface="Times New Roman" panose="02020603050405020304" pitchFamily="18" charset="0"/>
              </a:rPr>
              <a:t>inclluding</a:t>
            </a:r>
            <a:r>
              <a:rPr lang="en-US" sz="1800" kern="1200" dirty="0">
                <a:solidFill>
                  <a:srgbClr val="000000"/>
                </a:solidFill>
                <a:effectLst/>
                <a:latin typeface="Calibri" panose="020F0502020204030204" pitchFamily="34" charset="0"/>
                <a:ea typeface="Times New Roman" panose="02020603050405020304" pitchFamily="18" charset="0"/>
              </a:rPr>
              <a:t> those dreaded refrigeration issues.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948FC2-949D-4A22-B35D-463DC403C9B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12781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The immunization Grace period….  Those of you familiar with the protocols, may wonder why there is no mention of the 4-day grace period.  It has definitely caused some confusion, which is why we leave it out.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The grace period is only to be applied retrospectively, this is used when determining whether a dose, that has already been received, is valid.  The grace period is not used prospectively – when scheduling return visits or making appointments. </a:t>
            </a:r>
            <a:endParaRPr lang="en-US" sz="1800" dirty="0">
              <a:effectLst/>
              <a:latin typeface="Times New Roman" panose="02020603050405020304" pitchFamily="18" charset="0"/>
              <a:ea typeface="Times New Roman" panose="02020603050405020304" pitchFamily="18" charset="0"/>
            </a:endParaRP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In rare circumstances, such as when a person is traveling overseas, the 4-day grace period may be used to give a dose a day early to accommodate set travel arrangements.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Remember, it is always preferred to give a vaccine a little late than to give it too soon.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11</a:t>
            </a:fld>
            <a:endParaRPr lang="en-US" altLang="en-US" dirty="0"/>
          </a:p>
        </p:txBody>
      </p:sp>
    </p:spTree>
    <p:extLst>
      <p:ext uri="{BB962C8B-B14F-4D97-AF65-F5344CB8AC3E}">
        <p14:creationId xmlns:p14="http://schemas.microsoft.com/office/powerpoint/2010/main" val="2429395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Also not included in the protocols are those weirdy-boo situations rarely seen.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Such as, how do I vaccinate conjoined twins? Or how do I vaccinate my patient who has a full body cast?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If it exists, we’ve likely heard it and worked through it with you, but if it rarely comes up, you won’t find it in the protocol. </a:t>
            </a:r>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12</a:t>
            </a:fld>
            <a:endParaRPr lang="en-US" altLang="en-US" dirty="0"/>
          </a:p>
        </p:txBody>
      </p:sp>
    </p:spTree>
    <p:extLst>
      <p:ext uri="{BB962C8B-B14F-4D97-AF65-F5344CB8AC3E}">
        <p14:creationId xmlns:p14="http://schemas.microsoft.com/office/powerpoint/2010/main" val="358679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Lastly, but no less important, the protocols do not </a:t>
            </a:r>
            <a:r>
              <a:rPr lang="en-US" sz="1800" kern="1200" dirty="0">
                <a:solidFill>
                  <a:srgbClr val="000000"/>
                </a:solidFill>
                <a:effectLst/>
                <a:latin typeface="Calibri" panose="020F0502020204030204" pitchFamily="34" charset="0"/>
                <a:ea typeface="Times New Roman" panose="02020603050405020304" pitchFamily="18" charset="0"/>
              </a:rPr>
              <a:t>include specific instructions for responding to an adverse event following vaccine administration.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Instead, we have a separate protocol for responding to anaphylaxis, hives, and fainting.  It is called Guidelines for Managing Severe Adverse Events following Immunization.  This protocol can be found at the top of the list of Oregon’s Immunization protocol web page.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It covers the use of epinephrine and Benadryl, plus some guidance to deal with anxious patients who are prone to fainting.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948FC2-949D-4A22-B35D-463DC403C9B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471574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The only group currently required to use our protocols are Oregon pharmacists.  The Oregon Board of Pharmacy has adopted our protocols as their standard, although this may change in the future.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Any clinic that uses state-supplied vaccine is still required to follow our guidance regarding eligibility and who receives state-supplied vaccines.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In the past, we’ve required local health departments to use our protocols, this requirement has recently changed and now, any clinic is welcome to use the protocols at their discretion.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We’ve heard from people in other states who use Oregon’s protocols for guidance and even other countries, such as Sweden.  GO Ducks!  Oh wait, wrong crowd, GO Oregon!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14</a:t>
            </a:fld>
            <a:endParaRPr lang="en-US" altLang="en-US" dirty="0"/>
          </a:p>
        </p:txBody>
      </p:sp>
    </p:spTree>
    <p:extLst>
      <p:ext uri="{BB962C8B-B14F-4D97-AF65-F5344CB8AC3E}">
        <p14:creationId xmlns:p14="http://schemas.microsoft.com/office/powerpoint/2010/main" val="1893327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As I’ve identified, you are not required to use Oregon’s Immunization Protocols, unless you are providing vaccine in an Oregon pharmacy setting.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Maybe Oregon’s protocols are not a great match for your practice.  It’s okay!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Here are some other examples of protocols available that may better fit your immunization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You are free to adopt or adapt protocols that make the best sense for your clinic’s program.  When determining your perfect fit, remember to keep in mind, the important components I’ve highlighted in previous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If your clinic adopts a particular protocol and makes changes, we recommend removing the organization’s letterhead and replacing with your own.  Here in Oregon, we have been known to provide a template in Word format, so you can alter and include your own logo or letterhead.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948FC2-949D-4A22-B35D-463DC403C9B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78017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It wouldn’t be a complete Oregon Immunization Protocol discussion without talking about Adverse event reporting and VAERS.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If you’re familiar this will be a great refresher.  If you’re not familiar, let me help with that.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VAERS stands for Vaccine Adverse Event Reporting System.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VAERS was established in 1990 and is a national early warning system used to detect possible safety problems in U.S.-licensed vaccines.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VAERS is a passive reporting system, meaning it relies on individuals to submit reports of their vaccine experiences to CDC.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VAERS is not designed to determine if a vaccine caused a health problem but is especially useful for detecting unusual or unexpected patterns of adverse event reporting that might indicate a possible safety problem with a vaccine.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rPr>
              <a:t>When unusual or unexpected patterns are identified, VAERS provides CDC and FDA with valuable information alerting further work and evaluation is necessary to assess a possible safety concern.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16</a:t>
            </a:fld>
            <a:endParaRPr lang="en-US" altLang="en-US" dirty="0"/>
          </a:p>
        </p:txBody>
      </p:sp>
    </p:spTree>
    <p:extLst>
      <p:ext uri="{BB962C8B-B14F-4D97-AF65-F5344CB8AC3E}">
        <p14:creationId xmlns:p14="http://schemas.microsoft.com/office/powerpoint/2010/main" val="326565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to dive even a little deeper into VAERS and what it does, I robbed this slide from another presentation I’ve done.  It happened to have a pic of my great big smiley pup Dug and listed are the wonderful things that can result from submitting a VAERS report.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Such as…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detects new, unusual or rare adverse events after vaccination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monitors increases in known adverse events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identifies potential patient risk factors for types of adverse events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assesses the safety of newly licensed vaccines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finds and addresses local or temporal clusters of events that might indicate, for example, problems with a specific batch of vaccine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recognizes persistent problems with safe usage of vaccines and administration errors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provides a national safety monitoring system for the U.S. population for response to public health emergencies – much like the large-scale vaccination program we experienced during the COVID pandemic</a:t>
            </a: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17</a:t>
            </a:fld>
            <a:endParaRPr lang="en-US" altLang="en-US" dirty="0"/>
          </a:p>
        </p:txBody>
      </p:sp>
    </p:spTree>
    <p:extLst>
      <p:ext uri="{BB962C8B-B14F-4D97-AF65-F5344CB8AC3E}">
        <p14:creationId xmlns:p14="http://schemas.microsoft.com/office/powerpoint/2010/main" val="366865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rPr>
              <a:t>How does this VAERS information pertain to the anatomy of an Oregon Immunization Protocol?  Well, Section 11, which is tucked in right before the references section, is where you will find information to access the VAERS system.  </a:t>
            </a:r>
          </a:p>
          <a:p>
            <a:endParaRPr lang="en-US" sz="1200" dirty="0">
              <a:effectLst/>
              <a:latin typeface="Calibri" panose="020F0502020204030204" pitchFamily="34" charset="0"/>
            </a:endParaRPr>
          </a:p>
          <a:p>
            <a:r>
              <a:rPr lang="en-US" sz="1200" dirty="0">
                <a:effectLst/>
                <a:latin typeface="Calibri" panose="020F0502020204030204" pitchFamily="34" charset="0"/>
              </a:rPr>
              <a:t>Did you know that anyone can report an adverse event to VAERS?  If I had an adverse reaction to a vaccine, I could report it myself, or my neighbor, friend or family member can report it for me.  </a:t>
            </a:r>
          </a:p>
          <a:p>
            <a:endParaRPr lang="en-US" sz="1200" dirty="0">
              <a:effectLst/>
              <a:latin typeface="Calibri" panose="020F0502020204030204" pitchFamily="34" charset="0"/>
            </a:endParaRPr>
          </a:p>
          <a:p>
            <a:r>
              <a:rPr lang="en-US" sz="1200" dirty="0">
                <a:effectLst/>
                <a:latin typeface="Calibri" panose="020F0502020204030204" pitchFamily="34" charset="0"/>
              </a:rPr>
              <a:t>As a result of the National Childhood Vaccine Injury Act of 1986, healthcare providers are required, by law, to report to VAERS, the following information… </a:t>
            </a:r>
          </a:p>
          <a:p>
            <a:endParaRPr lang="en-US" sz="1200" dirty="0">
              <a:effectLst/>
              <a:latin typeface="Calibri" panose="020F0502020204030204" pitchFamily="34" charset="0"/>
            </a:endParaRPr>
          </a:p>
          <a:p>
            <a:pPr marL="171450" indent="-171450">
              <a:buFont typeface="Arial" panose="020B0604020202020204" pitchFamily="34" charset="0"/>
              <a:buChar char="•"/>
            </a:pPr>
            <a:r>
              <a:rPr lang="en-US" sz="1200" dirty="0">
                <a:effectLst/>
                <a:latin typeface="Calibri" panose="020F0502020204030204" pitchFamily="34" charset="0"/>
              </a:rPr>
              <a:t>Any adverse reaction listed in the VAERS Table of Reportable Events, that occurs within the specified time period after vaccination.   Also, health care providers are required to report an adverse event listed by the vaccine manufacturer as a contraindication to further doses of the vaccine.  </a:t>
            </a:r>
          </a:p>
          <a:p>
            <a:pPr marL="171450" indent="-171450">
              <a:buFont typeface="Arial" panose="020B0604020202020204" pitchFamily="34" charset="0"/>
              <a:buChar char="•"/>
            </a:pPr>
            <a:endParaRPr lang="en-US" sz="1200" dirty="0">
              <a:effectLst/>
              <a:latin typeface="Calibri" panose="020F0502020204030204" pitchFamily="34" charset="0"/>
            </a:endParaRPr>
          </a:p>
          <a:p>
            <a:pPr marL="171450" indent="-171450">
              <a:buFont typeface="Arial" panose="020B0604020202020204" pitchFamily="34" charset="0"/>
              <a:buChar char="•"/>
            </a:pPr>
            <a:r>
              <a:rPr lang="en-US" sz="1200" dirty="0">
                <a:effectLst/>
                <a:latin typeface="Calibri" panose="020F0502020204030204" pitchFamily="34" charset="0"/>
              </a:rPr>
              <a:t>The link to make a VAERS report and the link to the Table of Reportable Events can be found in section 11 on the protocol and can also be found on the VAERS website.  </a:t>
            </a:r>
          </a:p>
          <a:p>
            <a:pPr marL="0" indent="0">
              <a:buFont typeface="Arial" panose="020B0604020202020204" pitchFamily="34" charset="0"/>
              <a:buNone/>
            </a:pPr>
            <a:endParaRPr lang="en-US" sz="1200" dirty="0">
              <a:effectLst/>
              <a:latin typeface="Calibri" panose="020F0502020204030204" pitchFamily="34" charset="0"/>
            </a:endParaRPr>
          </a:p>
          <a:p>
            <a:pPr marL="171450" indent="-171450">
              <a:buFont typeface="Arial" panose="020B0604020202020204" pitchFamily="34" charset="0"/>
              <a:buChar char="•"/>
            </a:pPr>
            <a:r>
              <a:rPr lang="en-US" sz="1200" dirty="0">
                <a:effectLst/>
                <a:latin typeface="Calibri" panose="020F0502020204030204" pitchFamily="34" charset="0"/>
              </a:rPr>
              <a:t>The Event and Interval from Vaccination box, seen here on the slide, will vary based on each vaccine’s different adverse event reporting criteria. </a:t>
            </a:r>
          </a:p>
          <a:p>
            <a:pPr marL="171450" indent="-171450">
              <a:buFont typeface="Arial" panose="020B0604020202020204" pitchFamily="34" charset="0"/>
              <a:buChar char="•"/>
            </a:pPr>
            <a:endParaRPr lang="en-US" sz="1200" dirty="0">
              <a:effectLst/>
              <a:latin typeface="Calibri" panose="020F0502020204030204" pitchFamily="34" charset="0"/>
            </a:endParaRPr>
          </a:p>
          <a:p>
            <a:pPr marL="0" indent="0">
              <a:buFont typeface="Arial" panose="020B0604020202020204" pitchFamily="34" charset="0"/>
              <a:buNone/>
            </a:pPr>
            <a:r>
              <a:rPr lang="en-US" sz="1200" dirty="0">
                <a:effectLst/>
                <a:latin typeface="Calibri" panose="020F0502020204030204" pitchFamily="34" charset="0"/>
              </a:rPr>
              <a:t>Safety monitoring in VAERS relies on receiving reports of vaccine adverse events from healthcare professionals.  The CDC encourages us to report any clinically significant adverse event that occurs in a patient following a vaccination, even if you are unsure whether a vaccine caused the event. VAERS accepts all reports, including reports of vaccination errors if the health care professional feels the error might pose a safety risk, such as giving a live vaccine to an immunocompromised patient.  </a:t>
            </a:r>
          </a:p>
          <a:p>
            <a:endParaRPr lang="en-US" sz="12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18</a:t>
            </a:fld>
            <a:endParaRPr lang="en-US" altLang="en-US" dirty="0"/>
          </a:p>
        </p:txBody>
      </p:sp>
    </p:spTree>
    <p:extLst>
      <p:ext uri="{BB962C8B-B14F-4D97-AF65-F5344CB8AC3E}">
        <p14:creationId xmlns:p14="http://schemas.microsoft.com/office/powerpoint/2010/main" val="70490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my portion of the presentation.  If you have questions or need assistance don’t hesitate to connect with us here at the Oregon Immunization Program.  We truly do love to assist.     </a:t>
            </a:r>
          </a:p>
          <a:p>
            <a:endParaRPr lang="en-US" dirty="0"/>
          </a:p>
          <a:p>
            <a:r>
              <a:rPr lang="en-US" dirty="0"/>
              <a:t>I’m happy to turn it over to Jill Johnson who will share her clinical expertise in vaccine administration.  </a:t>
            </a:r>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19</a:t>
            </a:fld>
            <a:endParaRPr lang="en-US" altLang="en-US" dirty="0"/>
          </a:p>
        </p:txBody>
      </p:sp>
    </p:spTree>
    <p:extLst>
      <p:ext uri="{BB962C8B-B14F-4D97-AF65-F5344CB8AC3E}">
        <p14:creationId xmlns:p14="http://schemas.microsoft.com/office/powerpoint/2010/main" val="237985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for our presentation are…  </a:t>
            </a:r>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a:t>
            </a:fld>
            <a:endParaRPr lang="en-US" altLang="en-US"/>
          </a:p>
        </p:txBody>
      </p:sp>
    </p:spTree>
    <p:extLst>
      <p:ext uri="{BB962C8B-B14F-4D97-AF65-F5344CB8AC3E}">
        <p14:creationId xmlns:p14="http://schemas.microsoft.com/office/powerpoint/2010/main" val="1478081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20</a:t>
            </a:fld>
            <a:endParaRPr lang="en-US" altLang="en-US"/>
          </a:p>
        </p:txBody>
      </p:sp>
    </p:spTree>
    <p:extLst>
      <p:ext uri="{BB962C8B-B14F-4D97-AF65-F5344CB8AC3E}">
        <p14:creationId xmlns:p14="http://schemas.microsoft.com/office/powerpoint/2010/main" val="13880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21</a:t>
            </a:fld>
            <a:endParaRPr lang="en-US" altLang="en-US"/>
          </a:p>
        </p:txBody>
      </p:sp>
    </p:spTree>
    <p:extLst>
      <p:ext uri="{BB962C8B-B14F-4D97-AF65-F5344CB8AC3E}">
        <p14:creationId xmlns:p14="http://schemas.microsoft.com/office/powerpoint/2010/main" val="272187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22</a:t>
            </a:fld>
            <a:endParaRPr lang="en-US" altLang="en-US"/>
          </a:p>
        </p:txBody>
      </p:sp>
    </p:spTree>
    <p:extLst>
      <p:ext uri="{BB962C8B-B14F-4D97-AF65-F5344CB8AC3E}">
        <p14:creationId xmlns:p14="http://schemas.microsoft.com/office/powerpoint/2010/main" val="4222335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23</a:t>
            </a:fld>
            <a:endParaRPr lang="en-US" altLang="en-US"/>
          </a:p>
        </p:txBody>
      </p:sp>
    </p:spTree>
    <p:extLst>
      <p:ext uri="{BB962C8B-B14F-4D97-AF65-F5344CB8AC3E}">
        <p14:creationId xmlns:p14="http://schemas.microsoft.com/office/powerpoint/2010/main" val="358247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334076-2D77-455E-85ED-03DBDFD64FE1}" type="slidenum">
              <a:rPr lang="en-US" altLang="en-US" smtClean="0"/>
              <a:pPr>
                <a:defRPr/>
              </a:pPr>
              <a:t>24</a:t>
            </a:fld>
            <a:endParaRPr lang="en-US" altLang="en-US"/>
          </a:p>
        </p:txBody>
      </p:sp>
    </p:spTree>
    <p:extLst>
      <p:ext uri="{BB962C8B-B14F-4D97-AF65-F5344CB8AC3E}">
        <p14:creationId xmlns:p14="http://schemas.microsoft.com/office/powerpoint/2010/main" val="3082431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334076-2D77-455E-85ED-03DBDFD64FE1}" type="slidenum">
              <a:rPr lang="en-US" altLang="en-US" smtClean="0"/>
              <a:pPr>
                <a:defRPr/>
              </a:pPr>
              <a:t>25</a:t>
            </a:fld>
            <a:endParaRPr lang="en-US" altLang="en-US"/>
          </a:p>
        </p:txBody>
      </p:sp>
    </p:spTree>
    <p:extLst>
      <p:ext uri="{BB962C8B-B14F-4D97-AF65-F5344CB8AC3E}">
        <p14:creationId xmlns:p14="http://schemas.microsoft.com/office/powerpoint/2010/main" val="4171172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8334076-2D77-455E-85ED-03DBDFD64FE1}" type="slidenum">
              <a:rPr lang="en-US" altLang="en-US" smtClean="0"/>
              <a:pPr>
                <a:defRPr/>
              </a:pPr>
              <a:t>26</a:t>
            </a:fld>
            <a:endParaRPr lang="en-US" altLang="en-US"/>
          </a:p>
        </p:txBody>
      </p:sp>
    </p:spTree>
    <p:extLst>
      <p:ext uri="{BB962C8B-B14F-4D97-AF65-F5344CB8AC3E}">
        <p14:creationId xmlns:p14="http://schemas.microsoft.com/office/powerpoint/2010/main" val="2358576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27</a:t>
            </a:fld>
            <a:endParaRPr lang="en-US" altLang="en-US"/>
          </a:p>
        </p:txBody>
      </p:sp>
    </p:spTree>
    <p:extLst>
      <p:ext uri="{BB962C8B-B14F-4D97-AF65-F5344CB8AC3E}">
        <p14:creationId xmlns:p14="http://schemas.microsoft.com/office/powerpoint/2010/main" val="118238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31</a:t>
            </a:fld>
            <a:endParaRPr lang="en-US" altLang="en-US"/>
          </a:p>
        </p:txBody>
      </p:sp>
    </p:spTree>
    <p:extLst>
      <p:ext uri="{BB962C8B-B14F-4D97-AF65-F5344CB8AC3E}">
        <p14:creationId xmlns:p14="http://schemas.microsoft.com/office/powerpoint/2010/main" val="3227651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33</a:t>
            </a:fld>
            <a:endParaRPr lang="en-US" altLang="en-US"/>
          </a:p>
        </p:txBody>
      </p:sp>
    </p:spTree>
    <p:extLst>
      <p:ext uri="{BB962C8B-B14F-4D97-AF65-F5344CB8AC3E}">
        <p14:creationId xmlns:p14="http://schemas.microsoft.com/office/powerpoint/2010/main" val="300642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Anatomy is the art of separating the parts of something to discover its structural makeup. Anatomy helps us better understand its purpose.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 this case, our something is an Oregon Immunization Protocol. Let’s do a little dissection of Oregon’s Immunization Protocol and discuss its purpose.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We’ll also discuss when it is important to follow the protocols to the letter vs when you will want to use your best clinical judgement.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3</a:t>
            </a:fld>
            <a:endParaRPr lang="en-US" altLang="en-US" dirty="0"/>
          </a:p>
        </p:txBody>
      </p:sp>
    </p:spTree>
    <p:extLst>
      <p:ext uri="{BB962C8B-B14F-4D97-AF65-F5344CB8AC3E}">
        <p14:creationId xmlns:p14="http://schemas.microsoft.com/office/powerpoint/2010/main" val="612837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C92376B-D289-F1E4-2D07-1699DA148F14}"/>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DFA534F1-936D-66A0-4360-F3913A59C3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8132" name="Slide Number Placeholder 3">
            <a:extLst>
              <a:ext uri="{FF2B5EF4-FFF2-40B4-BE49-F238E27FC236}">
                <a16:creationId xmlns:a16="http://schemas.microsoft.com/office/drawing/2014/main" id="{43E722C3-142D-BB52-E94C-8C5FDFD64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CC0116-DB83-42E8-BC5C-280FC0AB883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looking up the word protocol in the dictionary, Merriam-Webster offers a few meanings.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meaning that best supports our use of the word is, ‘A detailed plan for a medical treatment or procedure’, such as giving a vaccine.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Protocols allow us to streamline clinic practices by avoiding the need for a doctor to write many vaccine orders for the patients they see.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Immunization Protocols provide content specific to each immunization and are designed to cover anything you might need when administering a vaccine.  Including who should receive a particular vaccine and who should avoid a particular vaccine.     </a:t>
            </a: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4</a:t>
            </a:fld>
            <a:endParaRPr lang="en-US" altLang="en-US" dirty="0"/>
          </a:p>
        </p:txBody>
      </p:sp>
    </p:spTree>
    <p:extLst>
      <p:ext uri="{BB962C8B-B14F-4D97-AF65-F5344CB8AC3E}">
        <p14:creationId xmlns:p14="http://schemas.microsoft.com/office/powerpoint/2010/main" val="205366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you’ve been around for awhile, in the Oregon immunization world, you’ve likely noticed the reformatting of the protocols over the last 2-3 years.  This was done to offer the user standardized sections.  Today, no matter which protocol you open, you will now see a consistent standard flow of sections.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when you open a protocol, you will always see the Title Block at the very top.  This holds the trade names for each vaccine listed within the protocol, the date it was last reviewed, the date it was last revised and the date the protocol expires. These protocols have an expiration date on the last day of the month, two years from the date it was issued.  This ensures our protocols are looked at every two years, even if there have been no changes to the vaccine.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1 is the ‘What’s New’ section. This is where we will communicate all updated recommendations or changes to each vaccine.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section 8 you will find ‘Other Considerations’ and it will always follow the ‘Contraindications and Precautions’ section.  This standardization allows the user to get familiar with the format, so they know exactly where to go to find the information they need.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were with us during the COVID-19 pandemic, you experienced many updates and changes to the COVID-19 Immunization Protocol.  Changes and updates to the protocols are something, we recognize, is time consuming for all involved.  Not only for us, but also for the user, who is required to review changes and notify or educate the health officer and vaccinating staff of the updates.  You have our word that we only update protocols because of changes or recommendations made by the FDA, ACIP or if an error within the protocol is identified and brought to our attention.  Often, those errors are noticed by you, the user, and we thank you for bringing any potential errors to our attention.  </a:t>
            </a: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5</a:t>
            </a:fld>
            <a:endParaRPr lang="en-US" altLang="en-US" dirty="0"/>
          </a:p>
        </p:txBody>
      </p:sp>
    </p:spTree>
    <p:extLst>
      <p:ext uri="{BB962C8B-B14F-4D97-AF65-F5344CB8AC3E}">
        <p14:creationId xmlns:p14="http://schemas.microsoft.com/office/powerpoint/2010/main" val="144776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2 is the actual protocol itself.  It is a step-by-step process for administering the vaccine.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the page that must be signed by your health officer, medical director, or pharmacist.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of these steps are the same for all vaccines but they can vary based on specific vaccine recommendations.  I’ll touch on a few of the standard protocol items.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Such as, when preparing for a patient visit, your first step will always be to determine whether the patient needs a vaccine.  The forecaster in ALERT IIS or your electronic health record can help you decide if the dose is appropriate.  If the dose is one of a series, the forecaster can tell you whether the minimum or recommended spacing has been met, if not, it will let you know when the next dose is due.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B is the very important next step, it is to screen the patient for contraindications or precautions.  One of the most important things to know about giving immunizations, is knowing who NOT to give a vaccine to.  Step C reminds the user to always provide a Vaccine Information Statement or VIS to the patient, parent, or guardian, and is standard for vaccine administration prior to providing the vaccine.  Also included are reminders about record keeping, appropriate needle length, dosage, and as safe practice, we always want to ask that the patient stay seated on the premises for 15 min after vaccination just in case an adverse reaction occurs, such as fainting or difficulty breathing.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948FC2-949D-4A22-B35D-463DC403C9B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41538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Everything you find on the protocol, after the Health Officer Signature page, is the Supporting Information.  This includes the items you see listed on this slide.  Just to name a few, you will see the vaccine schedule, recommendations, storage and handling, the references page and any appendices will be at the very end.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This is where you will find specific information and answers to the most common questions vaccinators have about administering vaccines.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You should find everything you need, in these supporting information sections, to administer a vaccine with confidence, safety and best practice.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Supporting information is compiled from a couple of sources.  We use ACIP statements published in the MMWR, and we use the vaccine package inserts.  On occasion, ACIP recommendations are different than the package insert. When this happens, we defer to ACIP guidance.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7</a:t>
            </a:fld>
            <a:endParaRPr lang="en-US" altLang="en-US" dirty="0"/>
          </a:p>
        </p:txBody>
      </p:sp>
    </p:spTree>
    <p:extLst>
      <p:ext uri="{BB962C8B-B14F-4D97-AF65-F5344CB8AC3E}">
        <p14:creationId xmlns:p14="http://schemas.microsoft.com/office/powerpoint/2010/main" val="3393325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So, when DO you need to follow the protocol exactly?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Certain things are non-negotiable. Such as minimum spacing.  These time frames are guides that have been determined by super smart people, to achieve the best immunization coverage in an individual.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Contraindications are the most important non-negotiable.  Like I mentioned earlier, we want to know who NOT to give a vaccine to.  If a contraindication exists, do not administer the vaccine.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How about precautions? Are precautions non-negotiable? Nope, precautions are important though, and if a precaution is present in your patient, the provider should evaluate the patient to determine the risk factors before the vaccine is administered.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Storage and handling guidelines are also non-negotiable.  These guidelines allow us to store vaccines in their optimal environment.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rPr>
              <a:t>Sometimes situations are not clear cut.  Your best judgement should always come into play when vaccinating.  If something feels off, always choose safety for you patient and seek further information.  Here, at the Oregon Immunization Program, we love getting your questions, please, never hesitate to reach us for assistance.  We are not available 24/7, but no worries, at the end of our presentation, we will have some additional resources for seeking answers to your vaccine questions if we are unreachable during evenings, weekends or holidays.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8</a:t>
            </a:fld>
            <a:endParaRPr lang="en-US" altLang="en-US" dirty="0"/>
          </a:p>
        </p:txBody>
      </p:sp>
    </p:spTree>
    <p:extLst>
      <p:ext uri="{BB962C8B-B14F-4D97-AF65-F5344CB8AC3E}">
        <p14:creationId xmlns:p14="http://schemas.microsoft.com/office/powerpoint/2010/main" val="354710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Unlike non-negotiables, not everything is written in stone and that is where Clinical Judgement and Shared Clinical Decision Making enter the scene.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Clinical judgement is vital in ensuring that vaccines are offered when appropriate, while still ensuring patient confidence and safety.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Shared Clinical Decision-Making recommendations are individually based and informed by a decision process between the health care provider and the patient, parent, or guardian.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As the slide shows, you may have heard of the SHARE acronym.  It offers these 5 steps when using shared clinical decision-making.  By using these steps, the provider and patient should be able to proceed with confidence in the shared decision to vaccinate or maybe not vaccinate.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ACIP has four recommendations for vaccination based on shared clinical decision-making.  We’ve recently included these criteria in the four protocols, and you will find them located in Meningococcal B, Hepatitis B, HPV and the Pneumococcal conjugate vaccine. </a:t>
            </a: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In this context, the CDC defines a health care provider as a primary care physician, specialist, Physician assistant, nurse practitioner, registered nurse and a pharmacist.  </a:t>
            </a:r>
            <a:endParaRPr lang="en-US" sz="1800" dirty="0">
              <a:effectLst/>
              <a:latin typeface="Times New Roman" panose="02020603050405020304" pitchFamily="18" charset="0"/>
              <a:ea typeface="Times New Roman" panose="02020603050405020304" pitchFamily="18" charset="0"/>
            </a:endParaRPr>
          </a:p>
          <a:p>
            <a:pPr marL="0" marR="0" eaLnBrk="0" fontAlgn="base" hangingPunct="0">
              <a:spcBef>
                <a:spcPts val="43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endParaRPr>
          </a:p>
          <a:p>
            <a:pPr marL="0" marR="0" eaLnBrk="0" fontAlgn="base" hangingPunct="0">
              <a:spcBef>
                <a:spcPts val="43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Let me offer an example here of situations you might use Shared Clinical Decision Making.  When should an HPV vaccine be offered to a patient over age 26? Is this patient’s condition considered a risk factor? Can pregnant people receive this vaccine? With the guidance from the protocol and using Shared Clinical Decision Making, you and your patient or you and your patient’s parent or guardian should be able to reach an informed and safe decision to vaccinate or not.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F948FC2-949D-4A22-B35D-463DC403C9B3}" type="slidenum">
              <a:rPr lang="en-US" altLang="en-US" smtClean="0"/>
              <a:pPr>
                <a:defRPr/>
              </a:pPr>
              <a:t>9</a:t>
            </a:fld>
            <a:endParaRPr lang="en-US" altLang="en-US" dirty="0"/>
          </a:p>
        </p:txBody>
      </p:sp>
    </p:spTree>
    <p:extLst>
      <p:ext uri="{BB962C8B-B14F-4D97-AF65-F5344CB8AC3E}">
        <p14:creationId xmlns:p14="http://schemas.microsoft.com/office/powerpoint/2010/main" val="2013543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0AC6C88-583C-48AB-9131-C76F209F3A0C}"/>
              </a:ext>
            </a:extLst>
          </p:cNvPr>
          <p:cNvSpPr>
            <a:spLocks/>
          </p:cNvSpPr>
          <p:nvPr userDrawn="1"/>
        </p:nvSpPr>
        <p:spPr bwMode="auto">
          <a:xfrm>
            <a:off x="296863" y="4530725"/>
            <a:ext cx="11598275" cy="2098675"/>
          </a:xfrm>
          <a:custGeom>
            <a:avLst/>
            <a:gdLst>
              <a:gd name="T0" fmla="*/ 0 w 11599295"/>
              <a:gd name="T1" fmla="*/ 574549 h 2098540"/>
              <a:gd name="T2" fmla="*/ 5911017 w 11599295"/>
              <a:gd name="T3" fmla="*/ 119 h 2098540"/>
              <a:gd name="T4" fmla="*/ 11599295 w 11599295"/>
              <a:gd name="T5" fmla="*/ 574549 h 2098540"/>
              <a:gd name="T6" fmla="*/ 11599295 w 11599295"/>
              <a:gd name="T7" fmla="*/ 2098540 h 2098540"/>
              <a:gd name="T8" fmla="*/ 0 w 11599295"/>
              <a:gd name="T9" fmla="*/ 2098540 h 2098540"/>
              <a:gd name="T10" fmla="*/ 0 w 11599295"/>
              <a:gd name="T11" fmla="*/ 574549 h 2098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9295" h="2098540">
                <a:moveTo>
                  <a:pt x="0" y="574549"/>
                </a:moveTo>
                <a:cubicBezTo>
                  <a:pt x="1991832" y="205272"/>
                  <a:pt x="2899278" y="-5743"/>
                  <a:pt x="5911017" y="119"/>
                </a:cubicBezTo>
                <a:cubicBezTo>
                  <a:pt x="8993094" y="58735"/>
                  <a:pt x="9730556" y="199410"/>
                  <a:pt x="11599295" y="574549"/>
                </a:cubicBezTo>
                <a:lnTo>
                  <a:pt x="11599295" y="2098540"/>
                </a:lnTo>
                <a:lnTo>
                  <a:pt x="0" y="2098540"/>
                </a:lnTo>
                <a:lnTo>
                  <a:pt x="0" y="574549"/>
                </a:lnTo>
                <a:close/>
              </a:path>
            </a:pathLst>
          </a:custGeom>
          <a:solidFill>
            <a:schemeClr val="accent1">
              <a:alpha val="30196"/>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5" name="Straight Connector 12">
            <a:extLst>
              <a:ext uri="{FF2B5EF4-FFF2-40B4-BE49-F238E27FC236}">
                <a16:creationId xmlns:a16="http://schemas.microsoft.com/office/drawing/2014/main" id="{4DDCEAC9-DF0F-46B0-95DD-00C117BBFA07}"/>
              </a:ext>
            </a:extLst>
          </p:cNvPr>
          <p:cNvCxnSpPr>
            <a:cxnSpLocks noChangeShapeType="1"/>
          </p:cNvCxnSpPr>
          <p:nvPr userDrawn="1"/>
        </p:nvCxnSpPr>
        <p:spPr bwMode="auto">
          <a:xfrm flipH="1">
            <a:off x="287338" y="6662738"/>
            <a:ext cx="11599862"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3">
            <a:extLst>
              <a:ext uri="{FF2B5EF4-FFF2-40B4-BE49-F238E27FC236}">
                <a16:creationId xmlns:a16="http://schemas.microsoft.com/office/drawing/2014/main" id="{B156F23B-8ABE-47D4-AF97-A13909226E43}"/>
              </a:ext>
            </a:extLst>
          </p:cNvPr>
          <p:cNvCxnSpPr>
            <a:cxnSpLocks noChangeShapeType="1"/>
          </p:cNvCxnSpPr>
          <p:nvPr userDrawn="1"/>
        </p:nvCxnSpPr>
        <p:spPr bwMode="auto">
          <a:xfrm flipH="1">
            <a:off x="296863" y="228600"/>
            <a:ext cx="11598275"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4" descr="Logo&#10;&#10;Description automatically generated">
            <a:extLst>
              <a:ext uri="{FF2B5EF4-FFF2-40B4-BE49-F238E27FC236}">
                <a16:creationId xmlns:a16="http://schemas.microsoft.com/office/drawing/2014/main" id="{B59C5541-0311-462D-8C24-C8D56DE15A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4400" y="4914900"/>
            <a:ext cx="2590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E2356F3E-98A9-4869-852B-5BDC5E107E1F}"/>
              </a:ext>
            </a:extLst>
          </p:cNvPr>
          <p:cNvSpPr>
            <a:spLocks noGrp="1" noChangeArrowheads="1"/>
          </p:cNvSpPr>
          <p:nvPr>
            <p:ph type="ftr" sz="quarter" idx="10"/>
          </p:nvPr>
        </p:nvSpPr>
        <p:spPr>
          <a:xfrm>
            <a:off x="4572000" y="5970588"/>
            <a:ext cx="3860800" cy="476250"/>
          </a:xfrm>
        </p:spPr>
        <p:txBody>
          <a:bodyPr/>
          <a:lstStyle>
            <a:lvl1pPr algn="l" eaLnBrk="0" hangingPunct="0">
              <a:spcBef>
                <a:spcPct val="50000"/>
              </a:spcBef>
              <a:defRPr dirty="0"/>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1143004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621B42-3709-493F-8305-AACEA56DCE51}"/>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E01FE7FC-9C94-4006-806A-96C6A42E327B}"/>
              </a:ext>
            </a:extLst>
          </p:cNvPr>
          <p:cNvSpPr>
            <a:spLocks noGrp="1" noChangeArrowheads="1"/>
          </p:cNvSpPr>
          <p:nvPr>
            <p:ph type="sldNum" sz="quarter" idx="11"/>
          </p:nvPr>
        </p:nvSpPr>
        <p:spPr>
          <a:ln/>
        </p:spPr>
        <p:txBody>
          <a:bodyPr/>
          <a:lstStyle>
            <a:lvl1pPr>
              <a:defRPr/>
            </a:lvl1pPr>
          </a:lstStyle>
          <a:p>
            <a:pPr>
              <a:defRPr/>
            </a:pPr>
            <a:fld id="{0E20458B-9BD5-4232-85CA-57D5F7BDC665}" type="slidenum">
              <a:rPr lang="en-US" altLang="en-US"/>
              <a:pPr>
                <a:defRPr/>
              </a:pPr>
              <a:t>‹#›</a:t>
            </a:fld>
            <a:endParaRPr lang="en-US" altLang="en-US" dirty="0"/>
          </a:p>
        </p:txBody>
      </p:sp>
      <p:sp>
        <p:nvSpPr>
          <p:cNvPr id="6" name="Rectangle 10">
            <a:extLst>
              <a:ext uri="{FF2B5EF4-FFF2-40B4-BE49-F238E27FC236}">
                <a16:creationId xmlns:a16="http://schemas.microsoft.com/office/drawing/2014/main" id="{C352B419-0846-4A8F-86B7-11D45E04EC8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6122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136845-B197-4846-B334-FF0C3E47534B}"/>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63553382-BEB6-4742-91A1-073F4A4F6B89}"/>
              </a:ext>
            </a:extLst>
          </p:cNvPr>
          <p:cNvSpPr>
            <a:spLocks noGrp="1" noChangeArrowheads="1"/>
          </p:cNvSpPr>
          <p:nvPr>
            <p:ph type="sldNum" sz="quarter" idx="11"/>
          </p:nvPr>
        </p:nvSpPr>
        <p:spPr>
          <a:ln/>
        </p:spPr>
        <p:txBody>
          <a:bodyPr/>
          <a:lstStyle>
            <a:lvl1pPr>
              <a:defRPr/>
            </a:lvl1pPr>
          </a:lstStyle>
          <a:p>
            <a:pPr>
              <a:defRPr/>
            </a:pPr>
            <a:fld id="{57DBEC4F-EADE-43BB-9756-87F68BFDE87D}" type="slidenum">
              <a:rPr lang="en-US" altLang="en-US"/>
              <a:pPr>
                <a:defRPr/>
              </a:pPr>
              <a:t>‹#›</a:t>
            </a:fld>
            <a:endParaRPr lang="en-US" altLang="en-US" dirty="0"/>
          </a:p>
        </p:txBody>
      </p:sp>
      <p:sp>
        <p:nvSpPr>
          <p:cNvPr id="6" name="Rectangle 10">
            <a:extLst>
              <a:ext uri="{FF2B5EF4-FFF2-40B4-BE49-F238E27FC236}">
                <a16:creationId xmlns:a16="http://schemas.microsoft.com/office/drawing/2014/main" id="{D4823030-4E74-4980-940C-4C89103AB09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0464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3C8E648-0673-C85C-13F9-6FAC7841D0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3" name="Rectangle 5">
            <a:extLst>
              <a:ext uri="{FF2B5EF4-FFF2-40B4-BE49-F238E27FC236}">
                <a16:creationId xmlns:a16="http://schemas.microsoft.com/office/drawing/2014/main" id="{654F2857-0D4A-A933-1DF6-6C8CDF217155}"/>
              </a:ext>
            </a:extLst>
          </p:cNvPr>
          <p:cNvSpPr>
            <a:spLocks noGrp="1" noChangeArrowheads="1"/>
          </p:cNvSpPr>
          <p:nvPr>
            <p:ph type="ftr" sz="quarter" idx="10"/>
          </p:nvPr>
        </p:nvSpPr>
        <p:spPr>
          <a:xfrm>
            <a:off x="3860800" y="6096000"/>
            <a:ext cx="3860800" cy="476250"/>
          </a:xfrm>
        </p:spPr>
        <p:txBody>
          <a:bodyPr/>
          <a:lstStyle>
            <a:lvl1pPr algn="l" eaLnBrk="0" hangingPunct="0">
              <a:spcBef>
                <a:spcPct val="50000"/>
              </a:spcBef>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1908157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DE376-BCF7-C44D-F918-B6DB47D5ED0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65E5E0BA-A0DD-3A1A-D547-9F8AEDE5F6F8}"/>
              </a:ext>
            </a:extLst>
          </p:cNvPr>
          <p:cNvSpPr>
            <a:spLocks noGrp="1" noChangeArrowheads="1"/>
          </p:cNvSpPr>
          <p:nvPr>
            <p:ph type="sldNum" sz="quarter" idx="11"/>
          </p:nvPr>
        </p:nvSpPr>
        <p:spPr>
          <a:ln/>
        </p:spPr>
        <p:txBody>
          <a:bodyPr/>
          <a:lstStyle>
            <a:lvl1pPr>
              <a:defRPr/>
            </a:lvl1pPr>
          </a:lstStyle>
          <a:p>
            <a:pPr>
              <a:defRPr/>
            </a:pPr>
            <a:fld id="{1349831D-1BB4-425B-BBFB-99249C606420}" type="slidenum">
              <a:rPr lang="en-US" altLang="en-US"/>
              <a:pPr>
                <a:defRPr/>
              </a:pPr>
              <a:t>‹#›</a:t>
            </a:fld>
            <a:endParaRPr lang="en-US" altLang="en-US"/>
          </a:p>
        </p:txBody>
      </p:sp>
      <p:sp>
        <p:nvSpPr>
          <p:cNvPr id="6" name="Rectangle 10">
            <a:extLst>
              <a:ext uri="{FF2B5EF4-FFF2-40B4-BE49-F238E27FC236}">
                <a16:creationId xmlns:a16="http://schemas.microsoft.com/office/drawing/2014/main" id="{C1997EB5-1DEE-7CAE-95A5-409E44A2025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44324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522EE9B-D024-99B2-021C-58119B39CBF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523A8EAE-0FA9-4A4F-34A5-148626C4BFEB}"/>
              </a:ext>
            </a:extLst>
          </p:cNvPr>
          <p:cNvSpPr>
            <a:spLocks noGrp="1" noChangeArrowheads="1"/>
          </p:cNvSpPr>
          <p:nvPr>
            <p:ph type="sldNum" sz="quarter" idx="11"/>
          </p:nvPr>
        </p:nvSpPr>
        <p:spPr>
          <a:ln/>
        </p:spPr>
        <p:txBody>
          <a:bodyPr/>
          <a:lstStyle>
            <a:lvl1pPr>
              <a:defRPr/>
            </a:lvl1pPr>
          </a:lstStyle>
          <a:p>
            <a:pPr>
              <a:defRPr/>
            </a:pPr>
            <a:fld id="{C11B7568-9F0F-41F2-BCA6-CB6C6A423349}" type="slidenum">
              <a:rPr lang="en-US" altLang="en-US"/>
              <a:pPr>
                <a:defRPr/>
              </a:pPr>
              <a:t>‹#›</a:t>
            </a:fld>
            <a:endParaRPr lang="en-US" altLang="en-US"/>
          </a:p>
        </p:txBody>
      </p:sp>
      <p:sp>
        <p:nvSpPr>
          <p:cNvPr id="6" name="Rectangle 10">
            <a:extLst>
              <a:ext uri="{FF2B5EF4-FFF2-40B4-BE49-F238E27FC236}">
                <a16:creationId xmlns:a16="http://schemas.microsoft.com/office/drawing/2014/main" id="{7E2300F9-729C-AC76-46D1-23537CCFF6F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48096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1FE2CD-2BAB-AC04-854C-99B17A43EEA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C3F4A0FF-0F32-DF2E-BE07-76A60260BF8B}"/>
              </a:ext>
            </a:extLst>
          </p:cNvPr>
          <p:cNvSpPr>
            <a:spLocks noGrp="1" noChangeArrowheads="1"/>
          </p:cNvSpPr>
          <p:nvPr>
            <p:ph type="sldNum" sz="quarter" idx="11"/>
          </p:nvPr>
        </p:nvSpPr>
        <p:spPr>
          <a:ln/>
        </p:spPr>
        <p:txBody>
          <a:bodyPr/>
          <a:lstStyle>
            <a:lvl1pPr>
              <a:defRPr/>
            </a:lvl1pPr>
          </a:lstStyle>
          <a:p>
            <a:pPr>
              <a:defRPr/>
            </a:pPr>
            <a:fld id="{E58A4BF6-5307-4546-BE3A-4F5EA56EE3D5}" type="slidenum">
              <a:rPr lang="en-US" altLang="en-US"/>
              <a:pPr>
                <a:defRPr/>
              </a:pPr>
              <a:t>‹#›</a:t>
            </a:fld>
            <a:endParaRPr lang="en-US" altLang="en-US"/>
          </a:p>
        </p:txBody>
      </p:sp>
      <p:sp>
        <p:nvSpPr>
          <p:cNvPr id="7" name="Rectangle 10">
            <a:extLst>
              <a:ext uri="{FF2B5EF4-FFF2-40B4-BE49-F238E27FC236}">
                <a16:creationId xmlns:a16="http://schemas.microsoft.com/office/drawing/2014/main" id="{1C7189E3-A4C0-3832-51BA-829B6BE70B5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844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5CF2A3-DFA4-936E-548C-8C97179E8ED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E892F5DC-9BB0-DCB4-8DBB-5709E196E2D9}"/>
              </a:ext>
            </a:extLst>
          </p:cNvPr>
          <p:cNvSpPr>
            <a:spLocks noGrp="1" noChangeArrowheads="1"/>
          </p:cNvSpPr>
          <p:nvPr>
            <p:ph type="sldNum" sz="quarter" idx="11"/>
          </p:nvPr>
        </p:nvSpPr>
        <p:spPr>
          <a:ln/>
        </p:spPr>
        <p:txBody>
          <a:bodyPr/>
          <a:lstStyle>
            <a:lvl1pPr>
              <a:defRPr/>
            </a:lvl1pPr>
          </a:lstStyle>
          <a:p>
            <a:pPr>
              <a:defRPr/>
            </a:pPr>
            <a:fld id="{4E2248B5-0701-4F15-9820-9E7639A3DD1F}" type="slidenum">
              <a:rPr lang="en-US" altLang="en-US"/>
              <a:pPr>
                <a:defRPr/>
              </a:pPr>
              <a:t>‹#›</a:t>
            </a:fld>
            <a:endParaRPr lang="en-US" altLang="en-US"/>
          </a:p>
        </p:txBody>
      </p:sp>
      <p:sp>
        <p:nvSpPr>
          <p:cNvPr id="9" name="Rectangle 10">
            <a:extLst>
              <a:ext uri="{FF2B5EF4-FFF2-40B4-BE49-F238E27FC236}">
                <a16:creationId xmlns:a16="http://schemas.microsoft.com/office/drawing/2014/main" id="{BFAF5ABF-CB7B-99F8-AB65-E79982C2B3D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64434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1195A0-0D18-0DFB-26ED-C0069DAC5C79}"/>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E9337808-D107-0697-2E04-6DF3985228CC}"/>
              </a:ext>
            </a:extLst>
          </p:cNvPr>
          <p:cNvSpPr>
            <a:spLocks noGrp="1" noChangeArrowheads="1"/>
          </p:cNvSpPr>
          <p:nvPr>
            <p:ph type="sldNum" sz="quarter" idx="11"/>
          </p:nvPr>
        </p:nvSpPr>
        <p:spPr>
          <a:ln/>
        </p:spPr>
        <p:txBody>
          <a:bodyPr/>
          <a:lstStyle>
            <a:lvl1pPr>
              <a:defRPr/>
            </a:lvl1pPr>
          </a:lstStyle>
          <a:p>
            <a:pPr>
              <a:defRPr/>
            </a:pPr>
            <a:fld id="{6E975AA8-40C8-4EB2-B2F4-3332111E7A08}" type="slidenum">
              <a:rPr lang="en-US" altLang="en-US"/>
              <a:pPr>
                <a:defRPr/>
              </a:pPr>
              <a:t>‹#›</a:t>
            </a:fld>
            <a:endParaRPr lang="en-US" altLang="en-US"/>
          </a:p>
        </p:txBody>
      </p:sp>
      <p:sp>
        <p:nvSpPr>
          <p:cNvPr id="5" name="Rectangle 10">
            <a:extLst>
              <a:ext uri="{FF2B5EF4-FFF2-40B4-BE49-F238E27FC236}">
                <a16:creationId xmlns:a16="http://schemas.microsoft.com/office/drawing/2014/main" id="{9BB77438-D39E-7101-CAB7-7949FF7E6D9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92506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DD11A2-5D8F-4B35-22D4-84E13CB6390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2479C3BD-38D7-2FD1-B344-BB469B03837C}"/>
              </a:ext>
            </a:extLst>
          </p:cNvPr>
          <p:cNvSpPr>
            <a:spLocks noGrp="1" noChangeArrowheads="1"/>
          </p:cNvSpPr>
          <p:nvPr>
            <p:ph type="sldNum" sz="quarter" idx="11"/>
          </p:nvPr>
        </p:nvSpPr>
        <p:spPr>
          <a:ln/>
        </p:spPr>
        <p:txBody>
          <a:bodyPr/>
          <a:lstStyle>
            <a:lvl1pPr>
              <a:defRPr/>
            </a:lvl1pPr>
          </a:lstStyle>
          <a:p>
            <a:pPr>
              <a:defRPr/>
            </a:pPr>
            <a:fld id="{B2DDB588-938B-4FB2-8607-6440307DA6B0}" type="slidenum">
              <a:rPr lang="en-US" altLang="en-US"/>
              <a:pPr>
                <a:defRPr/>
              </a:pPr>
              <a:t>‹#›</a:t>
            </a:fld>
            <a:endParaRPr lang="en-US" altLang="en-US"/>
          </a:p>
        </p:txBody>
      </p:sp>
      <p:sp>
        <p:nvSpPr>
          <p:cNvPr id="4" name="Rectangle 10">
            <a:extLst>
              <a:ext uri="{FF2B5EF4-FFF2-40B4-BE49-F238E27FC236}">
                <a16:creationId xmlns:a16="http://schemas.microsoft.com/office/drawing/2014/main" id="{D6E98659-21E9-8D18-EBC5-25D61BF35E8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27046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5EE9DA5-1682-F34D-A4D5-B514F63E049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26FEC3A0-5278-011E-EB3B-B6684A7E7E43}"/>
              </a:ext>
            </a:extLst>
          </p:cNvPr>
          <p:cNvSpPr>
            <a:spLocks noGrp="1" noChangeArrowheads="1"/>
          </p:cNvSpPr>
          <p:nvPr>
            <p:ph type="sldNum" sz="quarter" idx="11"/>
          </p:nvPr>
        </p:nvSpPr>
        <p:spPr>
          <a:ln/>
        </p:spPr>
        <p:txBody>
          <a:bodyPr/>
          <a:lstStyle>
            <a:lvl1pPr>
              <a:defRPr/>
            </a:lvl1pPr>
          </a:lstStyle>
          <a:p>
            <a:pPr>
              <a:defRPr/>
            </a:pPr>
            <a:fld id="{7C2FF720-F9A2-4E97-9736-0B3B30737437}" type="slidenum">
              <a:rPr lang="en-US" altLang="en-US"/>
              <a:pPr>
                <a:defRPr/>
              </a:pPr>
              <a:t>‹#›</a:t>
            </a:fld>
            <a:endParaRPr lang="en-US" altLang="en-US"/>
          </a:p>
        </p:txBody>
      </p:sp>
      <p:sp>
        <p:nvSpPr>
          <p:cNvPr id="7" name="Rectangle 10">
            <a:extLst>
              <a:ext uri="{FF2B5EF4-FFF2-40B4-BE49-F238E27FC236}">
                <a16:creationId xmlns:a16="http://schemas.microsoft.com/office/drawing/2014/main" id="{A22488D7-0034-1361-EBB2-F53E8F2A454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8790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F830E-EFC2-4769-A468-B48C3C3E6C16}"/>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11103A32-572B-4DA0-BD8E-9011F60821A1}"/>
              </a:ext>
            </a:extLst>
          </p:cNvPr>
          <p:cNvSpPr>
            <a:spLocks noGrp="1" noChangeArrowheads="1"/>
          </p:cNvSpPr>
          <p:nvPr>
            <p:ph type="sldNum" sz="quarter" idx="11"/>
          </p:nvPr>
        </p:nvSpPr>
        <p:spPr>
          <a:ln/>
        </p:spPr>
        <p:txBody>
          <a:bodyPr/>
          <a:lstStyle>
            <a:lvl1pPr>
              <a:defRPr/>
            </a:lvl1pPr>
          </a:lstStyle>
          <a:p>
            <a:pPr>
              <a:defRPr/>
            </a:pPr>
            <a:fld id="{D7666A4F-98EF-40E5-9AC5-470A7B486281}" type="slidenum">
              <a:rPr lang="en-US" altLang="en-US"/>
              <a:pPr>
                <a:defRPr/>
              </a:pPr>
              <a:t>‹#›</a:t>
            </a:fld>
            <a:endParaRPr lang="en-US" altLang="en-US" dirty="0"/>
          </a:p>
        </p:txBody>
      </p:sp>
      <p:sp>
        <p:nvSpPr>
          <p:cNvPr id="6" name="Rectangle 10">
            <a:extLst>
              <a:ext uri="{FF2B5EF4-FFF2-40B4-BE49-F238E27FC236}">
                <a16:creationId xmlns:a16="http://schemas.microsoft.com/office/drawing/2014/main" id="{BED4DC05-E4A7-451C-88A2-581E0204F16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06056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039A400-63DC-3506-7D8F-E8F4E41B445A}"/>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BAA32AC3-EDFA-6873-BE27-47FE21BF8BDA}"/>
              </a:ext>
            </a:extLst>
          </p:cNvPr>
          <p:cNvSpPr>
            <a:spLocks noGrp="1" noChangeArrowheads="1"/>
          </p:cNvSpPr>
          <p:nvPr>
            <p:ph type="sldNum" sz="quarter" idx="11"/>
          </p:nvPr>
        </p:nvSpPr>
        <p:spPr>
          <a:ln/>
        </p:spPr>
        <p:txBody>
          <a:bodyPr/>
          <a:lstStyle>
            <a:lvl1pPr>
              <a:defRPr/>
            </a:lvl1pPr>
          </a:lstStyle>
          <a:p>
            <a:pPr>
              <a:defRPr/>
            </a:pPr>
            <a:fld id="{ABA336C0-A65B-404F-BD41-46309FB749CE}" type="slidenum">
              <a:rPr lang="en-US" altLang="en-US"/>
              <a:pPr>
                <a:defRPr/>
              </a:pPr>
              <a:t>‹#›</a:t>
            </a:fld>
            <a:endParaRPr lang="en-US" altLang="en-US"/>
          </a:p>
        </p:txBody>
      </p:sp>
      <p:sp>
        <p:nvSpPr>
          <p:cNvPr id="7" name="Rectangle 10">
            <a:extLst>
              <a:ext uri="{FF2B5EF4-FFF2-40B4-BE49-F238E27FC236}">
                <a16:creationId xmlns:a16="http://schemas.microsoft.com/office/drawing/2014/main" id="{46951A0B-A53F-E401-C46F-3DCECF43962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39712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814B8B-5919-D445-6A3D-51B74C103029}"/>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7918071C-C0A6-E04B-562A-4832944327C2}"/>
              </a:ext>
            </a:extLst>
          </p:cNvPr>
          <p:cNvSpPr>
            <a:spLocks noGrp="1" noChangeArrowheads="1"/>
          </p:cNvSpPr>
          <p:nvPr>
            <p:ph type="sldNum" sz="quarter" idx="11"/>
          </p:nvPr>
        </p:nvSpPr>
        <p:spPr>
          <a:ln/>
        </p:spPr>
        <p:txBody>
          <a:bodyPr/>
          <a:lstStyle>
            <a:lvl1pPr>
              <a:defRPr/>
            </a:lvl1pPr>
          </a:lstStyle>
          <a:p>
            <a:pPr>
              <a:defRPr/>
            </a:pPr>
            <a:fld id="{3E4EFC54-1D1D-42AE-A4DF-43596B5A18DF}" type="slidenum">
              <a:rPr lang="en-US" altLang="en-US"/>
              <a:pPr>
                <a:defRPr/>
              </a:pPr>
              <a:t>‹#›</a:t>
            </a:fld>
            <a:endParaRPr lang="en-US" altLang="en-US"/>
          </a:p>
        </p:txBody>
      </p:sp>
      <p:sp>
        <p:nvSpPr>
          <p:cNvPr id="6" name="Rectangle 10">
            <a:extLst>
              <a:ext uri="{FF2B5EF4-FFF2-40B4-BE49-F238E27FC236}">
                <a16:creationId xmlns:a16="http://schemas.microsoft.com/office/drawing/2014/main" id="{B97B53CB-E6D9-628F-A4C2-CFA360D0951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07803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5BE4C9-BBD9-B2D3-F799-B31EB4260B10}"/>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13FB399F-67BC-28D5-C24B-51E75B700B09}"/>
              </a:ext>
            </a:extLst>
          </p:cNvPr>
          <p:cNvSpPr>
            <a:spLocks noGrp="1" noChangeArrowheads="1"/>
          </p:cNvSpPr>
          <p:nvPr>
            <p:ph type="sldNum" sz="quarter" idx="11"/>
          </p:nvPr>
        </p:nvSpPr>
        <p:spPr>
          <a:ln/>
        </p:spPr>
        <p:txBody>
          <a:bodyPr/>
          <a:lstStyle>
            <a:lvl1pPr>
              <a:defRPr/>
            </a:lvl1pPr>
          </a:lstStyle>
          <a:p>
            <a:pPr>
              <a:defRPr/>
            </a:pPr>
            <a:fld id="{D15AF29B-5DEF-449B-BC74-A2A82E564A17}" type="slidenum">
              <a:rPr lang="en-US" altLang="en-US"/>
              <a:pPr>
                <a:defRPr/>
              </a:pPr>
              <a:t>‹#›</a:t>
            </a:fld>
            <a:endParaRPr lang="en-US" altLang="en-US"/>
          </a:p>
        </p:txBody>
      </p:sp>
      <p:sp>
        <p:nvSpPr>
          <p:cNvPr id="6" name="Rectangle 10">
            <a:extLst>
              <a:ext uri="{FF2B5EF4-FFF2-40B4-BE49-F238E27FC236}">
                <a16:creationId xmlns:a16="http://schemas.microsoft.com/office/drawing/2014/main" id="{BC2A48FD-298A-F734-0CAA-0B1A3402623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3149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3AA5478-1EAA-4FAF-A0FA-F05C83A7EE8D}"/>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FD0DDFFD-ECE2-482E-8FAF-FE67D614E0A8}"/>
              </a:ext>
            </a:extLst>
          </p:cNvPr>
          <p:cNvSpPr>
            <a:spLocks noGrp="1" noChangeArrowheads="1"/>
          </p:cNvSpPr>
          <p:nvPr>
            <p:ph type="sldNum" sz="quarter" idx="11"/>
          </p:nvPr>
        </p:nvSpPr>
        <p:spPr>
          <a:ln/>
        </p:spPr>
        <p:txBody>
          <a:bodyPr/>
          <a:lstStyle>
            <a:lvl1pPr>
              <a:defRPr/>
            </a:lvl1pPr>
          </a:lstStyle>
          <a:p>
            <a:pPr>
              <a:defRPr/>
            </a:pPr>
            <a:fld id="{A40A663A-94A8-4095-ADB1-166AD31A4FFD}" type="slidenum">
              <a:rPr lang="en-US" altLang="en-US"/>
              <a:pPr>
                <a:defRPr/>
              </a:pPr>
              <a:t>‹#›</a:t>
            </a:fld>
            <a:endParaRPr lang="en-US" altLang="en-US" dirty="0"/>
          </a:p>
        </p:txBody>
      </p:sp>
      <p:sp>
        <p:nvSpPr>
          <p:cNvPr id="6" name="Rectangle 10">
            <a:extLst>
              <a:ext uri="{FF2B5EF4-FFF2-40B4-BE49-F238E27FC236}">
                <a16:creationId xmlns:a16="http://schemas.microsoft.com/office/drawing/2014/main" id="{1E0FF30E-0F4A-4DF9-A835-4AC251E7E62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2255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D8421F-86F2-4A73-A6F8-F3D4E0A78657}"/>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834E56AF-D639-41B7-AE85-142BDA1D0630}"/>
              </a:ext>
            </a:extLst>
          </p:cNvPr>
          <p:cNvSpPr>
            <a:spLocks noGrp="1" noChangeArrowheads="1"/>
          </p:cNvSpPr>
          <p:nvPr>
            <p:ph type="sldNum" sz="quarter" idx="11"/>
          </p:nvPr>
        </p:nvSpPr>
        <p:spPr>
          <a:ln/>
        </p:spPr>
        <p:txBody>
          <a:bodyPr/>
          <a:lstStyle>
            <a:lvl1pPr>
              <a:defRPr/>
            </a:lvl1pPr>
          </a:lstStyle>
          <a:p>
            <a:pPr>
              <a:defRPr/>
            </a:pPr>
            <a:fld id="{3502CF9E-3EC3-43B2-8993-D1CB35071A7A}" type="slidenum">
              <a:rPr lang="en-US" altLang="en-US"/>
              <a:pPr>
                <a:defRPr/>
              </a:pPr>
              <a:t>‹#›</a:t>
            </a:fld>
            <a:endParaRPr lang="en-US" altLang="en-US" dirty="0"/>
          </a:p>
        </p:txBody>
      </p:sp>
      <p:sp>
        <p:nvSpPr>
          <p:cNvPr id="7" name="Rectangle 10">
            <a:extLst>
              <a:ext uri="{FF2B5EF4-FFF2-40B4-BE49-F238E27FC236}">
                <a16:creationId xmlns:a16="http://schemas.microsoft.com/office/drawing/2014/main" id="{80F75145-E6D0-4A28-A27F-8350D6763AE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7307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B0D197-6CE7-4220-956C-14853852599C}"/>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86AE9D55-C953-495C-9A97-DDEE4C99CD1B}"/>
              </a:ext>
            </a:extLst>
          </p:cNvPr>
          <p:cNvSpPr>
            <a:spLocks noGrp="1" noChangeArrowheads="1"/>
          </p:cNvSpPr>
          <p:nvPr>
            <p:ph type="sldNum" sz="quarter" idx="11"/>
          </p:nvPr>
        </p:nvSpPr>
        <p:spPr>
          <a:ln/>
        </p:spPr>
        <p:txBody>
          <a:bodyPr/>
          <a:lstStyle>
            <a:lvl1pPr>
              <a:defRPr/>
            </a:lvl1pPr>
          </a:lstStyle>
          <a:p>
            <a:pPr>
              <a:defRPr/>
            </a:pPr>
            <a:fld id="{FB940297-1F1D-4472-85CF-E068D5D2E7E3}" type="slidenum">
              <a:rPr lang="en-US" altLang="en-US"/>
              <a:pPr>
                <a:defRPr/>
              </a:pPr>
              <a:t>‹#›</a:t>
            </a:fld>
            <a:endParaRPr lang="en-US" altLang="en-US" dirty="0"/>
          </a:p>
        </p:txBody>
      </p:sp>
      <p:sp>
        <p:nvSpPr>
          <p:cNvPr id="9" name="Rectangle 10">
            <a:extLst>
              <a:ext uri="{FF2B5EF4-FFF2-40B4-BE49-F238E27FC236}">
                <a16:creationId xmlns:a16="http://schemas.microsoft.com/office/drawing/2014/main" id="{75221F5F-7FE5-45E5-B889-23FAA30B950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236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5C695F-5467-4B2C-87F9-EA03F40D546B}"/>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38C848EF-0D17-4523-BFC4-B7ADC3E73071}"/>
              </a:ext>
            </a:extLst>
          </p:cNvPr>
          <p:cNvSpPr>
            <a:spLocks noGrp="1" noChangeArrowheads="1"/>
          </p:cNvSpPr>
          <p:nvPr>
            <p:ph type="sldNum" sz="quarter" idx="11"/>
          </p:nvPr>
        </p:nvSpPr>
        <p:spPr>
          <a:ln/>
        </p:spPr>
        <p:txBody>
          <a:bodyPr/>
          <a:lstStyle>
            <a:lvl1pPr>
              <a:defRPr/>
            </a:lvl1pPr>
          </a:lstStyle>
          <a:p>
            <a:pPr>
              <a:defRPr/>
            </a:pPr>
            <a:fld id="{F4C0CF2A-B7F0-4590-8848-3FDF5D7D5066}" type="slidenum">
              <a:rPr lang="en-US" altLang="en-US"/>
              <a:pPr>
                <a:defRPr/>
              </a:pPr>
              <a:t>‹#›</a:t>
            </a:fld>
            <a:endParaRPr lang="en-US" altLang="en-US" dirty="0"/>
          </a:p>
        </p:txBody>
      </p:sp>
      <p:sp>
        <p:nvSpPr>
          <p:cNvPr id="5" name="Rectangle 10">
            <a:extLst>
              <a:ext uri="{FF2B5EF4-FFF2-40B4-BE49-F238E27FC236}">
                <a16:creationId xmlns:a16="http://schemas.microsoft.com/office/drawing/2014/main" id="{5FE7FF77-B78D-4606-A8D5-ADFE4E82813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3735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BC2928-05D2-4081-BB28-E65C584585AA}"/>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FD747D8C-F0DD-4332-84D1-797AF4A20BEE}"/>
              </a:ext>
            </a:extLst>
          </p:cNvPr>
          <p:cNvSpPr>
            <a:spLocks noGrp="1" noChangeArrowheads="1"/>
          </p:cNvSpPr>
          <p:nvPr>
            <p:ph type="sldNum" sz="quarter" idx="11"/>
          </p:nvPr>
        </p:nvSpPr>
        <p:spPr>
          <a:ln/>
        </p:spPr>
        <p:txBody>
          <a:bodyPr/>
          <a:lstStyle>
            <a:lvl1pPr>
              <a:defRPr/>
            </a:lvl1pPr>
          </a:lstStyle>
          <a:p>
            <a:pPr>
              <a:defRPr/>
            </a:pPr>
            <a:fld id="{9F1DA034-446B-46B3-9F31-65E4A211A8E4}" type="slidenum">
              <a:rPr lang="en-US" altLang="en-US"/>
              <a:pPr>
                <a:defRPr/>
              </a:pPr>
              <a:t>‹#›</a:t>
            </a:fld>
            <a:endParaRPr lang="en-US" altLang="en-US" dirty="0"/>
          </a:p>
        </p:txBody>
      </p:sp>
      <p:sp>
        <p:nvSpPr>
          <p:cNvPr id="4" name="Rectangle 10">
            <a:extLst>
              <a:ext uri="{FF2B5EF4-FFF2-40B4-BE49-F238E27FC236}">
                <a16:creationId xmlns:a16="http://schemas.microsoft.com/office/drawing/2014/main" id="{9823B83D-2EA4-4581-8298-1F8795E005C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1609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9BAF578-8F00-41E0-9010-0D474083A14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BABBD4F0-FD9A-473E-9438-E441B6530F32}"/>
              </a:ext>
            </a:extLst>
          </p:cNvPr>
          <p:cNvSpPr>
            <a:spLocks noGrp="1" noChangeArrowheads="1"/>
          </p:cNvSpPr>
          <p:nvPr>
            <p:ph type="sldNum" sz="quarter" idx="11"/>
          </p:nvPr>
        </p:nvSpPr>
        <p:spPr>
          <a:ln/>
        </p:spPr>
        <p:txBody>
          <a:bodyPr/>
          <a:lstStyle>
            <a:lvl1pPr>
              <a:defRPr/>
            </a:lvl1pPr>
          </a:lstStyle>
          <a:p>
            <a:pPr>
              <a:defRPr/>
            </a:pPr>
            <a:fld id="{C1013F4C-5D7E-444B-BB06-AF80BFAC5FA3}" type="slidenum">
              <a:rPr lang="en-US" altLang="en-US"/>
              <a:pPr>
                <a:defRPr/>
              </a:pPr>
              <a:t>‹#›</a:t>
            </a:fld>
            <a:endParaRPr lang="en-US" altLang="en-US" dirty="0"/>
          </a:p>
        </p:txBody>
      </p:sp>
      <p:sp>
        <p:nvSpPr>
          <p:cNvPr id="7" name="Rectangle 10">
            <a:extLst>
              <a:ext uri="{FF2B5EF4-FFF2-40B4-BE49-F238E27FC236}">
                <a16:creationId xmlns:a16="http://schemas.microsoft.com/office/drawing/2014/main" id="{14AA0F70-34DD-4A79-8996-5DCCBE20CD6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7518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970E930-391C-4BDF-9947-B1B0C51FFD5B}"/>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4854CD98-E35C-4472-9F11-313519CEA777}"/>
              </a:ext>
            </a:extLst>
          </p:cNvPr>
          <p:cNvSpPr>
            <a:spLocks noGrp="1" noChangeArrowheads="1"/>
          </p:cNvSpPr>
          <p:nvPr>
            <p:ph type="sldNum" sz="quarter" idx="11"/>
          </p:nvPr>
        </p:nvSpPr>
        <p:spPr>
          <a:ln/>
        </p:spPr>
        <p:txBody>
          <a:bodyPr/>
          <a:lstStyle>
            <a:lvl1pPr>
              <a:defRPr/>
            </a:lvl1pPr>
          </a:lstStyle>
          <a:p>
            <a:pPr>
              <a:defRPr/>
            </a:pPr>
            <a:fld id="{8100937D-4CDD-4B46-8CA5-4A1C95579D6E}" type="slidenum">
              <a:rPr lang="en-US" altLang="en-US"/>
              <a:pPr>
                <a:defRPr/>
              </a:pPr>
              <a:t>‹#›</a:t>
            </a:fld>
            <a:endParaRPr lang="en-US" altLang="en-US" dirty="0"/>
          </a:p>
        </p:txBody>
      </p:sp>
      <p:sp>
        <p:nvSpPr>
          <p:cNvPr id="7" name="Rectangle 10">
            <a:extLst>
              <a:ext uri="{FF2B5EF4-FFF2-40B4-BE49-F238E27FC236}">
                <a16:creationId xmlns:a16="http://schemas.microsoft.com/office/drawing/2014/main" id="{AEDD452C-73E2-4356-8AC7-FBA90E34908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6849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474EB8-D131-4E28-9B65-E5BCD7874A9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543DDE-9923-4B6A-AB5D-4B84A63F390F}"/>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42EF6E04-21B0-42F8-BC14-D7833B4AE1EB}"/>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dirty="0">
                <a:solidFill>
                  <a:srgbClr val="005595"/>
                </a:solidFill>
                <a:latin typeface="+mn-lt"/>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128" name="Rectangle 8">
            <a:extLst>
              <a:ext uri="{FF2B5EF4-FFF2-40B4-BE49-F238E27FC236}">
                <a16:creationId xmlns:a16="http://schemas.microsoft.com/office/drawing/2014/main" id="{669CDDCF-D958-4061-A972-25AFCED04F48}"/>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DF2FE897-C6E5-40B0-B8A4-06AA38EC77DC}" type="slidenum">
              <a:rPr lang="en-US" altLang="en-US"/>
              <a:pPr>
                <a:defRPr/>
              </a:pPr>
              <a:t>‹#›</a:t>
            </a:fld>
            <a:endParaRPr lang="en-US" altLang="en-US" dirty="0"/>
          </a:p>
        </p:txBody>
      </p:sp>
      <p:sp>
        <p:nvSpPr>
          <p:cNvPr id="5130" name="Rectangle 10">
            <a:extLst>
              <a:ext uri="{FF2B5EF4-FFF2-40B4-BE49-F238E27FC236}">
                <a16:creationId xmlns:a16="http://schemas.microsoft.com/office/drawing/2014/main" id="{77F94E9A-6FAF-498E-BB8D-67DD3A21883F}"/>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pic>
        <p:nvPicPr>
          <p:cNvPr id="1031" name="Picture 8" descr="Logo&#10;&#10;Description automatically generated">
            <a:extLst>
              <a:ext uri="{FF2B5EF4-FFF2-40B4-BE49-F238E27FC236}">
                <a16:creationId xmlns:a16="http://schemas.microsoft.com/office/drawing/2014/main" id="{C7E8B041-303B-4D12-B31B-72FF17F27C1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4600" y="5943600"/>
            <a:ext cx="1797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a:extLst>
              <a:ext uri="{FF2B5EF4-FFF2-40B4-BE49-F238E27FC236}">
                <a16:creationId xmlns:a16="http://schemas.microsoft.com/office/drawing/2014/main" id="{317CBF82-D149-4DFD-A527-CA5C0398DFB9}"/>
              </a:ext>
            </a:extLst>
          </p:cNvPr>
          <p:cNvCxnSpPr>
            <a:cxnSpLocks noChangeShapeType="1"/>
          </p:cNvCxnSpPr>
          <p:nvPr userDrawn="1"/>
        </p:nvCxnSpPr>
        <p:spPr bwMode="auto">
          <a:xfrm flipH="1">
            <a:off x="347663" y="6461125"/>
            <a:ext cx="9712325" cy="0"/>
          </a:xfrm>
          <a:prstGeom prst="line">
            <a:avLst/>
          </a:prstGeom>
          <a:noFill/>
          <a:ln w="19050"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2FD8B00F-CACF-43E1-897E-C18B5A1B9BE7}"/>
              </a:ext>
            </a:extLst>
          </p:cNvPr>
          <p:cNvSpPr>
            <a:spLocks noChangeArrowheads="1"/>
          </p:cNvSpPr>
          <p:nvPr userDrawn="1"/>
        </p:nvSpPr>
        <p:spPr bwMode="auto">
          <a:xfrm>
            <a:off x="0" y="0"/>
            <a:ext cx="12192000" cy="339725"/>
          </a:xfrm>
          <a:prstGeom prst="rect">
            <a:avLst/>
          </a:prstGeom>
          <a:solidFill>
            <a:srgbClr val="D6E9E1">
              <a:alpha val="30196"/>
            </a:srgbClr>
          </a:solidFill>
          <a:ln>
            <a:noFill/>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endParaRPr lang="en-US" altLang="en-US" dirty="0"/>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0" fontAlgn="base" hangingPunct="0">
        <a:spcBef>
          <a:spcPct val="0"/>
        </a:spcBef>
        <a:spcAft>
          <a:spcPct val="0"/>
        </a:spcAft>
        <a:defRPr sz="3200" b="1" kern="1200">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EBD3416F-0E0E-7A02-C27D-E176FC49510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26C2E465-AAA6-4742-1EF9-AD283F2D720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B9A7149F-7E56-01FF-3264-EC4841EC4E46}"/>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70074CF4-139F-09C8-FC6E-53EA13C87E80}"/>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128" name="Rectangle 8">
            <a:extLst>
              <a:ext uri="{FF2B5EF4-FFF2-40B4-BE49-F238E27FC236}">
                <a16:creationId xmlns:a16="http://schemas.microsoft.com/office/drawing/2014/main" id="{F77E584D-3315-5038-F0E6-7ED0A90EB006}"/>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44C1B3BB-6069-4CEB-B978-48BF3A5748FC}" type="slidenum">
              <a:rPr lang="en-US" altLang="en-US"/>
              <a:pPr>
                <a:defRPr/>
              </a:pPr>
              <a:t>‹#›</a:t>
            </a:fld>
            <a:endParaRPr lang="en-US" altLang="en-US"/>
          </a:p>
        </p:txBody>
      </p:sp>
      <p:sp>
        <p:nvSpPr>
          <p:cNvPr id="5130" name="Rectangle 10">
            <a:extLst>
              <a:ext uri="{FF2B5EF4-FFF2-40B4-BE49-F238E27FC236}">
                <a16:creationId xmlns:a16="http://schemas.microsoft.com/office/drawing/2014/main" id="{8358A585-5D77-C28F-31CC-61395F9CF89C}"/>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spTree>
    <p:extLst>
      <p:ext uri="{BB962C8B-B14F-4D97-AF65-F5344CB8AC3E}">
        <p14:creationId xmlns:p14="http://schemas.microsoft.com/office/powerpoint/2010/main" val="10388293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l" rtl="0" eaLnBrk="0" fontAlgn="base" hangingPunct="0">
        <a:spcBef>
          <a:spcPct val="0"/>
        </a:spcBef>
        <a:spcAft>
          <a:spcPct val="0"/>
        </a:spcAft>
        <a:defRPr sz="3200" b="1" kern="1200">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VFC.help@odhsoha.oregon.go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mailto:Jill.M.Johnson2@oha.oregon.gov" TargetMode="External"/><Relationship Id="rId4" Type="http://schemas.openxmlformats.org/officeDocument/2006/relationships/hyperlink" Target="mailto:wendy.neu@oha.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vaccines/pubs/pinkbook/vac-admin.html"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www.who.int/publications/i/item/who-wer903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tmp"/></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r1dGpTCgerE"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hyperlink" Target="https://www.chop.edu/centers-programs/child-life-education-and-creative-arts-therapy/prepare-your-child-visit-doctor/comfort-positioning-during-procedures" TargetMode="External"/><Relationship Id="rId4" Type="http://schemas.openxmlformats.org/officeDocument/2006/relationships/hyperlink" Target="https://www.cdc.gov/vaccines/parents/visit/holds-factshee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www.chop.edu/centers-programs/child-life-education-and-creative-arts-therapy/prepare-your-child-visit-doctor/comfort-positioning-during-procedures" TargetMode="External"/><Relationship Id="rId5" Type="http://schemas.openxmlformats.org/officeDocument/2006/relationships/hyperlink" Target="https://www.cdc.gov/vaccines/parents/visit/holds-factsheet.html" TargetMode="External"/><Relationship Id="rId4" Type="http://schemas.openxmlformats.org/officeDocument/2006/relationships/hyperlink" Target="https://www.youtube.com/watch?v=r1dGpTCger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r1dGpTCgerE"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hyperlink" Target="https://www.chop.edu/centers-programs/child-life-education-and-creative-arts-therapy/prepare-your-child-visit-doctor/comfort-positioning-during-procedures" TargetMode="External"/><Relationship Id="rId4" Type="http://schemas.openxmlformats.org/officeDocument/2006/relationships/hyperlink" Target="https://www.cdc.gov/vaccines/parents/visit/holds-factsheet.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cdc.gov/vaccines/hcp/admin/administer-vaccine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vaccines/hcp/admin/administer-vaccines.html" TargetMode="External"/><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vaccines/hcp/admin/administer-vaccines.html" TargetMode="External"/><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ImmunizeOrg/videos" TargetMode="External"/><Relationship Id="rId2" Type="http://schemas.openxmlformats.org/officeDocument/2006/relationships/image" Target="../media/image38.tmp"/><Relationship Id="rId1" Type="http://schemas.openxmlformats.org/officeDocument/2006/relationships/slideLayout" Target="../slideLayouts/slideLayout2.xml"/><Relationship Id="rId5" Type="http://schemas.openxmlformats.org/officeDocument/2006/relationships/hyperlink" Target="https://www.immunize.org/" TargetMode="External"/><Relationship Id="rId4" Type="http://schemas.openxmlformats.org/officeDocument/2006/relationships/image" Target="../media/image39.tm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vaccines/ed/index.html"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hyperlink" Target="https://www.chop.edu/centers-programs/vaccine-education-center" TargetMode="External"/><Relationship Id="rId4" Type="http://schemas.openxmlformats.org/officeDocument/2006/relationships/hyperlink" Target="http://www.immuniz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4">
            <a:extLst>
              <a:ext uri="{FF2B5EF4-FFF2-40B4-BE49-F238E27FC236}">
                <a16:creationId xmlns:a16="http://schemas.microsoft.com/office/drawing/2014/main" id="{C36A3151-8C9C-403E-8276-275AB09E2D0C}"/>
              </a:ext>
            </a:extLst>
          </p:cNvPr>
          <p:cNvSpPr>
            <a:spLocks noGrp="1" noChangeArrowheads="1"/>
          </p:cNvSpPr>
          <p:nvPr>
            <p:ph type="ctrTitle"/>
          </p:nvPr>
        </p:nvSpPr>
        <p:spPr>
          <a:xfrm>
            <a:off x="914400" y="2203158"/>
            <a:ext cx="10363200" cy="1470025"/>
          </a:xfrm>
        </p:spPr>
        <p:txBody>
          <a:bodyPr/>
          <a:lstStyle/>
          <a:p>
            <a:pPr eaLnBrk="1" hangingPunct="1"/>
            <a:r>
              <a:rPr lang="en-US" altLang="en-US" sz="4400" dirty="0"/>
              <a:t>Anatomy of a Vaccine Encounter:</a:t>
            </a:r>
            <a:br>
              <a:rPr lang="en-US" altLang="en-US" dirty="0"/>
            </a:br>
            <a:r>
              <a:rPr lang="en-US" altLang="en-US" sz="2400" dirty="0"/>
              <a:t>Immunization Protocols and Administration Tips</a:t>
            </a:r>
            <a:br>
              <a:rPr lang="en-US" altLang="en-US" dirty="0"/>
            </a:br>
            <a:endParaRPr lang="en-US" altLang="en-US" dirty="0"/>
          </a:p>
        </p:txBody>
      </p:sp>
      <p:sp>
        <p:nvSpPr>
          <p:cNvPr id="5123" name="Subtitle 15">
            <a:extLst>
              <a:ext uri="{FF2B5EF4-FFF2-40B4-BE49-F238E27FC236}">
                <a16:creationId xmlns:a16="http://schemas.microsoft.com/office/drawing/2014/main" id="{6AE744EA-3595-49A2-B767-D508846148C9}"/>
              </a:ext>
            </a:extLst>
          </p:cNvPr>
          <p:cNvSpPr>
            <a:spLocks noGrp="1" noChangeArrowheads="1"/>
          </p:cNvSpPr>
          <p:nvPr>
            <p:ph type="subTitle" idx="1"/>
          </p:nvPr>
        </p:nvSpPr>
        <p:spPr>
          <a:xfrm>
            <a:off x="1828800" y="3475038"/>
            <a:ext cx="8534400" cy="476250"/>
          </a:xfrm>
        </p:spPr>
        <p:txBody>
          <a:bodyPr/>
          <a:lstStyle/>
          <a:p>
            <a:pPr eaLnBrk="1" hangingPunct="1"/>
            <a:r>
              <a:rPr lang="en-US" altLang="en-US" sz="2000" dirty="0"/>
              <a:t>August 8, 2023</a:t>
            </a:r>
          </a:p>
        </p:txBody>
      </p:sp>
      <p:sp>
        <p:nvSpPr>
          <p:cNvPr id="2" name="Rectangle 5">
            <a:extLst>
              <a:ext uri="{FF2B5EF4-FFF2-40B4-BE49-F238E27FC236}">
                <a16:creationId xmlns:a16="http://schemas.microsoft.com/office/drawing/2014/main" id="{86591B92-CDF6-419F-B08A-6ECDB6BB9A98}"/>
              </a:ext>
            </a:extLst>
          </p:cNvPr>
          <p:cNvSpPr>
            <a:spLocks noGrp="1" noChangeArrowheads="1"/>
          </p:cNvSpPr>
          <p:nvPr>
            <p:ph type="ftr" sz="quarter" idx="10"/>
          </p:nvPr>
        </p:nvSpPr>
        <p:spPr>
          <a:xfrm>
            <a:off x="228600" y="5715000"/>
            <a:ext cx="5029200" cy="476250"/>
          </a:xfrm>
        </p:spPr>
        <p:txBody>
          <a:bodyPr/>
          <a:lstStyle/>
          <a:p>
            <a:pPr>
              <a:spcBef>
                <a:spcPts val="0"/>
              </a:spcBef>
              <a:defRPr/>
            </a:pPr>
            <a:r>
              <a:rPr lang="en-US" altLang="en-US" sz="1400" dirty="0"/>
              <a:t>Wendy Neu, RN BSN, Immunization Nurse Consultant</a:t>
            </a:r>
          </a:p>
          <a:p>
            <a:pPr>
              <a:spcBef>
                <a:spcPts val="0"/>
              </a:spcBef>
              <a:defRPr/>
            </a:pPr>
            <a:r>
              <a:rPr lang="en-US" altLang="en-US" sz="1400" dirty="0"/>
              <a:t>Jill Johnson, RN BSN MEM, Clinical Vaccine Lead</a:t>
            </a:r>
          </a:p>
          <a:p>
            <a:pPr>
              <a:spcBef>
                <a:spcPts val="0"/>
              </a:spcBef>
              <a:defRPr/>
            </a:pPr>
            <a:r>
              <a:rPr lang="en-US" altLang="en-US" sz="1400" dirty="0"/>
              <a:t>Oregon Immunization Program</a:t>
            </a:r>
          </a:p>
          <a:p>
            <a:pPr>
              <a:spcBef>
                <a:spcPts val="0"/>
              </a:spcBef>
              <a:defRPr/>
            </a:pPr>
            <a:r>
              <a:rPr lang="en-US" altLang="en-US" sz="1400" dirty="0"/>
              <a:t>Public Health Division</a:t>
            </a:r>
          </a:p>
          <a:p>
            <a:pPr>
              <a:defRPr/>
            </a:pP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742F0AA3-E311-A53F-D5F6-988016484B09}"/>
              </a:ext>
            </a:extLst>
          </p:cNvPr>
          <p:cNvPicPr>
            <a:picLocks noChangeAspect="1"/>
          </p:cNvPicPr>
          <p:nvPr/>
        </p:nvPicPr>
        <p:blipFill rotWithShape="1">
          <a:blip r:embed="rId3">
            <a:alphaModFix amt="50000"/>
          </a:blip>
          <a:srcRect l="9780" r="1331"/>
          <a:stretch/>
        </p:blipFill>
        <p:spPr>
          <a:xfrm>
            <a:off x="20" y="1"/>
            <a:ext cx="12191980" cy="6857999"/>
          </a:xfrm>
          <a:prstGeom prst="rect">
            <a:avLst/>
          </a:prstGeom>
        </p:spPr>
      </p:pic>
      <p:sp>
        <p:nvSpPr>
          <p:cNvPr id="2" name="Title 1">
            <a:extLst>
              <a:ext uri="{FF2B5EF4-FFF2-40B4-BE49-F238E27FC236}">
                <a16:creationId xmlns:a16="http://schemas.microsoft.com/office/drawing/2014/main" id="{E5F6AA31-0946-AB38-6742-435CE2F655F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eaLnBrk="1" hangingPunct="1">
              <a:lnSpc>
                <a:spcPct val="90000"/>
              </a:lnSpc>
            </a:pPr>
            <a:r>
              <a:rPr lang="en-US" sz="6000" dirty="0">
                <a:solidFill>
                  <a:srgbClr val="FFFFFF"/>
                </a:solidFill>
              </a:rPr>
              <a:t>Oops</a:t>
            </a:r>
          </a:p>
        </p:txBody>
      </p:sp>
      <p:sp>
        <p:nvSpPr>
          <p:cNvPr id="5" name="Slide Number Placeholder 4">
            <a:extLst>
              <a:ext uri="{FF2B5EF4-FFF2-40B4-BE49-F238E27FC236}">
                <a16:creationId xmlns:a16="http://schemas.microsoft.com/office/drawing/2014/main" id="{A980D9DA-B30C-FBF2-D6EC-037E2809CC6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7666A4F-98EF-40E5-9AC5-470A7B486281}" type="slidenum">
              <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alt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9572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91DB-3D76-7413-AA14-F123762C5560}"/>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pPr eaLnBrk="1" hangingPunct="1">
              <a:lnSpc>
                <a:spcPct val="90000"/>
              </a:lnSpc>
            </a:pPr>
            <a:r>
              <a:rPr lang="en-US" sz="5200" dirty="0"/>
              <a:t>4-day grace period</a:t>
            </a:r>
          </a:p>
        </p:txBody>
      </p:sp>
      <p:pic>
        <p:nvPicPr>
          <p:cNvPr id="7" name="Picture 6">
            <a:extLst>
              <a:ext uri="{FF2B5EF4-FFF2-40B4-BE49-F238E27FC236}">
                <a16:creationId xmlns:a16="http://schemas.microsoft.com/office/drawing/2014/main" id="{F32D689E-654E-39A2-D986-12BE222C033D}"/>
              </a:ext>
            </a:extLst>
          </p:cNvPr>
          <p:cNvPicPr>
            <a:picLocks noChangeAspect="1"/>
          </p:cNvPicPr>
          <p:nvPr/>
        </p:nvPicPr>
        <p:blipFill rotWithShape="1">
          <a:blip r:embed="rId3"/>
          <a:srcRect l="14093" r="-1" b="-1"/>
          <a:stretch/>
        </p:blipFill>
        <p:spPr>
          <a:xfrm>
            <a:off x="20" y="10"/>
            <a:ext cx="6992881" cy="6857990"/>
          </a:xfrm>
          <a:prstGeom prst="rect">
            <a:avLst/>
          </a:prstGeom>
        </p:spPr>
      </p:pic>
      <p:sp>
        <p:nvSpPr>
          <p:cNvPr id="3" name="Date Placeholder 2">
            <a:extLst>
              <a:ext uri="{FF2B5EF4-FFF2-40B4-BE49-F238E27FC236}">
                <a16:creationId xmlns:a16="http://schemas.microsoft.com/office/drawing/2014/main" id="{6373CC34-C48F-15E5-4EA5-32C52FC0234E}"/>
              </a:ext>
            </a:extLst>
          </p:cNvPr>
          <p:cNvSpPr>
            <a:spLocks noGrp="1"/>
          </p:cNvSpPr>
          <p:nvPr>
            <p:ph type="dt" sz="half" idx="10"/>
          </p:nvPr>
        </p:nvSpPr>
        <p:spPr>
          <a:xfrm>
            <a:off x="838200" y="6356350"/>
            <a:ext cx="2156946" cy="365125"/>
          </a:xfrm>
        </p:spPr>
        <p:txBody>
          <a:bodyPr vert="horz" lIns="91440" tIns="45720" rIns="91440" bIns="45720" rtlCol="0" anchor="ctr">
            <a:normAutofit/>
          </a:bodyPr>
          <a:lstStyle/>
          <a:p>
            <a:pPr eaLnBrk="1" fontAlgn="auto" hangingPunct="1">
              <a:lnSpc>
                <a:spcPct val="90000"/>
              </a:lnSpc>
              <a:spcBef>
                <a:spcPts val="0"/>
              </a:spcBef>
              <a:spcAft>
                <a:spcPts val="600"/>
              </a:spcAft>
              <a:defRPr/>
            </a:pPr>
            <a:r>
              <a:rPr lang="en-US" altLang="en-US" sz="700" dirty="0">
                <a:solidFill>
                  <a:srgbClr val="FFFFFF"/>
                </a:solidFill>
                <a:latin typeface="Calibri" panose="020F0502020204030204"/>
              </a:rPr>
              <a:t>(Enter) DEPARTMENT (ALL CAPS)</a:t>
            </a:r>
            <a:br>
              <a:rPr lang="en-US" altLang="en-US" sz="700" dirty="0">
                <a:solidFill>
                  <a:srgbClr val="FFFFFF"/>
                </a:solidFill>
                <a:latin typeface="Calibri" panose="020F0502020204030204"/>
              </a:rPr>
            </a:br>
            <a:r>
              <a:rPr lang="en-US" altLang="en-US" sz="700" dirty="0">
                <a:solidFill>
                  <a:srgbClr val="FFFFFF"/>
                </a:solidFill>
                <a:latin typeface="Calibri" panose="020F0502020204030204"/>
              </a:rPr>
              <a:t>(Enter) Division or Office (Mixed Case)</a:t>
            </a:r>
          </a:p>
          <a:p>
            <a:pPr eaLnBrk="1" fontAlgn="auto" hangingPunct="1">
              <a:lnSpc>
                <a:spcPct val="90000"/>
              </a:lnSpc>
              <a:spcBef>
                <a:spcPts val="0"/>
              </a:spcBef>
              <a:spcAft>
                <a:spcPts val="600"/>
              </a:spcAft>
              <a:defRPr/>
            </a:pPr>
            <a:endParaRPr lang="en-US" altLang="en-US" sz="700" dirty="0">
              <a:solidFill>
                <a:srgbClr val="FFFFFF"/>
              </a:solidFill>
              <a:latin typeface="Calibri" panose="020F0502020204030204"/>
            </a:endParaRPr>
          </a:p>
        </p:txBody>
      </p:sp>
      <p:sp>
        <p:nvSpPr>
          <p:cNvPr id="4" name="Slide Number Placeholder 3">
            <a:extLst>
              <a:ext uri="{FF2B5EF4-FFF2-40B4-BE49-F238E27FC236}">
                <a16:creationId xmlns:a16="http://schemas.microsoft.com/office/drawing/2014/main" id="{0310E4EE-939D-CD8B-194C-5BEFA5634C48}"/>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fontAlgn="auto">
              <a:spcBef>
                <a:spcPts val="0"/>
              </a:spcBef>
              <a:spcAft>
                <a:spcPts val="600"/>
              </a:spcAft>
              <a:defRPr/>
            </a:pPr>
            <a:fld id="{F4C0CF2A-B7F0-4590-8848-3FDF5D7D5066}" type="slidenum">
              <a:rPr lang="en-US" altLang="en-US" sz="1200">
                <a:solidFill>
                  <a:prstClr val="black">
                    <a:tint val="75000"/>
                  </a:prstClr>
                </a:solidFill>
                <a:latin typeface="Calibri" panose="020F0502020204030204"/>
              </a:rPr>
              <a:pPr algn="r" fontAlgn="auto">
                <a:spcBef>
                  <a:spcPts val="0"/>
                </a:spcBef>
                <a:spcAft>
                  <a:spcPts val="600"/>
                </a:spcAft>
                <a:defRPr/>
              </a:pPr>
              <a:t>11</a:t>
            </a:fld>
            <a:endParaRPr lang="en-US" alt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60091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 photo description available.">
            <a:extLst>
              <a:ext uri="{FF2B5EF4-FFF2-40B4-BE49-F238E27FC236}">
                <a16:creationId xmlns:a16="http://schemas.microsoft.com/office/drawing/2014/main" id="{81835D8C-B265-7B2E-36D5-BF7892109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02" r="1" b="29097"/>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EFBA648-9F3C-075E-E76D-9D80D5CB8C4B}"/>
              </a:ext>
            </a:extLst>
          </p:cNvPr>
          <p:cNvSpPr>
            <a:spLocks noGrp="1"/>
          </p:cNvSpPr>
          <p:nvPr>
            <p:ph type="sldNum" sz="quarter" idx="11"/>
          </p:nvPr>
        </p:nvSpPr>
        <p:spPr>
          <a:xfrm>
            <a:off x="8610600" y="6356350"/>
            <a:ext cx="2743200" cy="365125"/>
          </a:xfrm>
        </p:spPr>
        <p:txBody>
          <a:bodyPr>
            <a:normAutofit/>
          </a:bodyPr>
          <a:lstStyle/>
          <a:p>
            <a:pPr>
              <a:spcAft>
                <a:spcPts val="600"/>
              </a:spcAft>
              <a:defRPr/>
            </a:pPr>
            <a:fld id="{9F1DA034-446B-46B3-9F31-65E4A211A8E4}" type="slidenum">
              <a:rPr lang="en-US" altLang="en-US">
                <a:solidFill>
                  <a:srgbClr val="FFFFFF"/>
                </a:solidFill>
              </a:rPr>
              <a:pPr>
                <a:spcAft>
                  <a:spcPts val="600"/>
                </a:spcAft>
                <a:defRPr/>
              </a:pPr>
              <a:t>12</a:t>
            </a:fld>
            <a:endParaRPr lang="en-US" altLang="en-US" dirty="0">
              <a:solidFill>
                <a:srgbClr val="FFFFFF"/>
              </a:solidFill>
            </a:endParaRPr>
          </a:p>
        </p:txBody>
      </p:sp>
    </p:spTree>
    <p:extLst>
      <p:ext uri="{BB962C8B-B14F-4D97-AF65-F5344CB8AC3E}">
        <p14:creationId xmlns:p14="http://schemas.microsoft.com/office/powerpoint/2010/main" val="296778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D4825C0-35E3-708F-B116-565125A22F61}"/>
              </a:ext>
            </a:extLst>
          </p:cNvPr>
          <p:cNvSpPr>
            <a:spLocks noGrp="1"/>
          </p:cNvSpPr>
          <p:nvPr>
            <p:ph type="title"/>
          </p:nvPr>
        </p:nvSpPr>
        <p:spPr>
          <a:xfrm>
            <a:off x="728663" y="1422400"/>
            <a:ext cx="4505552" cy="2387600"/>
          </a:xfrm>
        </p:spPr>
        <p:txBody>
          <a:bodyPr vert="horz" lIns="91440" tIns="45720" rIns="91440" bIns="45720" rtlCol="0" anchor="b">
            <a:normAutofit/>
          </a:bodyPr>
          <a:lstStyle/>
          <a:p>
            <a:pPr eaLnBrk="1" hangingPunct="1">
              <a:lnSpc>
                <a:spcPct val="90000"/>
              </a:lnSpc>
            </a:pPr>
            <a:r>
              <a:rPr lang="en-US" sz="4300" dirty="0">
                <a:solidFill>
                  <a:schemeClr val="bg1"/>
                </a:solidFill>
              </a:rPr>
              <a:t>Responding to Severe Adverse Events</a:t>
            </a:r>
          </a:p>
        </p:txBody>
      </p:sp>
      <p:sp>
        <p:nvSpPr>
          <p:cNvPr id="14" name="Freeform: Shape 13">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A1E2478A-7986-AC0F-692B-9E2091219B38}"/>
              </a:ext>
            </a:extLst>
          </p:cNvPr>
          <p:cNvPicPr>
            <a:picLocks noChangeAspect="1"/>
          </p:cNvPicPr>
          <p:nvPr/>
        </p:nvPicPr>
        <p:blipFill>
          <a:blip r:embed="rId3"/>
          <a:stretch>
            <a:fillRect/>
          </a:stretch>
        </p:blipFill>
        <p:spPr>
          <a:xfrm>
            <a:off x="7963350" y="2663211"/>
            <a:ext cx="3161031" cy="3408121"/>
          </a:xfrm>
          <a:prstGeom prst="rect">
            <a:avLst/>
          </a:prstGeom>
        </p:spPr>
      </p:pic>
      <p:pic>
        <p:nvPicPr>
          <p:cNvPr id="5" name="Picture 4">
            <a:extLst>
              <a:ext uri="{FF2B5EF4-FFF2-40B4-BE49-F238E27FC236}">
                <a16:creationId xmlns:a16="http://schemas.microsoft.com/office/drawing/2014/main" id="{1A2388A0-0E87-15AD-34B8-91FB62F8E5F7}"/>
              </a:ext>
            </a:extLst>
          </p:cNvPr>
          <p:cNvPicPr>
            <a:picLocks noChangeAspect="1"/>
          </p:cNvPicPr>
          <p:nvPr/>
        </p:nvPicPr>
        <p:blipFill>
          <a:blip r:embed="rId4"/>
          <a:stretch>
            <a:fillRect/>
          </a:stretch>
        </p:blipFill>
        <p:spPr>
          <a:xfrm>
            <a:off x="5756393" y="1091606"/>
            <a:ext cx="3105975" cy="1809230"/>
          </a:xfrm>
          <a:prstGeom prst="rect">
            <a:avLst/>
          </a:prstGeom>
        </p:spPr>
      </p:pic>
      <p:sp>
        <p:nvSpPr>
          <p:cNvPr id="4" name="Slide Number Placeholder 3">
            <a:extLst>
              <a:ext uri="{FF2B5EF4-FFF2-40B4-BE49-F238E27FC236}">
                <a16:creationId xmlns:a16="http://schemas.microsoft.com/office/drawing/2014/main" id="{C85CD1E4-D10D-EEB7-E737-EF3E14E4934C}"/>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F4C0CF2A-B7F0-4590-8848-3FDF5D7D5066}" type="slidenum">
              <a:rPr kumimoji="0" lang="en-US" altLang="en-US" sz="1200" b="0" i="0" u="none" strike="noStrike" kern="1200" cap="none" spc="0" normalizeH="0" baseline="0" noProof="0">
                <a:ln>
                  <a:noFill/>
                </a:ln>
                <a:solidFill>
                  <a:srgbClr val="FFFFFF">
                    <a:lumMod val="50000"/>
                  </a:srgbClr>
                </a:solidFill>
                <a:effectLst/>
                <a:uLnTx/>
                <a:uFillTx/>
                <a:latin typeface="Arial"/>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13</a:t>
            </a:fld>
            <a:endParaRPr kumimoji="0" lang="en-US" altLang="en-US" sz="12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413394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7BAF-6C06-18AC-02D1-16463FD1D7E9}"/>
              </a:ext>
            </a:extLst>
          </p:cNvPr>
          <p:cNvSpPr>
            <a:spLocks noGrp="1"/>
          </p:cNvSpPr>
          <p:nvPr>
            <p:ph type="title"/>
          </p:nvPr>
        </p:nvSpPr>
        <p:spPr>
          <a:xfrm>
            <a:off x="609600" y="2057400"/>
            <a:ext cx="10972800" cy="1143000"/>
          </a:xfrm>
        </p:spPr>
        <p:txBody>
          <a:bodyPr/>
          <a:lstStyle/>
          <a:p>
            <a:pPr algn="ctr"/>
            <a:r>
              <a:rPr lang="en-US" dirty="0"/>
              <a:t>Are Oregon Immunization Protocols Required?</a:t>
            </a:r>
          </a:p>
        </p:txBody>
      </p:sp>
      <p:sp>
        <p:nvSpPr>
          <p:cNvPr id="5" name="Slide Number Placeholder 4">
            <a:extLst>
              <a:ext uri="{FF2B5EF4-FFF2-40B4-BE49-F238E27FC236}">
                <a16:creationId xmlns:a16="http://schemas.microsoft.com/office/drawing/2014/main" id="{C34185C6-3300-F98A-EB1E-54FB8F1BD994}"/>
              </a:ext>
            </a:extLst>
          </p:cNvPr>
          <p:cNvSpPr>
            <a:spLocks noGrp="1"/>
          </p:cNvSpPr>
          <p:nvPr>
            <p:ph type="sldNum" sz="quarter" idx="11"/>
          </p:nvPr>
        </p:nvSpPr>
        <p:spPr/>
        <p:txBody>
          <a:bodyPr/>
          <a:lstStyle/>
          <a:p>
            <a:pPr>
              <a:defRPr/>
            </a:pPr>
            <a:fld id="{D7666A4F-98EF-40E5-9AC5-470A7B486281}" type="slidenum">
              <a:rPr lang="en-US" altLang="en-US" smtClean="0"/>
              <a:pPr>
                <a:defRPr/>
              </a:pPr>
              <a:t>14</a:t>
            </a:fld>
            <a:endParaRPr lang="en-US" altLang="en-US" dirty="0"/>
          </a:p>
        </p:txBody>
      </p:sp>
    </p:spTree>
    <p:extLst>
      <p:ext uri="{BB962C8B-B14F-4D97-AF65-F5344CB8AC3E}">
        <p14:creationId xmlns:p14="http://schemas.microsoft.com/office/powerpoint/2010/main" val="2868040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725C312D-8D57-9F41-52E6-02DDBB12BB6C}"/>
              </a:ext>
            </a:extLst>
          </p:cNvPr>
          <p:cNvPicPr>
            <a:picLocks noChangeAspect="1"/>
          </p:cNvPicPr>
          <p:nvPr/>
        </p:nvPicPr>
        <p:blipFill>
          <a:blip r:embed="rId3"/>
          <a:stretch>
            <a:fillRect/>
          </a:stretch>
        </p:blipFill>
        <p:spPr>
          <a:xfrm>
            <a:off x="1276912" y="643467"/>
            <a:ext cx="1813416" cy="2475653"/>
          </a:xfrm>
          <a:prstGeom prst="rect">
            <a:avLst/>
          </a:prstGeom>
        </p:spPr>
      </p:pic>
      <p:sp>
        <p:nvSpPr>
          <p:cNvPr id="27"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CB60B003-CFA8-086F-63B9-AFE57E2BE28A}"/>
              </a:ext>
            </a:extLst>
          </p:cNvPr>
          <p:cNvPicPr>
            <a:picLocks noChangeAspect="1"/>
          </p:cNvPicPr>
          <p:nvPr/>
        </p:nvPicPr>
        <p:blipFill>
          <a:blip r:embed="rId4"/>
          <a:stretch>
            <a:fillRect/>
          </a:stretch>
        </p:blipFill>
        <p:spPr>
          <a:xfrm>
            <a:off x="5088566" y="650497"/>
            <a:ext cx="1839123" cy="2468623"/>
          </a:xfrm>
          <a:prstGeom prst="rect">
            <a:avLst/>
          </a:prstGeom>
        </p:spPr>
      </p:pic>
      <p:sp>
        <p:nvSpPr>
          <p:cNvPr id="29" name="Rectangle 2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C58D595-99AB-84F7-19F6-E36BB9E025A7}"/>
              </a:ext>
            </a:extLst>
          </p:cNvPr>
          <p:cNvPicPr>
            <a:picLocks noChangeAspect="1"/>
          </p:cNvPicPr>
          <p:nvPr/>
        </p:nvPicPr>
        <p:blipFill>
          <a:blip r:embed="rId5"/>
          <a:stretch>
            <a:fillRect/>
          </a:stretch>
        </p:blipFill>
        <p:spPr>
          <a:xfrm>
            <a:off x="9014236" y="650497"/>
            <a:ext cx="1851467" cy="2468623"/>
          </a:xfrm>
          <a:prstGeom prst="rect">
            <a:avLst/>
          </a:prstGeom>
        </p:spPr>
      </p:pic>
      <p:sp>
        <p:nvSpPr>
          <p:cNvPr id="31" name="Rectangle 3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586D6856-EA83-F37F-7721-9AA37E7A0846}"/>
              </a:ext>
            </a:extLst>
          </p:cNvPr>
          <p:cNvPicPr>
            <a:picLocks noChangeAspect="1"/>
          </p:cNvPicPr>
          <p:nvPr/>
        </p:nvPicPr>
        <p:blipFill>
          <a:blip r:embed="rId6"/>
          <a:stretch>
            <a:fillRect/>
          </a:stretch>
        </p:blipFill>
        <p:spPr>
          <a:xfrm>
            <a:off x="1319218" y="3748194"/>
            <a:ext cx="1711604" cy="2471631"/>
          </a:xfrm>
          <a:prstGeom prst="rect">
            <a:avLst/>
          </a:prstGeom>
        </p:spPr>
      </p:pic>
      <p:sp>
        <p:nvSpPr>
          <p:cNvPr id="33" name="Rectangle 3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E34D1680-6738-25FE-D9E6-E6BB3AB39F81}"/>
              </a:ext>
            </a:extLst>
          </p:cNvPr>
          <p:cNvPicPr>
            <a:picLocks noChangeAspect="1"/>
          </p:cNvPicPr>
          <p:nvPr/>
        </p:nvPicPr>
        <p:blipFill>
          <a:blip r:embed="rId7"/>
          <a:stretch>
            <a:fillRect/>
          </a:stretch>
        </p:blipFill>
        <p:spPr>
          <a:xfrm>
            <a:off x="4405433" y="4319500"/>
            <a:ext cx="3217333" cy="1399539"/>
          </a:xfrm>
          <a:prstGeom prst="rect">
            <a:avLst/>
          </a:prstGeom>
        </p:spPr>
      </p:pic>
      <p:pic>
        <p:nvPicPr>
          <p:cNvPr id="10" name="Picture 9">
            <a:extLst>
              <a:ext uri="{FF2B5EF4-FFF2-40B4-BE49-F238E27FC236}">
                <a16:creationId xmlns:a16="http://schemas.microsoft.com/office/drawing/2014/main" id="{F0497B06-BB25-B807-0E06-E502D823815E}"/>
              </a:ext>
            </a:extLst>
          </p:cNvPr>
          <p:cNvPicPr>
            <a:picLocks noChangeAspect="1"/>
          </p:cNvPicPr>
          <p:nvPr/>
        </p:nvPicPr>
        <p:blipFill>
          <a:blip r:embed="rId8"/>
          <a:stretch>
            <a:fillRect/>
          </a:stretch>
        </p:blipFill>
        <p:spPr>
          <a:xfrm>
            <a:off x="8981856" y="3755224"/>
            <a:ext cx="1916226" cy="2464601"/>
          </a:xfrm>
          <a:prstGeom prst="rect">
            <a:avLst/>
          </a:prstGeom>
        </p:spPr>
      </p:pic>
      <p:sp>
        <p:nvSpPr>
          <p:cNvPr id="5" name="Slide Number Placeholder 4">
            <a:extLst>
              <a:ext uri="{FF2B5EF4-FFF2-40B4-BE49-F238E27FC236}">
                <a16:creationId xmlns:a16="http://schemas.microsoft.com/office/drawing/2014/main" id="{A0B97BD5-9B51-F561-C7C1-D410E2708A9C}"/>
              </a:ext>
            </a:extLst>
          </p:cNvPr>
          <p:cNvSpPr>
            <a:spLocks noGrp="1"/>
          </p:cNvSpPr>
          <p:nvPr>
            <p:ph type="sldNum" sz="quarter" idx="11"/>
          </p:nvPr>
        </p:nvSpPr>
        <p:spPr>
          <a:xfrm>
            <a:off x="10691446" y="6356350"/>
            <a:ext cx="662354"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D7666A4F-98EF-40E5-9AC5-470A7B486281}" type="slidenum">
              <a:rPr kumimoji="0" lang="en-US" alt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15</a:t>
            </a:fld>
            <a:endParaRPr kumimoji="0" lang="en-US" alt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0718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3E93C3-0673-3A94-4B83-5AED5CE712F9}"/>
              </a:ext>
            </a:extLst>
          </p:cNvPr>
          <p:cNvSpPr>
            <a:spLocks noGrp="1"/>
          </p:cNvSpPr>
          <p:nvPr>
            <p:ph type="sldNum" sz="quarter" idx="11"/>
          </p:nvPr>
        </p:nvSpPr>
        <p:spPr/>
        <p:txBody>
          <a:bodyPr/>
          <a:lstStyle/>
          <a:p>
            <a:pPr>
              <a:defRPr/>
            </a:pPr>
            <a:fld id="{D7666A4F-98EF-40E5-9AC5-470A7B486281}" type="slidenum">
              <a:rPr lang="en-US" altLang="en-US" smtClean="0"/>
              <a:pPr>
                <a:defRPr/>
              </a:pPr>
              <a:t>16</a:t>
            </a:fld>
            <a:endParaRPr lang="en-US" altLang="en-US" dirty="0"/>
          </a:p>
        </p:txBody>
      </p:sp>
      <p:pic>
        <p:nvPicPr>
          <p:cNvPr id="1026" name="Picture 2" descr="HOW ACCURATE IS... - Physicians for Informed Consent | Facebook">
            <a:extLst>
              <a:ext uri="{FF2B5EF4-FFF2-40B4-BE49-F238E27FC236}">
                <a16:creationId xmlns:a16="http://schemas.microsoft.com/office/drawing/2014/main" id="{DBE86FF6-3DB7-009D-BEFA-81F10D10C6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7162800" cy="447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6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68B2A1-F1BC-4DCA-9D11-8EE691C6456F}"/>
              </a:ext>
            </a:extLst>
          </p:cNvPr>
          <p:cNvSpPr txBox="1"/>
          <p:nvPr/>
        </p:nvSpPr>
        <p:spPr>
          <a:xfrm>
            <a:off x="5358384" y="640081"/>
            <a:ext cx="6024654" cy="5257800"/>
          </a:xfrm>
          <a:prstGeom prst="rect">
            <a:avLst/>
          </a:prstGeom>
        </p:spPr>
        <p:txBody>
          <a:bodyPr vert="horz" lIns="91440" tIns="45720" rIns="91440" bIns="45720" rtlCol="0" anchor="ctr">
            <a:normAutofit fontScale="92500" lnSpcReduction="20000"/>
          </a:bodyPr>
          <a:lstStyle/>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What does VAERS do?</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detects new, unusual or rare adverse events after vaccination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monitors increases in known adverse events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identifies potential patient risk factors for types of adverse events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assesses the safety of newly licensed vaccines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finds and addresses local or time-related clusters of events that might indicate, for example, problems with a specific batch of vaccine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recognizes persistent problems with safe usage of vaccines and administration errors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provides a national safety monitoring system for the U.S. population for response to public health emergencies – much like the large-scale vaccination program we experienced during the COVID pandemic</a:t>
            </a:r>
          </a:p>
        </p:txBody>
      </p:sp>
      <p:pic>
        <p:nvPicPr>
          <p:cNvPr id="6" name="Picture 5" descr="A dog standing in the snow&#10;&#10;Description automatically generated with medium confidence">
            <a:extLst>
              <a:ext uri="{FF2B5EF4-FFF2-40B4-BE49-F238E27FC236}">
                <a16:creationId xmlns:a16="http://schemas.microsoft.com/office/drawing/2014/main" id="{23299C2A-1FDE-4FE4-A90A-7B9A50810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 y="139485"/>
            <a:ext cx="3857625" cy="6555784"/>
          </a:xfrm>
          <a:prstGeom prst="rect">
            <a:avLst/>
          </a:prstGeom>
        </p:spPr>
      </p:pic>
      <p:sp>
        <p:nvSpPr>
          <p:cNvPr id="3" name="TextBox 2">
            <a:extLst>
              <a:ext uri="{FF2B5EF4-FFF2-40B4-BE49-F238E27FC236}">
                <a16:creationId xmlns:a16="http://schemas.microsoft.com/office/drawing/2014/main" id="{96640484-E62F-4C6C-BD26-C17D689D2C46}"/>
              </a:ext>
            </a:extLst>
          </p:cNvPr>
          <p:cNvSpPr txBox="1"/>
          <p:nvPr/>
        </p:nvSpPr>
        <p:spPr>
          <a:xfrm>
            <a:off x="882704" y="6295159"/>
            <a:ext cx="32763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Douglas Fur  (Dug)</a:t>
            </a:r>
          </a:p>
        </p:txBody>
      </p:sp>
    </p:spTree>
    <p:extLst>
      <p:ext uri="{BB962C8B-B14F-4D97-AF65-F5344CB8AC3E}">
        <p14:creationId xmlns:p14="http://schemas.microsoft.com/office/powerpoint/2010/main" val="245862988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DF3D-D229-1B03-2A5A-08EAB2EF2DC2}"/>
              </a:ext>
            </a:extLst>
          </p:cNvPr>
          <p:cNvSpPr>
            <a:spLocks noGrp="1"/>
          </p:cNvSpPr>
          <p:nvPr>
            <p:ph type="title"/>
          </p:nvPr>
        </p:nvSpPr>
        <p:spPr/>
        <p:txBody>
          <a:bodyPr/>
          <a:lstStyle/>
          <a:p>
            <a:r>
              <a:rPr lang="en-US" dirty="0"/>
              <a:t>11. Adverse events reporting</a:t>
            </a:r>
          </a:p>
        </p:txBody>
      </p:sp>
      <p:pic>
        <p:nvPicPr>
          <p:cNvPr id="7" name="Content Placeholder 6">
            <a:extLst>
              <a:ext uri="{FF2B5EF4-FFF2-40B4-BE49-F238E27FC236}">
                <a16:creationId xmlns:a16="http://schemas.microsoft.com/office/drawing/2014/main" id="{B472FE11-E369-4BD1-796B-F17FEAC2A292}"/>
              </a:ext>
            </a:extLst>
          </p:cNvPr>
          <p:cNvPicPr>
            <a:picLocks noGrp="1" noChangeAspect="1"/>
          </p:cNvPicPr>
          <p:nvPr>
            <p:ph idx="1"/>
          </p:nvPr>
        </p:nvPicPr>
        <p:blipFill>
          <a:blip r:embed="rId3"/>
          <a:stretch>
            <a:fillRect/>
          </a:stretch>
        </p:blipFill>
        <p:spPr>
          <a:xfrm>
            <a:off x="1676400" y="1758116"/>
            <a:ext cx="8610600" cy="3341768"/>
          </a:xfrm>
        </p:spPr>
      </p:pic>
      <p:sp>
        <p:nvSpPr>
          <p:cNvPr id="5" name="Slide Number Placeholder 4">
            <a:extLst>
              <a:ext uri="{FF2B5EF4-FFF2-40B4-BE49-F238E27FC236}">
                <a16:creationId xmlns:a16="http://schemas.microsoft.com/office/drawing/2014/main" id="{E1BE2086-F72A-1FE9-4690-52966744EDEF}"/>
              </a:ext>
            </a:extLst>
          </p:cNvPr>
          <p:cNvSpPr>
            <a:spLocks noGrp="1"/>
          </p:cNvSpPr>
          <p:nvPr>
            <p:ph type="sldNum" sz="quarter" idx="11"/>
          </p:nvPr>
        </p:nvSpPr>
        <p:spPr/>
        <p:txBody>
          <a:bodyPr/>
          <a:lstStyle/>
          <a:p>
            <a:pPr>
              <a:defRPr/>
            </a:pPr>
            <a:fld id="{D7666A4F-98EF-40E5-9AC5-470A7B486281}" type="slidenum">
              <a:rPr lang="en-US" altLang="en-US" smtClean="0"/>
              <a:pPr>
                <a:defRPr/>
              </a:pPr>
              <a:t>18</a:t>
            </a:fld>
            <a:endParaRPr lang="en-US" altLang="en-US" dirty="0"/>
          </a:p>
        </p:txBody>
      </p:sp>
    </p:spTree>
    <p:extLst>
      <p:ext uri="{BB962C8B-B14F-4D97-AF65-F5344CB8AC3E}">
        <p14:creationId xmlns:p14="http://schemas.microsoft.com/office/powerpoint/2010/main" val="835384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5E7F2F-2247-B515-4FF9-9B56B12B086A}"/>
              </a:ext>
            </a:extLst>
          </p:cNvPr>
          <p:cNvSpPr txBox="1"/>
          <p:nvPr/>
        </p:nvSpPr>
        <p:spPr>
          <a:xfrm>
            <a:off x="381000" y="2286000"/>
            <a:ext cx="5715000" cy="3816688"/>
          </a:xfrm>
          <a:prstGeom prst="rect">
            <a:avLst/>
          </a:prstGeom>
        </p:spPr>
        <p:txBody>
          <a:bodyPr vert="horz" lIns="91440" tIns="45720" rIns="91440" bIns="45720" rtlCol="0">
            <a:normAutofit/>
          </a:bodyPr>
          <a:lstStyle/>
          <a:p>
            <a:pPr eaLnBrk="1" hangingPunct="1">
              <a:lnSpc>
                <a:spcPct val="90000"/>
              </a:lnSpc>
              <a:spcAft>
                <a:spcPts val="600"/>
              </a:spcAft>
            </a:pPr>
            <a:r>
              <a:rPr lang="en-US" sz="1900" dirty="0">
                <a:latin typeface="+mn-lt"/>
              </a:rPr>
              <a:t>Oregon Immunization Program Help Desk</a:t>
            </a:r>
          </a:p>
          <a:p>
            <a:pPr eaLnBrk="1" hangingPunct="1">
              <a:lnSpc>
                <a:spcPct val="90000"/>
              </a:lnSpc>
              <a:spcAft>
                <a:spcPts val="600"/>
              </a:spcAft>
            </a:pPr>
            <a:r>
              <a:rPr lang="en-US" sz="1900" dirty="0">
                <a:latin typeface="+mn-lt"/>
              </a:rPr>
              <a:t>1-800-980-9431</a:t>
            </a:r>
          </a:p>
          <a:p>
            <a:pPr eaLnBrk="1" hangingPunct="1">
              <a:lnSpc>
                <a:spcPct val="90000"/>
              </a:lnSpc>
              <a:spcAft>
                <a:spcPts val="600"/>
              </a:spcAft>
            </a:pPr>
            <a:r>
              <a:rPr lang="en-US" sz="1900" dirty="0">
                <a:latin typeface="+mn-lt"/>
                <a:hlinkClick r:id="rId3"/>
              </a:rPr>
              <a:t>VFC.help@odhsoha.oregon.gov</a:t>
            </a:r>
            <a:endParaRPr lang="en-US" sz="1900" dirty="0">
              <a:latin typeface="+mn-lt"/>
            </a:endParaRPr>
          </a:p>
          <a:p>
            <a:pPr indent="-228600" eaLnBrk="1" hangingPunct="1">
              <a:lnSpc>
                <a:spcPct val="90000"/>
              </a:lnSpc>
              <a:spcAft>
                <a:spcPts val="600"/>
              </a:spcAft>
              <a:buFont typeface="Arial" panose="020B0604020202020204" pitchFamily="34" charset="0"/>
              <a:buChar char="•"/>
            </a:pPr>
            <a:endParaRPr lang="en-US" sz="1900" dirty="0">
              <a:latin typeface="+mn-lt"/>
            </a:endParaRPr>
          </a:p>
          <a:p>
            <a:pPr eaLnBrk="1" hangingPunct="1">
              <a:lnSpc>
                <a:spcPct val="90000"/>
              </a:lnSpc>
              <a:spcAft>
                <a:spcPts val="600"/>
              </a:spcAft>
            </a:pPr>
            <a:r>
              <a:rPr lang="en-US" sz="1900" dirty="0">
                <a:latin typeface="+mn-lt"/>
              </a:rPr>
              <a:t>Wendy Neu, RN, BSN</a:t>
            </a:r>
          </a:p>
          <a:p>
            <a:pPr eaLnBrk="1" hangingPunct="1">
              <a:lnSpc>
                <a:spcPct val="90000"/>
              </a:lnSpc>
              <a:spcAft>
                <a:spcPts val="600"/>
              </a:spcAft>
            </a:pPr>
            <a:r>
              <a:rPr lang="en-US" sz="1900" dirty="0">
                <a:latin typeface="+mn-lt"/>
              </a:rPr>
              <a:t>971-229-9557</a:t>
            </a:r>
          </a:p>
          <a:p>
            <a:pPr eaLnBrk="1" hangingPunct="1">
              <a:lnSpc>
                <a:spcPct val="90000"/>
              </a:lnSpc>
              <a:spcAft>
                <a:spcPts val="600"/>
              </a:spcAft>
            </a:pPr>
            <a:r>
              <a:rPr lang="en-US" sz="1900" dirty="0">
                <a:latin typeface="+mn-lt"/>
                <a:hlinkClick r:id="rId4"/>
              </a:rPr>
              <a:t>wendy.neu@oha.oregon.gov</a:t>
            </a:r>
            <a:endParaRPr lang="en-US" sz="1900" dirty="0">
              <a:latin typeface="+mn-lt"/>
            </a:endParaRPr>
          </a:p>
          <a:p>
            <a:pPr indent="-228600" eaLnBrk="1" hangingPunct="1">
              <a:lnSpc>
                <a:spcPct val="90000"/>
              </a:lnSpc>
              <a:spcAft>
                <a:spcPts val="600"/>
              </a:spcAft>
              <a:buFont typeface="Arial" panose="020B0604020202020204" pitchFamily="34" charset="0"/>
              <a:buChar char="•"/>
            </a:pPr>
            <a:endParaRPr lang="en-US" sz="1900" dirty="0">
              <a:latin typeface="+mn-lt"/>
            </a:endParaRPr>
          </a:p>
          <a:p>
            <a:pPr eaLnBrk="1" hangingPunct="1">
              <a:lnSpc>
                <a:spcPct val="90000"/>
              </a:lnSpc>
              <a:spcAft>
                <a:spcPts val="600"/>
              </a:spcAft>
            </a:pPr>
            <a:r>
              <a:rPr lang="en-US" sz="1900" dirty="0">
                <a:latin typeface="+mn-lt"/>
              </a:rPr>
              <a:t>Jill Johnson, RN, BSN, MEM</a:t>
            </a:r>
          </a:p>
          <a:p>
            <a:pPr eaLnBrk="1" hangingPunct="1">
              <a:lnSpc>
                <a:spcPct val="90000"/>
              </a:lnSpc>
              <a:spcAft>
                <a:spcPts val="600"/>
              </a:spcAft>
            </a:pPr>
            <a:r>
              <a:rPr lang="en-US" sz="1900" dirty="0">
                <a:latin typeface="+mn-lt"/>
              </a:rPr>
              <a:t>971-378-5691</a:t>
            </a:r>
          </a:p>
          <a:p>
            <a:pPr eaLnBrk="1" hangingPunct="1">
              <a:lnSpc>
                <a:spcPct val="90000"/>
              </a:lnSpc>
              <a:spcAft>
                <a:spcPts val="600"/>
              </a:spcAft>
            </a:pPr>
            <a:r>
              <a:rPr lang="en-US" sz="1800" u="sng" dirty="0">
                <a:solidFill>
                  <a:srgbClr val="0563C1"/>
                </a:solidFill>
                <a:effectLst/>
                <a:latin typeface="+mn-lt"/>
                <a:ea typeface="Calibri" panose="020F0502020204030204" pitchFamily="34" charset="0"/>
                <a:hlinkClick r:id="rId5"/>
              </a:rPr>
              <a:t>Jill.M.Johnson2@oha.oregon.gov</a:t>
            </a:r>
            <a:endParaRPr lang="en-US" sz="1800" dirty="0">
              <a:effectLst/>
              <a:latin typeface="+mn-lt"/>
              <a:ea typeface="Calibri" panose="020F0502020204030204" pitchFamily="34" charset="0"/>
            </a:endParaRPr>
          </a:p>
          <a:p>
            <a:pPr eaLnBrk="1" hangingPunct="1">
              <a:lnSpc>
                <a:spcPct val="90000"/>
              </a:lnSpc>
              <a:spcAft>
                <a:spcPts val="600"/>
              </a:spcAft>
            </a:pPr>
            <a:endParaRPr lang="en-US" sz="1900" dirty="0">
              <a:latin typeface="+mn-lt"/>
            </a:endParaRPr>
          </a:p>
        </p:txBody>
      </p:sp>
      <p:pic>
        <p:nvPicPr>
          <p:cNvPr id="2052" name="Picture 4" descr="PYIN OO LWIN PAGE Service Free for All">
            <a:extLst>
              <a:ext uri="{FF2B5EF4-FFF2-40B4-BE49-F238E27FC236}">
                <a16:creationId xmlns:a16="http://schemas.microsoft.com/office/drawing/2014/main" id="{C963C79D-FABF-77A7-1F73-C635ACFD520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64915" y="661916"/>
            <a:ext cx="5516224" cy="55579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6A48F87-5B07-9686-255B-3CE8B0E8F784}"/>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a:spcAft>
                <a:spcPts val="600"/>
              </a:spcAft>
              <a:defRPr/>
            </a:pPr>
            <a:fld id="{9F1DA034-446B-46B3-9F31-65E4A211A8E4}" type="slidenum">
              <a:rPr lang="en-US" altLang="en-US">
                <a:solidFill>
                  <a:schemeClr val="tx1">
                    <a:lumMod val="50000"/>
                    <a:lumOff val="50000"/>
                  </a:schemeClr>
                </a:solidFill>
              </a:rPr>
              <a:pPr algn="r">
                <a:spcAft>
                  <a:spcPts val="600"/>
                </a:spcAft>
                <a:defRPr/>
              </a:pPr>
              <a:t>19</a:t>
            </a:fld>
            <a:endParaRPr lang="en-US" altLang="en-US">
              <a:solidFill>
                <a:schemeClr val="tx1">
                  <a:lumMod val="50000"/>
                  <a:lumOff val="50000"/>
                </a:schemeClr>
              </a:solidFill>
            </a:endParaRPr>
          </a:p>
        </p:txBody>
      </p:sp>
    </p:spTree>
    <p:extLst>
      <p:ext uri="{BB962C8B-B14F-4D97-AF65-F5344CB8AC3E}">
        <p14:creationId xmlns:p14="http://schemas.microsoft.com/office/powerpoint/2010/main" val="318290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8">
            <a:extLst>
              <a:ext uri="{FF2B5EF4-FFF2-40B4-BE49-F238E27FC236}">
                <a16:creationId xmlns:a16="http://schemas.microsoft.com/office/drawing/2014/main" id="{1E74F378-CC37-4735-A746-5D1614F9C537}"/>
              </a:ext>
            </a:extLst>
          </p:cNvPr>
          <p:cNvSpPr>
            <a:spLocks noGrp="1" noChangeArrowheads="1"/>
          </p:cNvSpPr>
          <p:nvPr>
            <p:ph type="title"/>
          </p:nvPr>
        </p:nvSpPr>
        <p:spPr>
          <a:xfrm>
            <a:off x="5791200" y="457200"/>
            <a:ext cx="4840010" cy="1807305"/>
          </a:xfrm>
        </p:spPr>
        <p:txBody>
          <a:bodyPr>
            <a:normAutofit/>
          </a:bodyPr>
          <a:lstStyle/>
          <a:p>
            <a:pPr eaLnBrk="1" hangingPunct="1"/>
            <a:r>
              <a:rPr lang="en-US" altLang="en-US" sz="3600" dirty="0"/>
              <a:t>Objectives</a:t>
            </a:r>
          </a:p>
        </p:txBody>
      </p:sp>
      <p:pic>
        <p:nvPicPr>
          <p:cNvPr id="5" name="Picture 4" descr="Woman putting bandage on child">
            <a:extLst>
              <a:ext uri="{FF2B5EF4-FFF2-40B4-BE49-F238E27FC236}">
                <a16:creationId xmlns:a16="http://schemas.microsoft.com/office/drawing/2014/main" id="{3E9D8F8E-28E5-0EED-A0B5-F26532D26A37}"/>
              </a:ext>
            </a:extLst>
          </p:cNvPr>
          <p:cNvPicPr>
            <a:picLocks noChangeAspect="1"/>
          </p:cNvPicPr>
          <p:nvPr/>
        </p:nvPicPr>
        <p:blipFill rotWithShape="1">
          <a:blip r:embed="rId3">
            <a:extLst>
              <a:ext uri="{28A0092B-C50C-407E-A947-70E740481C1C}">
                <a14:useLocalDpi xmlns:a14="http://schemas.microsoft.com/office/drawing/2010/main" val="0"/>
              </a:ext>
            </a:extLst>
          </a:blip>
          <a:srcRect l="15470" r="2522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147" name="Content Placeholder 19">
            <a:extLst>
              <a:ext uri="{FF2B5EF4-FFF2-40B4-BE49-F238E27FC236}">
                <a16:creationId xmlns:a16="http://schemas.microsoft.com/office/drawing/2014/main" id="{A75BC00F-F527-4525-ACDD-15EAB86D5AFB}"/>
              </a:ext>
            </a:extLst>
          </p:cNvPr>
          <p:cNvSpPr>
            <a:spLocks noGrp="1" noChangeArrowheads="1"/>
          </p:cNvSpPr>
          <p:nvPr>
            <p:ph idx="1"/>
          </p:nvPr>
        </p:nvSpPr>
        <p:spPr>
          <a:xfrm>
            <a:off x="5791200" y="1828800"/>
            <a:ext cx="5105398" cy="4348163"/>
          </a:xfrm>
        </p:spPr>
        <p:txBody>
          <a:bodyPr>
            <a:normAutofit/>
          </a:bodyPr>
          <a:lstStyle/>
          <a:p>
            <a:pPr eaLnBrk="1" hangingPunct="1">
              <a:lnSpc>
                <a:spcPct val="90000"/>
              </a:lnSpc>
              <a:spcBef>
                <a:spcPts val="0"/>
              </a:spcBef>
              <a:spcAft>
                <a:spcPts val="1200"/>
              </a:spcAft>
            </a:pPr>
            <a:r>
              <a:rPr lang="en-US" altLang="en-US" dirty="0"/>
              <a:t>Provide an overview of the structure and use of Oregon Immunization Protocols. </a:t>
            </a:r>
          </a:p>
          <a:p>
            <a:pPr eaLnBrk="1" hangingPunct="1">
              <a:lnSpc>
                <a:spcPct val="90000"/>
              </a:lnSpc>
              <a:spcBef>
                <a:spcPts val="0"/>
              </a:spcBef>
              <a:spcAft>
                <a:spcPts val="1200"/>
              </a:spcAft>
            </a:pPr>
            <a:r>
              <a:rPr lang="en-US" altLang="en-US" dirty="0"/>
              <a:t>Describe what to do after a vaccine error or adverse event occurs. </a:t>
            </a:r>
          </a:p>
          <a:p>
            <a:pPr eaLnBrk="1" hangingPunct="1">
              <a:lnSpc>
                <a:spcPct val="90000"/>
              </a:lnSpc>
              <a:spcBef>
                <a:spcPts val="0"/>
              </a:spcBef>
              <a:spcAft>
                <a:spcPts val="1200"/>
              </a:spcAft>
            </a:pPr>
            <a:r>
              <a:rPr lang="en-US" altLang="en-US" dirty="0"/>
              <a:t>Review best practices for vaccine administration.</a:t>
            </a:r>
          </a:p>
          <a:p>
            <a:pPr eaLnBrk="1" hangingPunct="1">
              <a:lnSpc>
                <a:spcPct val="90000"/>
              </a:lnSpc>
              <a:spcBef>
                <a:spcPts val="0"/>
              </a:spcBef>
              <a:spcAft>
                <a:spcPts val="1200"/>
              </a:spcAft>
            </a:pPr>
            <a:r>
              <a:rPr lang="en-US" altLang="en-US" dirty="0"/>
              <a:t>Offer techniques to reduce distress and pain.</a:t>
            </a:r>
          </a:p>
          <a:p>
            <a:pPr eaLnBrk="1" hangingPunct="1">
              <a:lnSpc>
                <a:spcPct val="90000"/>
              </a:lnSpc>
              <a:spcBef>
                <a:spcPts val="0"/>
              </a:spcBef>
              <a:spcAft>
                <a:spcPts val="1200"/>
              </a:spcAft>
            </a:pPr>
            <a:r>
              <a:rPr lang="en-US" altLang="en-US" dirty="0"/>
              <a:t>Recommend positions for comfort and safety. </a:t>
            </a:r>
          </a:p>
          <a:p>
            <a:pPr eaLnBrk="1" hangingPunct="1">
              <a:lnSpc>
                <a:spcPct val="90000"/>
              </a:lnSpc>
              <a:spcBef>
                <a:spcPts val="0"/>
              </a:spcBef>
              <a:spcAft>
                <a:spcPts val="1200"/>
              </a:spcAft>
            </a:pPr>
            <a:r>
              <a:rPr lang="en-US" altLang="en-US" dirty="0"/>
              <a:t>Share trusted immunization resources and useful clinical reference materials. </a:t>
            </a:r>
          </a:p>
        </p:txBody>
      </p:sp>
      <p:sp>
        <p:nvSpPr>
          <p:cNvPr id="2" name="Date Placeholder 3">
            <a:extLst>
              <a:ext uri="{FF2B5EF4-FFF2-40B4-BE49-F238E27FC236}">
                <a16:creationId xmlns:a16="http://schemas.microsoft.com/office/drawing/2014/main" id="{7B7C8E1A-9DA5-489A-9CBC-AF74AF0C5803}"/>
              </a:ext>
            </a:extLst>
          </p:cNvPr>
          <p:cNvSpPr>
            <a:spLocks noGrp="1"/>
          </p:cNvSpPr>
          <p:nvPr>
            <p:ph type="dt" sz="quarter" idx="10"/>
          </p:nvPr>
        </p:nvSpPr>
        <p:spPr>
          <a:xfrm>
            <a:off x="0" y="6479945"/>
            <a:ext cx="2743200" cy="365125"/>
          </a:xfrm>
        </p:spPr>
        <p:txBody>
          <a:bodyPr>
            <a:normAutofit/>
          </a:bodyPr>
          <a:lstStyle/>
          <a:p>
            <a:pPr>
              <a:lnSpc>
                <a:spcPct val="90000"/>
              </a:lnSpc>
              <a:defRPr/>
            </a:pPr>
            <a:r>
              <a:rPr lang="en-US" altLang="en-US" sz="900" dirty="0">
                <a:solidFill>
                  <a:srgbClr val="FFFFFF"/>
                </a:solidFill>
              </a:rPr>
              <a:t>OREGON IMMUNIZATION PROGRAM</a:t>
            </a:r>
            <a:br>
              <a:rPr lang="en-US" altLang="en-US" sz="900" dirty="0">
                <a:solidFill>
                  <a:srgbClr val="FFFFFF"/>
                </a:solidFill>
              </a:rPr>
            </a:br>
            <a:r>
              <a:rPr lang="en-US" altLang="en-US" sz="900" dirty="0">
                <a:solidFill>
                  <a:srgbClr val="FFFFFF"/>
                </a:solidFill>
              </a:rPr>
              <a:t>Public Health Division</a:t>
            </a:r>
          </a:p>
          <a:p>
            <a:pPr>
              <a:lnSpc>
                <a:spcPct val="90000"/>
              </a:lnSpc>
              <a:defRPr/>
            </a:pPr>
            <a:endParaRPr lang="en-US" altLang="en-US" sz="900" dirty="0">
              <a:solidFill>
                <a:srgbClr val="FFFFFF"/>
              </a:solidFill>
            </a:endParaRPr>
          </a:p>
        </p:txBody>
      </p:sp>
      <p:sp>
        <p:nvSpPr>
          <p:cNvPr id="3" name="Slide Number Placeholder 4">
            <a:extLst>
              <a:ext uri="{FF2B5EF4-FFF2-40B4-BE49-F238E27FC236}">
                <a16:creationId xmlns:a16="http://schemas.microsoft.com/office/drawing/2014/main" id="{03FCFE46-5898-43EC-BC7E-250D2E30FED9}"/>
              </a:ext>
            </a:extLst>
          </p:cNvPr>
          <p:cNvSpPr>
            <a:spLocks noGrp="1"/>
          </p:cNvSpPr>
          <p:nvPr>
            <p:ph type="sldNum" sz="quarter" idx="11"/>
          </p:nvPr>
        </p:nvSpPr>
        <p:spPr>
          <a:xfrm>
            <a:off x="11678113" y="6356349"/>
            <a:ext cx="381000" cy="365125"/>
          </a:xfrm>
        </p:spPr>
        <p:txBody>
          <a:bodyPr>
            <a:normAutofit/>
          </a:bodyPr>
          <a:lstStyle/>
          <a:p>
            <a:pPr>
              <a:spcAft>
                <a:spcPts val="600"/>
              </a:spcAft>
              <a:defRPr/>
            </a:pPr>
            <a:fld id="{8C77AF3A-313B-4403-9DBD-752E76DE3293}" type="slidenum">
              <a:rPr lang="en-US" altLang="en-US"/>
              <a:pPr>
                <a:spcAft>
                  <a:spcPts val="600"/>
                </a:spcAft>
                <a:defRPr/>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8">
            <a:extLst>
              <a:ext uri="{FF2B5EF4-FFF2-40B4-BE49-F238E27FC236}">
                <a16:creationId xmlns:a16="http://schemas.microsoft.com/office/drawing/2014/main" id="{1E74F378-CC37-4735-A746-5D1614F9C537}"/>
              </a:ext>
            </a:extLst>
          </p:cNvPr>
          <p:cNvSpPr>
            <a:spLocks noGrp="1" noChangeArrowheads="1"/>
          </p:cNvSpPr>
          <p:nvPr>
            <p:ph type="title"/>
          </p:nvPr>
        </p:nvSpPr>
        <p:spPr/>
        <p:txBody>
          <a:bodyPr/>
          <a:lstStyle/>
          <a:p>
            <a:pPr eaLnBrk="1" hangingPunct="1"/>
            <a:r>
              <a:rPr lang="en-US" altLang="en-US" dirty="0"/>
              <a:t>Vaccine Administration Best Practices</a:t>
            </a:r>
          </a:p>
        </p:txBody>
      </p:sp>
      <p:sp>
        <p:nvSpPr>
          <p:cNvPr id="6147" name="Content Placeholder 19">
            <a:extLst>
              <a:ext uri="{FF2B5EF4-FFF2-40B4-BE49-F238E27FC236}">
                <a16:creationId xmlns:a16="http://schemas.microsoft.com/office/drawing/2014/main" id="{A75BC00F-F527-4525-ACDD-15EAB86D5AFB}"/>
              </a:ext>
            </a:extLst>
          </p:cNvPr>
          <p:cNvSpPr>
            <a:spLocks noGrp="1" noChangeArrowheads="1"/>
          </p:cNvSpPr>
          <p:nvPr>
            <p:ph idx="1"/>
          </p:nvPr>
        </p:nvSpPr>
        <p:spPr>
          <a:xfrm>
            <a:off x="517635" y="1219200"/>
            <a:ext cx="3520966" cy="3048000"/>
          </a:xfrm>
        </p:spPr>
        <p:txBody>
          <a:bodyPr/>
          <a:lstStyle/>
          <a:p>
            <a:pPr eaLnBrk="1" hangingPunct="1">
              <a:buFont typeface="Wingdings" panose="05000000000000000000" pitchFamily="2" charset="2"/>
              <a:buChar char="q"/>
            </a:pPr>
            <a:r>
              <a:rPr lang="en-US" altLang="en-US" sz="2400" b="1" dirty="0"/>
              <a:t>Preparation</a:t>
            </a:r>
          </a:p>
          <a:p>
            <a:pPr lvl="1" eaLnBrk="1" hangingPunct="1">
              <a:buFont typeface="Wingdings" panose="05000000000000000000" pitchFamily="2" charset="2"/>
              <a:buChar char="ü"/>
            </a:pPr>
            <a:r>
              <a:rPr lang="en-US" altLang="en-US" dirty="0"/>
              <a:t>On-going staff training</a:t>
            </a:r>
          </a:p>
          <a:p>
            <a:pPr lvl="1" eaLnBrk="1" hangingPunct="1">
              <a:buFont typeface="Wingdings" panose="05000000000000000000" pitchFamily="2" charset="2"/>
              <a:buChar char="ü"/>
            </a:pPr>
            <a:r>
              <a:rPr lang="en-US" altLang="en-US" dirty="0"/>
              <a:t>Signed Immunization Protocols / Orders</a:t>
            </a:r>
          </a:p>
          <a:p>
            <a:pPr lvl="1" eaLnBrk="1" hangingPunct="1">
              <a:buFont typeface="Wingdings" panose="05000000000000000000" pitchFamily="2" charset="2"/>
              <a:buChar char="ü"/>
            </a:pPr>
            <a:r>
              <a:rPr lang="en-US" altLang="en-US" dirty="0"/>
              <a:t>VIS statements</a:t>
            </a:r>
          </a:p>
          <a:p>
            <a:pPr lvl="1" eaLnBrk="1" hangingPunct="1">
              <a:buFont typeface="Wingdings" panose="05000000000000000000" pitchFamily="2" charset="2"/>
              <a:buChar char="ü"/>
            </a:pPr>
            <a:r>
              <a:rPr lang="en-US" altLang="en-US" dirty="0"/>
              <a:t>Forecast for vaccines that are due</a:t>
            </a:r>
          </a:p>
          <a:p>
            <a:pPr lvl="1" eaLnBrk="1" hangingPunct="1">
              <a:buFont typeface="Wingdings" panose="05000000000000000000" pitchFamily="2" charset="2"/>
              <a:buChar char="ü"/>
            </a:pPr>
            <a:r>
              <a:rPr lang="en-US" altLang="en-US" dirty="0"/>
              <a:t>Screen for contraindications / precautions</a:t>
            </a:r>
          </a:p>
          <a:p>
            <a:pPr lvl="1" eaLnBrk="1" hangingPunct="1">
              <a:buFont typeface="Wingdings" panose="05000000000000000000" pitchFamily="2" charset="2"/>
              <a:buChar char="ü"/>
            </a:pPr>
            <a:r>
              <a:rPr lang="en-US" altLang="en-US" dirty="0"/>
              <a:t>Explain which vaccines will be given</a:t>
            </a:r>
          </a:p>
          <a:p>
            <a:pPr lvl="1" eaLnBrk="1" hangingPunct="1">
              <a:buFont typeface="Wingdings" panose="05000000000000000000" pitchFamily="2" charset="2"/>
              <a:buChar char="ü"/>
            </a:pPr>
            <a:r>
              <a:rPr lang="en-US" altLang="en-US" dirty="0"/>
              <a:t>Answer questions</a:t>
            </a:r>
          </a:p>
        </p:txBody>
      </p:sp>
      <p:sp>
        <p:nvSpPr>
          <p:cNvPr id="3" name="Slide Number Placeholder 4">
            <a:extLst>
              <a:ext uri="{FF2B5EF4-FFF2-40B4-BE49-F238E27FC236}">
                <a16:creationId xmlns:a16="http://schemas.microsoft.com/office/drawing/2014/main" id="{03FCFE46-5898-43EC-BC7E-250D2E30FED9}"/>
              </a:ext>
            </a:extLst>
          </p:cNvPr>
          <p:cNvSpPr>
            <a:spLocks noGrp="1"/>
          </p:cNvSpPr>
          <p:nvPr>
            <p:ph type="sldNum" sz="quarter" idx="11"/>
          </p:nvPr>
        </p:nvSpPr>
        <p:spPr/>
        <p:txBody>
          <a:bodyPr/>
          <a:lstStyle/>
          <a:p>
            <a:pPr>
              <a:defRPr/>
            </a:pPr>
            <a:fld id="{8C77AF3A-313B-4403-9DBD-752E76DE3293}" type="slidenum">
              <a:rPr lang="en-US" altLang="en-US"/>
              <a:pPr>
                <a:defRPr/>
              </a:pPr>
              <a:t>20</a:t>
            </a:fld>
            <a:endParaRPr lang="en-US" altLang="en-US"/>
          </a:p>
        </p:txBody>
      </p:sp>
      <p:sp>
        <p:nvSpPr>
          <p:cNvPr id="4" name="Content Placeholder 19">
            <a:extLst>
              <a:ext uri="{FF2B5EF4-FFF2-40B4-BE49-F238E27FC236}">
                <a16:creationId xmlns:a16="http://schemas.microsoft.com/office/drawing/2014/main" id="{A45EF9CF-500F-2405-8477-16DAF4FF7BE7}"/>
              </a:ext>
            </a:extLst>
          </p:cNvPr>
          <p:cNvSpPr txBox="1">
            <a:spLocks noChangeArrowheads="1"/>
          </p:cNvSpPr>
          <p:nvPr/>
        </p:nvSpPr>
        <p:spPr bwMode="auto">
          <a:xfrm>
            <a:off x="3926927" y="1219200"/>
            <a:ext cx="369307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Char char="q"/>
            </a:pPr>
            <a:r>
              <a:rPr lang="en-US" altLang="en-US" sz="2400" b="1" dirty="0"/>
              <a:t>Administration</a:t>
            </a:r>
          </a:p>
          <a:p>
            <a:pPr lvl="1" eaLnBrk="1" hangingPunct="1">
              <a:buFont typeface="Wingdings" panose="05000000000000000000" pitchFamily="2" charset="2"/>
              <a:buChar char="ü"/>
            </a:pPr>
            <a:r>
              <a:rPr lang="en-US" altLang="en-US" sz="1800" dirty="0"/>
              <a:t>Prepare vaccines in clean, designated area away from patient</a:t>
            </a:r>
          </a:p>
          <a:p>
            <a:pPr lvl="1" eaLnBrk="1" hangingPunct="1">
              <a:buFont typeface="Wingdings" panose="05000000000000000000" pitchFamily="2" charset="2"/>
              <a:buChar char="ü"/>
            </a:pPr>
            <a:r>
              <a:rPr lang="en-US" altLang="en-US" sz="1800" dirty="0"/>
              <a:t>Follow aseptic medication preparation practices</a:t>
            </a:r>
          </a:p>
          <a:p>
            <a:pPr lvl="1" eaLnBrk="1" hangingPunct="1">
              <a:buFont typeface="Wingdings" panose="05000000000000000000" pitchFamily="2" charset="2"/>
              <a:buChar char="ü"/>
            </a:pPr>
            <a:r>
              <a:rPr lang="en-US" altLang="en-US" sz="1800" dirty="0"/>
              <a:t>Always check expiration dates of vaccine, diluent vials and prefilled syringes</a:t>
            </a:r>
          </a:p>
          <a:p>
            <a:pPr lvl="1" eaLnBrk="1" hangingPunct="1">
              <a:buFont typeface="Wingdings" panose="05000000000000000000" pitchFamily="2" charset="2"/>
              <a:buChar char="ü"/>
            </a:pPr>
            <a:r>
              <a:rPr lang="en-US" altLang="en-US" sz="1800" dirty="0"/>
              <a:t>Select new needle and syringe for each injection!</a:t>
            </a:r>
          </a:p>
          <a:p>
            <a:pPr lvl="1" eaLnBrk="1" hangingPunct="1">
              <a:buFont typeface="Wingdings" panose="05000000000000000000" pitchFamily="2" charset="2"/>
              <a:buChar char="ü"/>
            </a:pPr>
            <a:r>
              <a:rPr lang="en-US" altLang="en-US" sz="1800" dirty="0"/>
              <a:t>Use combination vaccines when appropriate</a:t>
            </a:r>
          </a:p>
          <a:p>
            <a:pPr lvl="1" eaLnBrk="1" hangingPunct="1">
              <a:buFont typeface="Wingdings" panose="05000000000000000000" pitchFamily="2" charset="2"/>
              <a:buChar char="ü"/>
            </a:pPr>
            <a:r>
              <a:rPr lang="en-US" altLang="en-US" sz="1800" dirty="0"/>
              <a:t>Ensure needed supplies are available during administration</a:t>
            </a:r>
          </a:p>
        </p:txBody>
      </p:sp>
      <p:sp>
        <p:nvSpPr>
          <p:cNvPr id="5" name="Content Placeholder 19">
            <a:extLst>
              <a:ext uri="{FF2B5EF4-FFF2-40B4-BE49-F238E27FC236}">
                <a16:creationId xmlns:a16="http://schemas.microsoft.com/office/drawing/2014/main" id="{89169906-95C0-8A9F-E458-43B32B9251F4}"/>
              </a:ext>
            </a:extLst>
          </p:cNvPr>
          <p:cNvSpPr txBox="1">
            <a:spLocks noChangeArrowheads="1"/>
          </p:cNvSpPr>
          <p:nvPr/>
        </p:nvSpPr>
        <p:spPr bwMode="auto">
          <a:xfrm>
            <a:off x="7620000" y="1219200"/>
            <a:ext cx="3886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Wingdings" panose="05000000000000000000" pitchFamily="2" charset="2"/>
              <a:buChar char="q"/>
            </a:pPr>
            <a:r>
              <a:rPr lang="en-US" altLang="en-US" sz="2400" b="1" dirty="0"/>
              <a:t>After the Vaccines</a:t>
            </a:r>
          </a:p>
          <a:p>
            <a:pPr lvl="1" eaLnBrk="1" hangingPunct="1">
              <a:buFont typeface="Wingdings" panose="05000000000000000000" pitchFamily="2" charset="2"/>
              <a:buChar char="ü"/>
            </a:pPr>
            <a:r>
              <a:rPr lang="en-US" altLang="en-US" sz="1800" dirty="0"/>
              <a:t>Monitor patient for adverse reactions</a:t>
            </a:r>
          </a:p>
          <a:p>
            <a:pPr lvl="1" eaLnBrk="1" hangingPunct="1">
              <a:buFont typeface="Wingdings" panose="05000000000000000000" pitchFamily="2" charset="2"/>
              <a:buChar char="ü"/>
            </a:pPr>
            <a:r>
              <a:rPr lang="en-US" altLang="en-US" sz="1800" dirty="0"/>
              <a:t>Document vaccines administered</a:t>
            </a:r>
          </a:p>
          <a:p>
            <a:pPr lvl="1" eaLnBrk="1" hangingPunct="1">
              <a:buFont typeface="Wingdings" panose="05000000000000000000" pitchFamily="2" charset="2"/>
              <a:buChar char="ü"/>
            </a:pPr>
            <a:r>
              <a:rPr lang="en-US" altLang="en-US" sz="1800" dirty="0"/>
              <a:t>Provide education on management of side effects and when vaccines will be due again</a:t>
            </a:r>
          </a:p>
        </p:txBody>
      </p:sp>
      <p:pic>
        <p:nvPicPr>
          <p:cNvPr id="6" name="Picture 2" descr="Happy African American child in medical protective face mask showing thumb up">
            <a:extLst>
              <a:ext uri="{FF2B5EF4-FFF2-40B4-BE49-F238E27FC236}">
                <a16:creationId xmlns:a16="http://schemas.microsoft.com/office/drawing/2014/main" id="{6604605B-9675-7799-9C02-B2F23DD2D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10" t="16222" r="18001"/>
          <a:stretch/>
        </p:blipFill>
        <p:spPr bwMode="auto">
          <a:xfrm>
            <a:off x="8001000" y="4267200"/>
            <a:ext cx="1960179" cy="166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692DC-556F-7B53-8314-73B72AA48EB8}"/>
              </a:ext>
            </a:extLst>
          </p:cNvPr>
          <p:cNvSpPr>
            <a:spLocks noGrp="1"/>
          </p:cNvSpPr>
          <p:nvPr>
            <p:ph type="title"/>
          </p:nvPr>
        </p:nvSpPr>
        <p:spPr>
          <a:xfrm>
            <a:off x="836679" y="723898"/>
            <a:ext cx="6002110" cy="1495425"/>
          </a:xfrm>
        </p:spPr>
        <p:txBody>
          <a:bodyPr>
            <a:normAutofit/>
          </a:bodyPr>
          <a:lstStyle/>
          <a:p>
            <a:r>
              <a:rPr lang="en-US" sz="4000" dirty="0"/>
              <a:t>Improving the Vaccination Experience</a:t>
            </a:r>
          </a:p>
        </p:txBody>
      </p:sp>
      <p:sp>
        <p:nvSpPr>
          <p:cNvPr id="12" name="Content Placeholder 11">
            <a:extLst>
              <a:ext uri="{FF2B5EF4-FFF2-40B4-BE49-F238E27FC236}">
                <a16:creationId xmlns:a16="http://schemas.microsoft.com/office/drawing/2014/main" id="{2FF27E5A-17BA-86A0-4E63-841DA26617DF}"/>
              </a:ext>
            </a:extLst>
          </p:cNvPr>
          <p:cNvSpPr>
            <a:spLocks noGrp="1"/>
          </p:cNvSpPr>
          <p:nvPr>
            <p:ph idx="1"/>
          </p:nvPr>
        </p:nvSpPr>
        <p:spPr>
          <a:xfrm>
            <a:off x="836680" y="2405067"/>
            <a:ext cx="6002110" cy="3729034"/>
          </a:xfrm>
        </p:spPr>
        <p:txBody>
          <a:bodyPr>
            <a:normAutofit/>
          </a:bodyPr>
          <a:lstStyle/>
          <a:p>
            <a:pPr marL="0" indent="0">
              <a:buNone/>
            </a:pPr>
            <a:r>
              <a:rPr lang="en-US" sz="2200" i="1" dirty="0"/>
              <a:t>“Vaccinations are the most common source of procedural pain for healthy children and can be a stressful experience for persons of any age. It has been estimated that up to 25% of adults have a fear of needles, with most needle fears developing during childhood.”</a:t>
            </a:r>
          </a:p>
          <a:p>
            <a:pPr marL="0" indent="0">
              <a:buNone/>
            </a:pPr>
            <a:endParaRPr lang="en-US" dirty="0"/>
          </a:p>
          <a:p>
            <a:pPr marL="0" indent="0">
              <a:buNone/>
            </a:pPr>
            <a:r>
              <a:rPr lang="en-US" sz="1400" dirty="0">
                <a:hlinkClick r:id="rId3"/>
              </a:rPr>
              <a:t>The Pink Book, Epidemiology and Prevention of Vaccine-Preventable Diseases, CDC, 2021</a:t>
            </a:r>
            <a:endParaRPr lang="en-US" sz="1400" dirty="0"/>
          </a:p>
        </p:txBody>
      </p:sp>
      <p:pic>
        <p:nvPicPr>
          <p:cNvPr id="18" name="Picture 10" descr="doctor talking to family in clinic">
            <a:extLst>
              <a:ext uri="{FF2B5EF4-FFF2-40B4-BE49-F238E27FC236}">
                <a16:creationId xmlns:a16="http://schemas.microsoft.com/office/drawing/2014/main" id="{6D94FC10-9164-0B74-E998-8188B3D4C9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92" r="30014"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5EA042B-CD08-A662-E657-9C5D7761538F}"/>
              </a:ext>
            </a:extLst>
          </p:cNvPr>
          <p:cNvSpPr>
            <a:spLocks noGrp="1"/>
          </p:cNvSpPr>
          <p:nvPr>
            <p:ph type="sldNum" sz="quarter" idx="11"/>
          </p:nvPr>
        </p:nvSpPr>
        <p:spPr>
          <a:xfrm>
            <a:off x="8610600" y="6356350"/>
            <a:ext cx="2743200" cy="365125"/>
          </a:xfrm>
        </p:spPr>
        <p:txBody>
          <a:bodyPr>
            <a:normAutofit/>
          </a:bodyPr>
          <a:lstStyle/>
          <a:p>
            <a:pPr>
              <a:spcAft>
                <a:spcPts val="600"/>
              </a:spcAft>
              <a:defRPr/>
            </a:pPr>
            <a:fld id="{1349831D-1BB4-425B-BBFB-99249C606420}" type="slidenum">
              <a:rPr lang="en-US" altLang="en-US">
                <a:solidFill>
                  <a:srgbClr val="FFFFFF"/>
                </a:solidFill>
              </a:rPr>
              <a:pPr>
                <a:spcAft>
                  <a:spcPts val="600"/>
                </a:spcAft>
                <a:defRPr/>
              </a:pPr>
              <a:t>21</a:t>
            </a:fld>
            <a:endParaRPr lang="en-US" altLang="en-US">
              <a:solidFill>
                <a:srgbClr val="FFFFFF"/>
              </a:solidFill>
            </a:endParaRPr>
          </a:p>
        </p:txBody>
      </p:sp>
    </p:spTree>
    <p:extLst>
      <p:ext uri="{BB962C8B-B14F-4D97-AF65-F5344CB8AC3E}">
        <p14:creationId xmlns:p14="http://schemas.microsoft.com/office/powerpoint/2010/main" val="353028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8302EB-3AF7-3632-6A31-5F683A8F081C}"/>
              </a:ext>
            </a:extLst>
          </p:cNvPr>
          <p:cNvSpPr>
            <a:spLocks noGrp="1"/>
          </p:cNvSpPr>
          <p:nvPr>
            <p:ph type="sldNum" sz="quarter" idx="11"/>
          </p:nvPr>
        </p:nvSpPr>
        <p:spPr/>
        <p:txBody>
          <a:bodyPr/>
          <a:lstStyle/>
          <a:p>
            <a:pPr>
              <a:defRPr/>
            </a:pPr>
            <a:fld id="{1349831D-1BB4-425B-BBFB-99249C606420}" type="slidenum">
              <a:rPr lang="en-US" altLang="en-US" smtClean="0"/>
              <a:pPr>
                <a:defRPr/>
              </a:pPr>
              <a:t>22</a:t>
            </a:fld>
            <a:endParaRPr lang="en-US" altLang="en-US"/>
          </a:p>
        </p:txBody>
      </p:sp>
      <p:pic>
        <p:nvPicPr>
          <p:cNvPr id="10" name="Content Placeholder 9" descr="Text&#10;&#10;Description automatically generated">
            <a:extLst>
              <a:ext uri="{FF2B5EF4-FFF2-40B4-BE49-F238E27FC236}">
                <a16:creationId xmlns:a16="http://schemas.microsoft.com/office/drawing/2014/main" id="{9DAA1A3D-C7BB-6E52-B385-148CBDC937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869672">
            <a:off x="994900" y="803025"/>
            <a:ext cx="4634699" cy="5369547"/>
          </a:xfrm>
          <a:ln>
            <a:solidFill>
              <a:schemeClr val="tx1"/>
            </a:solidFill>
          </a:ln>
        </p:spPr>
      </p:pic>
      <p:sp>
        <p:nvSpPr>
          <p:cNvPr id="11" name="TextBox 10">
            <a:extLst>
              <a:ext uri="{FF2B5EF4-FFF2-40B4-BE49-F238E27FC236}">
                <a16:creationId xmlns:a16="http://schemas.microsoft.com/office/drawing/2014/main" id="{D283FAC0-D785-2558-42D7-E30810DB9E86}"/>
              </a:ext>
            </a:extLst>
          </p:cNvPr>
          <p:cNvSpPr txBox="1"/>
          <p:nvPr/>
        </p:nvSpPr>
        <p:spPr>
          <a:xfrm>
            <a:off x="5843686" y="3714787"/>
            <a:ext cx="5867400"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hlinkClick r:id="rId4"/>
              </a:rPr>
              <a:t>WHO Position Paper on Reducing Pain at the Time of Vaccination</a:t>
            </a:r>
            <a:endParaRPr lang="en-US"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00BB54B-90F7-B018-FC9D-4C397D7B7FC1}"/>
              </a:ext>
            </a:extLst>
          </p:cNvPr>
          <p:cNvSpPr txBox="1"/>
          <p:nvPr/>
        </p:nvSpPr>
        <p:spPr>
          <a:xfrm>
            <a:off x="5725146" y="1652684"/>
            <a:ext cx="5562600" cy="2062103"/>
          </a:xfrm>
          <a:prstGeom prst="rect">
            <a:avLst/>
          </a:prstGeom>
          <a:noFill/>
        </p:spPr>
        <p:txBody>
          <a:bodyPr wrap="square" rtlCol="0">
            <a:spAutoFit/>
          </a:bodyPr>
          <a:lstStyle/>
          <a:p>
            <a:pPr algn="ctr"/>
            <a:r>
              <a:rPr lang="en-US" sz="3200" dirty="0">
                <a:solidFill>
                  <a:srgbClr val="005595"/>
                </a:solidFill>
                <a:latin typeface="+mn-lt"/>
                <a:cs typeface="Calibri" panose="020F0502020204030204" pitchFamily="34" charset="0"/>
              </a:rPr>
              <a:t>Mitigating pain during vaccination visits should be considered part of good immunization practice.</a:t>
            </a:r>
          </a:p>
        </p:txBody>
      </p:sp>
    </p:spTree>
    <p:extLst>
      <p:ext uri="{BB962C8B-B14F-4D97-AF65-F5344CB8AC3E}">
        <p14:creationId xmlns:p14="http://schemas.microsoft.com/office/powerpoint/2010/main" val="2970234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8905-56C3-2558-97A1-699109AC09C7}"/>
              </a:ext>
            </a:extLst>
          </p:cNvPr>
          <p:cNvSpPr>
            <a:spLocks noGrp="1"/>
          </p:cNvSpPr>
          <p:nvPr>
            <p:ph type="title"/>
          </p:nvPr>
        </p:nvSpPr>
        <p:spPr/>
        <p:txBody>
          <a:bodyPr/>
          <a:lstStyle/>
          <a:p>
            <a:r>
              <a:rPr lang="en-US" dirty="0"/>
              <a:t>Suggestions for Managing Stress and Pain </a:t>
            </a:r>
          </a:p>
        </p:txBody>
      </p:sp>
      <p:sp>
        <p:nvSpPr>
          <p:cNvPr id="3" name="Content Placeholder 2">
            <a:extLst>
              <a:ext uri="{FF2B5EF4-FFF2-40B4-BE49-F238E27FC236}">
                <a16:creationId xmlns:a16="http://schemas.microsoft.com/office/drawing/2014/main" id="{6B59198E-EE4C-FD79-C12B-731D91EDDCF6}"/>
              </a:ext>
            </a:extLst>
          </p:cNvPr>
          <p:cNvSpPr>
            <a:spLocks noGrp="1"/>
          </p:cNvSpPr>
          <p:nvPr>
            <p:ph idx="1"/>
          </p:nvPr>
        </p:nvSpPr>
        <p:spPr>
          <a:xfrm>
            <a:off x="619126" y="1524000"/>
            <a:ext cx="5324474" cy="475114"/>
          </a:xfrm>
        </p:spPr>
        <p:txBody>
          <a:bodyPr/>
          <a:lstStyle/>
          <a:p>
            <a:pPr>
              <a:spcBef>
                <a:spcPts val="0"/>
              </a:spcBef>
              <a:spcAft>
                <a:spcPts val="1200"/>
              </a:spcAft>
            </a:pPr>
            <a:r>
              <a:rPr lang="en-US" sz="2200" dirty="0"/>
              <a:t>Minimize wait time </a:t>
            </a:r>
          </a:p>
        </p:txBody>
      </p:sp>
      <p:sp>
        <p:nvSpPr>
          <p:cNvPr id="4" name="Date Placeholder 3">
            <a:extLst>
              <a:ext uri="{FF2B5EF4-FFF2-40B4-BE49-F238E27FC236}">
                <a16:creationId xmlns:a16="http://schemas.microsoft.com/office/drawing/2014/main" id="{68C30025-D9F9-5C56-4373-47F419E170FA}"/>
              </a:ext>
            </a:extLst>
          </p:cNvPr>
          <p:cNvSpPr>
            <a:spLocks noGrp="1"/>
          </p:cNvSpPr>
          <p:nvPr>
            <p:ph type="dt" sz="half" idx="10"/>
          </p:nvPr>
        </p:nvSpPr>
        <p:spPr>
          <a:xfrm>
            <a:off x="432942" y="6000750"/>
            <a:ext cx="4673600" cy="476250"/>
          </a:xfrm>
        </p:spPr>
        <p:txBody>
          <a:bodyPr/>
          <a:lstStyle/>
          <a:p>
            <a:pPr>
              <a:defRPr/>
            </a:pPr>
            <a:r>
              <a:rPr lang="en-US" altLang="en-US" dirty="0"/>
              <a:t>OREGON IMMUNIZATION PROGRAM</a:t>
            </a:r>
            <a:br>
              <a:rPr lang="en-US" altLang="en-US" dirty="0"/>
            </a:br>
            <a:r>
              <a:rPr lang="en-US" altLang="en-US" dirty="0"/>
              <a:t>Public Health Division</a:t>
            </a:r>
          </a:p>
        </p:txBody>
      </p:sp>
      <p:sp>
        <p:nvSpPr>
          <p:cNvPr id="5" name="Slide Number Placeholder 4">
            <a:extLst>
              <a:ext uri="{FF2B5EF4-FFF2-40B4-BE49-F238E27FC236}">
                <a16:creationId xmlns:a16="http://schemas.microsoft.com/office/drawing/2014/main" id="{4B05A502-2972-C300-2D77-0CB8EABF6AAD}"/>
              </a:ext>
            </a:extLst>
          </p:cNvPr>
          <p:cNvSpPr>
            <a:spLocks noGrp="1"/>
          </p:cNvSpPr>
          <p:nvPr>
            <p:ph type="sldNum" sz="quarter" idx="11"/>
          </p:nvPr>
        </p:nvSpPr>
        <p:spPr/>
        <p:txBody>
          <a:bodyPr/>
          <a:lstStyle/>
          <a:p>
            <a:pPr>
              <a:defRPr/>
            </a:pPr>
            <a:fld id="{1349831D-1BB4-425B-BBFB-99249C606420}" type="slidenum">
              <a:rPr lang="en-US" altLang="en-US" smtClean="0"/>
              <a:pPr>
                <a:defRPr/>
              </a:pPr>
              <a:t>23</a:t>
            </a:fld>
            <a:endParaRPr lang="en-US" altLang="en-US"/>
          </a:p>
        </p:txBody>
      </p:sp>
      <p:pic>
        <p:nvPicPr>
          <p:cNvPr id="6" name="Picture 5" descr="A person holding a baby&#10;&#10;Description automatically generated with medium confidence">
            <a:extLst>
              <a:ext uri="{FF2B5EF4-FFF2-40B4-BE49-F238E27FC236}">
                <a16:creationId xmlns:a16="http://schemas.microsoft.com/office/drawing/2014/main" id="{66520682-85E2-2782-1D3C-5B3149809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201" y="2468692"/>
            <a:ext cx="2049173" cy="2746693"/>
          </a:xfrm>
          <a:prstGeom prst="rect">
            <a:avLst/>
          </a:prstGeom>
          <a:ln>
            <a:noFill/>
          </a:ln>
        </p:spPr>
      </p:pic>
      <p:pic>
        <p:nvPicPr>
          <p:cNvPr id="8" name="Picture 7">
            <a:extLst>
              <a:ext uri="{FF2B5EF4-FFF2-40B4-BE49-F238E27FC236}">
                <a16:creationId xmlns:a16="http://schemas.microsoft.com/office/drawing/2014/main" id="{13F2EB87-B11B-3B70-F66B-4B6355FF2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473" y="3405184"/>
            <a:ext cx="19053" cy="47632"/>
          </a:xfrm>
          <a:prstGeom prst="rect">
            <a:avLst/>
          </a:prstGeom>
        </p:spPr>
      </p:pic>
      <p:pic>
        <p:nvPicPr>
          <p:cNvPr id="9" name="Picture 8" descr="A picture containing person, child, young&#10;&#10;Description automatically generated">
            <a:extLst>
              <a:ext uri="{FF2B5EF4-FFF2-40B4-BE49-F238E27FC236}">
                <a16:creationId xmlns:a16="http://schemas.microsoft.com/office/drawing/2014/main" id="{3676EA79-9F33-C854-66A7-24BE13B77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188" y="1302137"/>
            <a:ext cx="2570738" cy="1713825"/>
          </a:xfrm>
          <a:prstGeom prst="rect">
            <a:avLst/>
          </a:prstGeom>
          <a:ln>
            <a:noFill/>
          </a:ln>
        </p:spPr>
      </p:pic>
      <p:sp>
        <p:nvSpPr>
          <p:cNvPr id="11" name="Content Placeholder 2">
            <a:extLst>
              <a:ext uri="{FF2B5EF4-FFF2-40B4-BE49-F238E27FC236}">
                <a16:creationId xmlns:a16="http://schemas.microsoft.com/office/drawing/2014/main" id="{541F3E60-4D94-0202-2419-7182ECEA4550}"/>
              </a:ext>
            </a:extLst>
          </p:cNvPr>
          <p:cNvSpPr txBox="1">
            <a:spLocks/>
          </p:cNvSpPr>
          <p:nvPr/>
        </p:nvSpPr>
        <p:spPr bwMode="auto">
          <a:xfrm>
            <a:off x="621339" y="2070313"/>
            <a:ext cx="5324474" cy="4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dirty="0"/>
              <a:t>Parent / guardian participation</a:t>
            </a:r>
          </a:p>
        </p:txBody>
      </p:sp>
      <p:sp>
        <p:nvSpPr>
          <p:cNvPr id="12" name="Content Placeholder 2">
            <a:extLst>
              <a:ext uri="{FF2B5EF4-FFF2-40B4-BE49-F238E27FC236}">
                <a16:creationId xmlns:a16="http://schemas.microsoft.com/office/drawing/2014/main" id="{3B413983-EA5B-4C26-4104-4FCE9DD58DF7}"/>
              </a:ext>
            </a:extLst>
          </p:cNvPr>
          <p:cNvSpPr txBox="1">
            <a:spLocks/>
          </p:cNvSpPr>
          <p:nvPr/>
        </p:nvSpPr>
        <p:spPr bwMode="auto">
          <a:xfrm>
            <a:off x="619126" y="2594942"/>
            <a:ext cx="6543674" cy="4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dirty="0"/>
              <a:t>Use of topical local anesthetics or </a:t>
            </a:r>
            <a:r>
              <a:rPr lang="en-US" sz="2200" dirty="0" err="1"/>
              <a:t>vapocoolants</a:t>
            </a:r>
            <a:endParaRPr lang="en-US" sz="2200" dirty="0"/>
          </a:p>
        </p:txBody>
      </p:sp>
      <p:sp>
        <p:nvSpPr>
          <p:cNvPr id="13" name="Content Placeholder 2">
            <a:extLst>
              <a:ext uri="{FF2B5EF4-FFF2-40B4-BE49-F238E27FC236}">
                <a16:creationId xmlns:a16="http://schemas.microsoft.com/office/drawing/2014/main" id="{59CEE8C0-4837-39A4-1D3D-6E3ACE19D4E2}"/>
              </a:ext>
            </a:extLst>
          </p:cNvPr>
          <p:cNvSpPr txBox="1">
            <a:spLocks/>
          </p:cNvSpPr>
          <p:nvPr/>
        </p:nvSpPr>
        <p:spPr bwMode="auto">
          <a:xfrm>
            <a:off x="619126" y="3106640"/>
            <a:ext cx="6543674" cy="4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200" dirty="0"/>
              <a:t>Inject vaccines: </a:t>
            </a:r>
          </a:p>
          <a:p>
            <a:pPr lvl="1">
              <a:spcBef>
                <a:spcPts val="0"/>
              </a:spcBef>
              <a:spcAft>
                <a:spcPts val="0"/>
              </a:spcAft>
            </a:pPr>
            <a:r>
              <a:rPr lang="en-US" sz="2000" dirty="0"/>
              <a:t>Rapidly without aspiration</a:t>
            </a:r>
          </a:p>
          <a:p>
            <a:pPr lvl="1">
              <a:spcBef>
                <a:spcPts val="0"/>
              </a:spcBef>
              <a:spcAft>
                <a:spcPts val="0"/>
              </a:spcAft>
            </a:pPr>
            <a:r>
              <a:rPr lang="en-US" sz="2000" dirty="0"/>
              <a:t>That cause the most pain last</a:t>
            </a:r>
          </a:p>
        </p:txBody>
      </p:sp>
      <p:sp>
        <p:nvSpPr>
          <p:cNvPr id="14" name="Content Placeholder 2">
            <a:extLst>
              <a:ext uri="{FF2B5EF4-FFF2-40B4-BE49-F238E27FC236}">
                <a16:creationId xmlns:a16="http://schemas.microsoft.com/office/drawing/2014/main" id="{E924C083-F3D7-557E-F399-D029F494B444}"/>
              </a:ext>
            </a:extLst>
          </p:cNvPr>
          <p:cNvSpPr txBox="1">
            <a:spLocks/>
          </p:cNvSpPr>
          <p:nvPr/>
        </p:nvSpPr>
        <p:spPr bwMode="auto">
          <a:xfrm>
            <a:off x="619126" y="4272473"/>
            <a:ext cx="7458074" cy="4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200" dirty="0"/>
              <a:t>Breastfeed young child during vaccine injections </a:t>
            </a:r>
          </a:p>
          <a:p>
            <a:pPr marL="457200" lvl="1" indent="0">
              <a:spcBef>
                <a:spcPts val="0"/>
              </a:spcBef>
              <a:spcAft>
                <a:spcPts val="1200"/>
              </a:spcAft>
              <a:buNone/>
            </a:pPr>
            <a:r>
              <a:rPr lang="en-US" sz="2200" dirty="0"/>
              <a:t>or give sweet tasting solution if not breastfed</a:t>
            </a:r>
          </a:p>
        </p:txBody>
      </p:sp>
      <p:sp>
        <p:nvSpPr>
          <p:cNvPr id="15" name="Content Placeholder 2">
            <a:extLst>
              <a:ext uri="{FF2B5EF4-FFF2-40B4-BE49-F238E27FC236}">
                <a16:creationId xmlns:a16="http://schemas.microsoft.com/office/drawing/2014/main" id="{2842CA69-5CEA-BA4C-56AB-3FA2BF6534B8}"/>
              </a:ext>
            </a:extLst>
          </p:cNvPr>
          <p:cNvSpPr txBox="1">
            <a:spLocks/>
          </p:cNvSpPr>
          <p:nvPr/>
        </p:nvSpPr>
        <p:spPr bwMode="auto">
          <a:xfrm>
            <a:off x="619126" y="5088721"/>
            <a:ext cx="6543674" cy="4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200" dirty="0"/>
              <a:t>Distraction &amp; breathing techniques</a:t>
            </a:r>
          </a:p>
        </p:txBody>
      </p:sp>
    </p:spTree>
    <p:extLst>
      <p:ext uri="{BB962C8B-B14F-4D97-AF65-F5344CB8AC3E}">
        <p14:creationId xmlns:p14="http://schemas.microsoft.com/office/powerpoint/2010/main" val="9101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6D3549-863B-8476-5DA9-2A6865695A16}"/>
              </a:ext>
            </a:extLst>
          </p:cNvPr>
          <p:cNvSpPr/>
          <p:nvPr/>
        </p:nvSpPr>
        <p:spPr bwMode="auto">
          <a:xfrm>
            <a:off x="809625" y="1901874"/>
            <a:ext cx="3838575" cy="25939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 name="Title 1">
            <a:extLst>
              <a:ext uri="{FF2B5EF4-FFF2-40B4-BE49-F238E27FC236}">
                <a16:creationId xmlns:a16="http://schemas.microsoft.com/office/drawing/2014/main" id="{0F810345-863A-C39E-FAC0-721D8AFF85E4}"/>
              </a:ext>
            </a:extLst>
          </p:cNvPr>
          <p:cNvSpPr>
            <a:spLocks noGrp="1"/>
          </p:cNvSpPr>
          <p:nvPr>
            <p:ph type="title"/>
          </p:nvPr>
        </p:nvSpPr>
        <p:spPr>
          <a:xfrm>
            <a:off x="1066800" y="611382"/>
            <a:ext cx="9372600" cy="684018"/>
          </a:xfrm>
        </p:spPr>
        <p:txBody>
          <a:bodyPr/>
          <a:lstStyle/>
          <a:p>
            <a:r>
              <a:rPr lang="en-US" dirty="0"/>
              <a:t>Comfort Positions</a:t>
            </a:r>
          </a:p>
        </p:txBody>
      </p:sp>
      <p:sp>
        <p:nvSpPr>
          <p:cNvPr id="5" name="Slide Number Placeholder 4">
            <a:extLst>
              <a:ext uri="{FF2B5EF4-FFF2-40B4-BE49-F238E27FC236}">
                <a16:creationId xmlns:a16="http://schemas.microsoft.com/office/drawing/2014/main" id="{A76846EB-E9CB-9E50-8659-4C4E33710890}"/>
              </a:ext>
            </a:extLst>
          </p:cNvPr>
          <p:cNvSpPr>
            <a:spLocks noGrp="1"/>
          </p:cNvSpPr>
          <p:nvPr>
            <p:ph type="sldNum" sz="quarter" idx="11"/>
          </p:nvPr>
        </p:nvSpPr>
        <p:spPr/>
        <p:txBody>
          <a:bodyPr/>
          <a:lstStyle/>
          <a:p>
            <a:pPr>
              <a:defRPr/>
            </a:pPr>
            <a:fld id="{1349831D-1BB4-425B-BBFB-99249C606420}" type="slidenum">
              <a:rPr lang="en-US" altLang="en-US" smtClean="0"/>
              <a:pPr>
                <a:defRPr/>
              </a:pPr>
              <a:t>24</a:t>
            </a:fld>
            <a:endParaRPr lang="en-US" altLang="en-US"/>
          </a:p>
        </p:txBody>
      </p:sp>
      <p:sp>
        <p:nvSpPr>
          <p:cNvPr id="4" name="TextBox 3">
            <a:extLst>
              <a:ext uri="{FF2B5EF4-FFF2-40B4-BE49-F238E27FC236}">
                <a16:creationId xmlns:a16="http://schemas.microsoft.com/office/drawing/2014/main" id="{45CC7BB3-9CBB-F68B-C485-35E7B3926AD7}"/>
              </a:ext>
            </a:extLst>
          </p:cNvPr>
          <p:cNvSpPr txBox="1"/>
          <p:nvPr/>
        </p:nvSpPr>
        <p:spPr>
          <a:xfrm>
            <a:off x="5181600" y="1485749"/>
            <a:ext cx="6172200" cy="3462486"/>
          </a:xfrm>
          <a:prstGeom prst="rect">
            <a:avLst/>
          </a:prstGeom>
          <a:noFill/>
        </p:spPr>
        <p:txBody>
          <a:bodyPr wrap="square" rtlCol="0">
            <a:spAutoFit/>
          </a:bodyPr>
          <a:lstStyle/>
          <a:p>
            <a:pPr>
              <a:spcAft>
                <a:spcPts val="600"/>
              </a:spcAft>
            </a:pPr>
            <a:r>
              <a:rPr lang="en-US" b="1" dirty="0">
                <a:solidFill>
                  <a:srgbClr val="005595"/>
                </a:solidFill>
                <a:latin typeface="+mn-lt"/>
              </a:rPr>
              <a:t>For Infants and Toddlers:</a:t>
            </a:r>
          </a:p>
          <a:p>
            <a:pPr marL="457200" indent="-457200">
              <a:spcAft>
                <a:spcPts val="1200"/>
              </a:spcAft>
              <a:buAutoNum type="arabicPeriod"/>
            </a:pPr>
            <a:r>
              <a:rPr lang="en-US" sz="2000" dirty="0">
                <a:solidFill>
                  <a:srgbClr val="005595"/>
                </a:solidFill>
                <a:latin typeface="+mn-lt"/>
              </a:rPr>
              <a:t>Parent/caregiver holds the child on their lap. </a:t>
            </a:r>
          </a:p>
          <a:p>
            <a:pPr marL="457200" indent="-457200">
              <a:spcAft>
                <a:spcPts val="1200"/>
              </a:spcAft>
              <a:buAutoNum type="arabicPeriod"/>
            </a:pPr>
            <a:r>
              <a:rPr lang="en-US" sz="2000" dirty="0">
                <a:solidFill>
                  <a:srgbClr val="005595"/>
                </a:solidFill>
                <a:latin typeface="+mn-lt"/>
              </a:rPr>
              <a:t>Child’s arm goes under parent/caregiver armpit and parent/caregiver holds in secure, hug-like hold ensuring the child’s other arm is held gently but securely. </a:t>
            </a:r>
          </a:p>
          <a:p>
            <a:pPr marL="457200" indent="-457200">
              <a:spcAft>
                <a:spcPts val="1200"/>
              </a:spcAft>
              <a:buAutoNum type="arabicPeriod"/>
            </a:pPr>
            <a:r>
              <a:rPr lang="en-US" sz="2000" dirty="0">
                <a:solidFill>
                  <a:srgbClr val="005595"/>
                </a:solidFill>
                <a:latin typeface="+mn-lt"/>
              </a:rPr>
              <a:t>Child’s feet are anchored between thighs or with other hand. </a:t>
            </a:r>
          </a:p>
          <a:p>
            <a:pPr marL="457200" indent="-457200">
              <a:spcAft>
                <a:spcPts val="1200"/>
              </a:spcAft>
              <a:buAutoNum type="arabicPeriod"/>
            </a:pPr>
            <a:endParaRPr lang="en-US" sz="2000" dirty="0">
              <a:solidFill>
                <a:srgbClr val="005595"/>
              </a:solidFill>
              <a:latin typeface="+mn-lt"/>
            </a:endParaRPr>
          </a:p>
        </p:txBody>
      </p:sp>
      <p:sp>
        <p:nvSpPr>
          <p:cNvPr id="10" name="Content Placeholder 2">
            <a:extLst>
              <a:ext uri="{FF2B5EF4-FFF2-40B4-BE49-F238E27FC236}">
                <a16:creationId xmlns:a16="http://schemas.microsoft.com/office/drawing/2014/main" id="{7CDD66B6-E37B-DDD5-62AA-5B2059836B56}"/>
              </a:ext>
            </a:extLst>
          </p:cNvPr>
          <p:cNvSpPr txBox="1">
            <a:spLocks/>
          </p:cNvSpPr>
          <p:nvPr/>
        </p:nvSpPr>
        <p:spPr bwMode="auto">
          <a:xfrm>
            <a:off x="5612778" y="4704820"/>
            <a:ext cx="5309844" cy="5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dirty="0"/>
              <a:t>*For more help with comfort positioning, visit:</a:t>
            </a:r>
          </a:p>
        </p:txBody>
      </p:sp>
      <p:sp>
        <p:nvSpPr>
          <p:cNvPr id="12" name="TextBox 11">
            <a:extLst>
              <a:ext uri="{FF2B5EF4-FFF2-40B4-BE49-F238E27FC236}">
                <a16:creationId xmlns:a16="http://schemas.microsoft.com/office/drawing/2014/main" id="{A18B86BA-0F18-0703-7102-A38FC8B21765}"/>
              </a:ext>
            </a:extLst>
          </p:cNvPr>
          <p:cNvSpPr txBox="1"/>
          <p:nvPr/>
        </p:nvSpPr>
        <p:spPr>
          <a:xfrm>
            <a:off x="5741022" y="4975597"/>
            <a:ext cx="4648200" cy="738664"/>
          </a:xfrm>
          <a:prstGeom prst="rect">
            <a:avLst/>
          </a:prstGeom>
          <a:noFill/>
        </p:spPr>
        <p:txBody>
          <a:bodyPr wrap="square" rtlCol="0">
            <a:spAutoFit/>
          </a:bodyPr>
          <a:lstStyle/>
          <a:p>
            <a:r>
              <a:rPr lang="en-US" sz="1400" dirty="0">
                <a:latin typeface="+mn-lt"/>
                <a:hlinkClick r:id="rId3"/>
              </a:rPr>
              <a:t>Comfort Techniques (CDC Video)</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4"/>
              </a:rPr>
              <a:t>How to Hold Your Child During Vaccination (CDC)</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5"/>
              </a:rPr>
              <a:t>Comfort Positioning During Procedures (CHOP)</a:t>
            </a:r>
            <a:endParaRPr lang="en-US" sz="1400" dirty="0">
              <a:solidFill>
                <a:srgbClr val="090228"/>
              </a:solidFill>
              <a:latin typeface="+mn-lt"/>
              <a:cs typeface="Calibri" panose="020F0502020204030204" pitchFamily="34" charset="0"/>
            </a:endParaRPr>
          </a:p>
        </p:txBody>
      </p:sp>
      <p:pic>
        <p:nvPicPr>
          <p:cNvPr id="6" name="Picture 5" descr="A doctor holding a baby&#10;&#10;Description automatically generated with medium confidence">
            <a:extLst>
              <a:ext uri="{FF2B5EF4-FFF2-40B4-BE49-F238E27FC236}">
                <a16:creationId xmlns:a16="http://schemas.microsoft.com/office/drawing/2014/main" id="{EA7B069F-8412-4BDB-2B5C-7B9E30471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11" y="1943101"/>
            <a:ext cx="3995720" cy="2667000"/>
          </a:xfrm>
          <a:prstGeom prst="rect">
            <a:avLst/>
          </a:prstGeom>
        </p:spPr>
      </p:pic>
    </p:spTree>
    <p:extLst>
      <p:ext uri="{BB962C8B-B14F-4D97-AF65-F5344CB8AC3E}">
        <p14:creationId xmlns:p14="http://schemas.microsoft.com/office/powerpoint/2010/main" val="62930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5DC1BE-1866-2FEA-652D-B8D02E1533A6}"/>
              </a:ext>
            </a:extLst>
          </p:cNvPr>
          <p:cNvSpPr/>
          <p:nvPr/>
        </p:nvSpPr>
        <p:spPr bwMode="auto">
          <a:xfrm>
            <a:off x="1191712" y="1779090"/>
            <a:ext cx="3328243" cy="3328243"/>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 name="Title 1">
            <a:extLst>
              <a:ext uri="{FF2B5EF4-FFF2-40B4-BE49-F238E27FC236}">
                <a16:creationId xmlns:a16="http://schemas.microsoft.com/office/drawing/2014/main" id="{0F810345-863A-C39E-FAC0-721D8AFF85E4}"/>
              </a:ext>
            </a:extLst>
          </p:cNvPr>
          <p:cNvSpPr>
            <a:spLocks noGrp="1"/>
          </p:cNvSpPr>
          <p:nvPr>
            <p:ph type="title"/>
          </p:nvPr>
        </p:nvSpPr>
        <p:spPr>
          <a:xfrm>
            <a:off x="1066800" y="611382"/>
            <a:ext cx="9372600" cy="684018"/>
          </a:xfrm>
        </p:spPr>
        <p:txBody>
          <a:bodyPr/>
          <a:lstStyle/>
          <a:p>
            <a:r>
              <a:rPr lang="en-US" dirty="0"/>
              <a:t>Comfort Positions</a:t>
            </a:r>
          </a:p>
        </p:txBody>
      </p:sp>
      <p:sp>
        <p:nvSpPr>
          <p:cNvPr id="5" name="Slide Number Placeholder 4">
            <a:extLst>
              <a:ext uri="{FF2B5EF4-FFF2-40B4-BE49-F238E27FC236}">
                <a16:creationId xmlns:a16="http://schemas.microsoft.com/office/drawing/2014/main" id="{A76846EB-E9CB-9E50-8659-4C4E33710890}"/>
              </a:ext>
            </a:extLst>
          </p:cNvPr>
          <p:cNvSpPr>
            <a:spLocks noGrp="1"/>
          </p:cNvSpPr>
          <p:nvPr>
            <p:ph type="sldNum" sz="quarter" idx="11"/>
          </p:nvPr>
        </p:nvSpPr>
        <p:spPr/>
        <p:txBody>
          <a:bodyPr/>
          <a:lstStyle/>
          <a:p>
            <a:pPr>
              <a:defRPr/>
            </a:pPr>
            <a:fld id="{1349831D-1BB4-425B-BBFB-99249C606420}" type="slidenum">
              <a:rPr lang="en-US" altLang="en-US" smtClean="0"/>
              <a:pPr>
                <a:defRPr/>
              </a:pPr>
              <a:t>25</a:t>
            </a:fld>
            <a:endParaRPr lang="en-US" altLang="en-US"/>
          </a:p>
        </p:txBody>
      </p:sp>
      <p:sp>
        <p:nvSpPr>
          <p:cNvPr id="4" name="TextBox 3">
            <a:extLst>
              <a:ext uri="{FF2B5EF4-FFF2-40B4-BE49-F238E27FC236}">
                <a16:creationId xmlns:a16="http://schemas.microsoft.com/office/drawing/2014/main" id="{45CC7BB3-9CBB-F68B-C485-35E7B3926AD7}"/>
              </a:ext>
            </a:extLst>
          </p:cNvPr>
          <p:cNvSpPr txBox="1"/>
          <p:nvPr/>
        </p:nvSpPr>
        <p:spPr>
          <a:xfrm>
            <a:off x="5334000" y="1676400"/>
            <a:ext cx="6172200" cy="2539157"/>
          </a:xfrm>
          <a:prstGeom prst="rect">
            <a:avLst/>
          </a:prstGeom>
          <a:noFill/>
        </p:spPr>
        <p:txBody>
          <a:bodyPr wrap="square" rtlCol="0">
            <a:spAutoFit/>
          </a:bodyPr>
          <a:lstStyle/>
          <a:p>
            <a:pPr>
              <a:spcAft>
                <a:spcPts val="600"/>
              </a:spcAft>
            </a:pPr>
            <a:r>
              <a:rPr lang="en-US" b="1" dirty="0">
                <a:solidFill>
                  <a:srgbClr val="005595"/>
                </a:solidFill>
                <a:latin typeface="+mn-lt"/>
              </a:rPr>
              <a:t>For Older Children:</a:t>
            </a:r>
          </a:p>
          <a:p>
            <a:pPr marL="457200" indent="-457200">
              <a:spcAft>
                <a:spcPts val="1200"/>
              </a:spcAft>
              <a:buAutoNum type="arabicPeriod"/>
            </a:pPr>
            <a:r>
              <a:rPr lang="en-US" sz="2000" dirty="0">
                <a:solidFill>
                  <a:srgbClr val="005595"/>
                </a:solidFill>
                <a:latin typeface="+mn-lt"/>
              </a:rPr>
              <a:t>Have parent/caregiver hold the child on their lap or have them stand in front of parent/caregiver while they sit. </a:t>
            </a:r>
          </a:p>
          <a:p>
            <a:pPr marL="457200" indent="-457200">
              <a:spcAft>
                <a:spcPts val="1200"/>
              </a:spcAft>
              <a:buAutoNum type="arabicPeriod"/>
            </a:pPr>
            <a:r>
              <a:rPr lang="en-US" sz="2000" dirty="0">
                <a:solidFill>
                  <a:srgbClr val="005595"/>
                </a:solidFill>
                <a:latin typeface="+mn-lt"/>
              </a:rPr>
              <a:t>Parent/caregiver embraces the child during the process and anchors both of the child’s legs between their thighs. </a:t>
            </a:r>
          </a:p>
        </p:txBody>
      </p:sp>
      <p:pic>
        <p:nvPicPr>
          <p:cNvPr id="11266" name="Picture 2" descr="How to Hold Your Child during Vaccinations | CDC">
            <a:extLst>
              <a:ext uri="{FF2B5EF4-FFF2-40B4-BE49-F238E27FC236}">
                <a16:creationId xmlns:a16="http://schemas.microsoft.com/office/drawing/2014/main" id="{68CE4962-D56F-181E-F839-59225C6E4E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3757" y="1853357"/>
            <a:ext cx="3328243" cy="332824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7CDD66B6-E37B-DDD5-62AA-5B2059836B56}"/>
              </a:ext>
            </a:extLst>
          </p:cNvPr>
          <p:cNvSpPr txBox="1">
            <a:spLocks/>
          </p:cNvSpPr>
          <p:nvPr/>
        </p:nvSpPr>
        <p:spPr bwMode="auto">
          <a:xfrm>
            <a:off x="5638800" y="4419600"/>
            <a:ext cx="5309844" cy="5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dirty="0"/>
              <a:t>*For more help with comfort positioning, visit:</a:t>
            </a:r>
          </a:p>
        </p:txBody>
      </p:sp>
      <p:sp>
        <p:nvSpPr>
          <p:cNvPr id="12" name="TextBox 11">
            <a:extLst>
              <a:ext uri="{FF2B5EF4-FFF2-40B4-BE49-F238E27FC236}">
                <a16:creationId xmlns:a16="http://schemas.microsoft.com/office/drawing/2014/main" id="{A18B86BA-0F18-0703-7102-A38FC8B21765}"/>
              </a:ext>
            </a:extLst>
          </p:cNvPr>
          <p:cNvSpPr txBox="1"/>
          <p:nvPr/>
        </p:nvSpPr>
        <p:spPr>
          <a:xfrm>
            <a:off x="5739156" y="4690377"/>
            <a:ext cx="4648200" cy="738664"/>
          </a:xfrm>
          <a:prstGeom prst="rect">
            <a:avLst/>
          </a:prstGeom>
          <a:noFill/>
        </p:spPr>
        <p:txBody>
          <a:bodyPr wrap="square" rtlCol="0">
            <a:spAutoFit/>
          </a:bodyPr>
          <a:lstStyle/>
          <a:p>
            <a:r>
              <a:rPr lang="en-US" sz="1400" dirty="0">
                <a:latin typeface="+mn-lt"/>
                <a:hlinkClick r:id="rId4"/>
              </a:rPr>
              <a:t>Comfort Techniques (CDC Video)</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5"/>
              </a:rPr>
              <a:t>How to Hold Your Child During Vaccination (CDC)</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6"/>
              </a:rPr>
              <a:t>Comfort Positioning During Procedures (CHOP)</a:t>
            </a:r>
            <a:endParaRPr lang="en-US" sz="1400" dirty="0">
              <a:solidFill>
                <a:srgbClr val="090228"/>
              </a:solidFill>
              <a:latin typeface="+mn-lt"/>
              <a:cs typeface="Calibri" panose="020F0502020204030204" pitchFamily="34" charset="0"/>
            </a:endParaRPr>
          </a:p>
        </p:txBody>
      </p:sp>
    </p:spTree>
    <p:extLst>
      <p:ext uri="{BB962C8B-B14F-4D97-AF65-F5344CB8AC3E}">
        <p14:creationId xmlns:p14="http://schemas.microsoft.com/office/powerpoint/2010/main" val="267524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5DC1BE-1866-2FEA-652D-B8D02E1533A6}"/>
              </a:ext>
            </a:extLst>
          </p:cNvPr>
          <p:cNvSpPr/>
          <p:nvPr/>
        </p:nvSpPr>
        <p:spPr bwMode="auto">
          <a:xfrm>
            <a:off x="704850" y="1744455"/>
            <a:ext cx="3858312" cy="25908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 name="Title 1">
            <a:extLst>
              <a:ext uri="{FF2B5EF4-FFF2-40B4-BE49-F238E27FC236}">
                <a16:creationId xmlns:a16="http://schemas.microsoft.com/office/drawing/2014/main" id="{0F810345-863A-C39E-FAC0-721D8AFF85E4}"/>
              </a:ext>
            </a:extLst>
          </p:cNvPr>
          <p:cNvSpPr>
            <a:spLocks noGrp="1"/>
          </p:cNvSpPr>
          <p:nvPr>
            <p:ph type="title"/>
          </p:nvPr>
        </p:nvSpPr>
        <p:spPr>
          <a:xfrm>
            <a:off x="1066800" y="611382"/>
            <a:ext cx="9372600" cy="684018"/>
          </a:xfrm>
        </p:spPr>
        <p:txBody>
          <a:bodyPr/>
          <a:lstStyle/>
          <a:p>
            <a:r>
              <a:rPr lang="en-US" dirty="0"/>
              <a:t>Comfort Positions</a:t>
            </a:r>
          </a:p>
        </p:txBody>
      </p:sp>
      <p:sp>
        <p:nvSpPr>
          <p:cNvPr id="5" name="Slide Number Placeholder 4">
            <a:extLst>
              <a:ext uri="{FF2B5EF4-FFF2-40B4-BE49-F238E27FC236}">
                <a16:creationId xmlns:a16="http://schemas.microsoft.com/office/drawing/2014/main" id="{A76846EB-E9CB-9E50-8659-4C4E33710890}"/>
              </a:ext>
            </a:extLst>
          </p:cNvPr>
          <p:cNvSpPr>
            <a:spLocks noGrp="1"/>
          </p:cNvSpPr>
          <p:nvPr>
            <p:ph type="sldNum" sz="quarter" idx="11"/>
          </p:nvPr>
        </p:nvSpPr>
        <p:spPr/>
        <p:txBody>
          <a:bodyPr/>
          <a:lstStyle/>
          <a:p>
            <a:pPr>
              <a:defRPr/>
            </a:pPr>
            <a:fld id="{1349831D-1BB4-425B-BBFB-99249C606420}" type="slidenum">
              <a:rPr lang="en-US" altLang="en-US" smtClean="0"/>
              <a:pPr>
                <a:defRPr/>
              </a:pPr>
              <a:t>26</a:t>
            </a:fld>
            <a:endParaRPr lang="en-US" altLang="en-US"/>
          </a:p>
        </p:txBody>
      </p:sp>
      <p:sp>
        <p:nvSpPr>
          <p:cNvPr id="4" name="TextBox 3">
            <a:extLst>
              <a:ext uri="{FF2B5EF4-FFF2-40B4-BE49-F238E27FC236}">
                <a16:creationId xmlns:a16="http://schemas.microsoft.com/office/drawing/2014/main" id="{45CC7BB3-9CBB-F68B-C485-35E7B3926AD7}"/>
              </a:ext>
            </a:extLst>
          </p:cNvPr>
          <p:cNvSpPr txBox="1"/>
          <p:nvPr/>
        </p:nvSpPr>
        <p:spPr>
          <a:xfrm>
            <a:off x="5334000" y="1676400"/>
            <a:ext cx="6172200" cy="2693045"/>
          </a:xfrm>
          <a:prstGeom prst="rect">
            <a:avLst/>
          </a:prstGeom>
          <a:noFill/>
        </p:spPr>
        <p:txBody>
          <a:bodyPr wrap="square" rtlCol="0">
            <a:spAutoFit/>
          </a:bodyPr>
          <a:lstStyle/>
          <a:p>
            <a:pPr>
              <a:spcAft>
                <a:spcPts val="600"/>
              </a:spcAft>
            </a:pPr>
            <a:r>
              <a:rPr lang="en-US" b="1" dirty="0">
                <a:solidFill>
                  <a:srgbClr val="005595"/>
                </a:solidFill>
                <a:latin typeface="+mn-lt"/>
              </a:rPr>
              <a:t>Bear Hug</a:t>
            </a:r>
          </a:p>
          <a:p>
            <a:pPr marL="457200" indent="-457200">
              <a:spcAft>
                <a:spcPts val="1200"/>
              </a:spcAft>
              <a:buAutoNum type="arabicPeriod"/>
            </a:pPr>
            <a:r>
              <a:rPr lang="en-US" sz="2000" dirty="0">
                <a:solidFill>
                  <a:srgbClr val="005595"/>
                </a:solidFill>
                <a:latin typeface="+mn-lt"/>
              </a:rPr>
              <a:t>Have parent/caregiver hold the child on their lap facing them, tummy to tummy, while sitting. </a:t>
            </a:r>
          </a:p>
          <a:p>
            <a:pPr marL="457200" indent="-457200">
              <a:spcAft>
                <a:spcPts val="1200"/>
              </a:spcAft>
              <a:buAutoNum type="arabicPeriod"/>
            </a:pPr>
            <a:r>
              <a:rPr lang="en-US" sz="2000" dirty="0">
                <a:solidFill>
                  <a:srgbClr val="005595"/>
                </a:solidFill>
                <a:latin typeface="+mn-lt"/>
              </a:rPr>
              <a:t>If able, child’s arms go under parent/caregiver armpits and legs straddle lap. </a:t>
            </a:r>
          </a:p>
          <a:p>
            <a:pPr marL="457200" indent="-457200">
              <a:spcAft>
                <a:spcPts val="1200"/>
              </a:spcAft>
              <a:buAutoNum type="arabicPeriod"/>
            </a:pPr>
            <a:r>
              <a:rPr lang="en-US" sz="2000" dirty="0">
                <a:solidFill>
                  <a:srgbClr val="005595"/>
                </a:solidFill>
                <a:latin typeface="+mn-lt"/>
              </a:rPr>
              <a:t>Both child and parent/caregiver hug with arms wrapped around each other.  </a:t>
            </a:r>
          </a:p>
        </p:txBody>
      </p:sp>
      <p:sp>
        <p:nvSpPr>
          <p:cNvPr id="10" name="Content Placeholder 2">
            <a:extLst>
              <a:ext uri="{FF2B5EF4-FFF2-40B4-BE49-F238E27FC236}">
                <a16:creationId xmlns:a16="http://schemas.microsoft.com/office/drawing/2014/main" id="{7CDD66B6-E37B-DDD5-62AA-5B2059836B56}"/>
              </a:ext>
            </a:extLst>
          </p:cNvPr>
          <p:cNvSpPr txBox="1">
            <a:spLocks/>
          </p:cNvSpPr>
          <p:nvPr/>
        </p:nvSpPr>
        <p:spPr bwMode="auto">
          <a:xfrm>
            <a:off x="5690844" y="4758423"/>
            <a:ext cx="5309844" cy="54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1600" dirty="0"/>
              <a:t>*For more help with comfort positioning, visit:</a:t>
            </a:r>
          </a:p>
        </p:txBody>
      </p:sp>
      <p:sp>
        <p:nvSpPr>
          <p:cNvPr id="12" name="TextBox 11">
            <a:extLst>
              <a:ext uri="{FF2B5EF4-FFF2-40B4-BE49-F238E27FC236}">
                <a16:creationId xmlns:a16="http://schemas.microsoft.com/office/drawing/2014/main" id="{A18B86BA-0F18-0703-7102-A38FC8B21765}"/>
              </a:ext>
            </a:extLst>
          </p:cNvPr>
          <p:cNvSpPr txBox="1"/>
          <p:nvPr/>
        </p:nvSpPr>
        <p:spPr>
          <a:xfrm>
            <a:off x="5791200" y="5029200"/>
            <a:ext cx="4648200" cy="738664"/>
          </a:xfrm>
          <a:prstGeom prst="rect">
            <a:avLst/>
          </a:prstGeom>
          <a:noFill/>
        </p:spPr>
        <p:txBody>
          <a:bodyPr wrap="square" rtlCol="0">
            <a:spAutoFit/>
          </a:bodyPr>
          <a:lstStyle/>
          <a:p>
            <a:r>
              <a:rPr lang="en-US" sz="1400" dirty="0">
                <a:latin typeface="+mn-lt"/>
                <a:hlinkClick r:id="rId3"/>
              </a:rPr>
              <a:t>Comfort Techniques (CDC Video)</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4"/>
              </a:rPr>
              <a:t>How to Hold Your Child During Vaccination (CDC)</a:t>
            </a:r>
            <a:endParaRPr lang="en-US" sz="1400" dirty="0">
              <a:solidFill>
                <a:srgbClr val="090228"/>
              </a:solidFill>
              <a:latin typeface="+mn-lt"/>
              <a:cs typeface="Calibri" panose="020F0502020204030204" pitchFamily="34" charset="0"/>
            </a:endParaRPr>
          </a:p>
          <a:p>
            <a:r>
              <a:rPr lang="en-US" sz="1400" dirty="0">
                <a:solidFill>
                  <a:srgbClr val="090228"/>
                </a:solidFill>
                <a:latin typeface="+mn-lt"/>
                <a:cs typeface="Calibri" panose="020F0502020204030204" pitchFamily="34" charset="0"/>
                <a:hlinkClick r:id="rId5"/>
              </a:rPr>
              <a:t>Comfort Positioning During Procedures (CHOP)</a:t>
            </a:r>
            <a:endParaRPr lang="en-US" sz="1400" dirty="0">
              <a:solidFill>
                <a:srgbClr val="090228"/>
              </a:solidFill>
              <a:latin typeface="+mn-lt"/>
              <a:cs typeface="Calibri" panose="020F0502020204030204" pitchFamily="34" charset="0"/>
            </a:endParaRPr>
          </a:p>
        </p:txBody>
      </p:sp>
      <p:pic>
        <p:nvPicPr>
          <p:cNvPr id="6" name="Picture 5" descr="Woman wearing mask with baby">
            <a:extLst>
              <a:ext uri="{FF2B5EF4-FFF2-40B4-BE49-F238E27FC236}">
                <a16:creationId xmlns:a16="http://schemas.microsoft.com/office/drawing/2014/main" id="{4FDDE001-273C-0E71-7DC0-C3E89BB2F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828800"/>
            <a:ext cx="4039567" cy="2693045"/>
          </a:xfrm>
          <a:prstGeom prst="rect">
            <a:avLst/>
          </a:prstGeom>
        </p:spPr>
      </p:pic>
    </p:spTree>
    <p:extLst>
      <p:ext uri="{BB962C8B-B14F-4D97-AF65-F5344CB8AC3E}">
        <p14:creationId xmlns:p14="http://schemas.microsoft.com/office/powerpoint/2010/main" val="3976227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agram&#10;&#10;Description automatically generated with low confidence">
            <a:extLst>
              <a:ext uri="{FF2B5EF4-FFF2-40B4-BE49-F238E27FC236}">
                <a16:creationId xmlns:a16="http://schemas.microsoft.com/office/drawing/2014/main" id="{4F85EAF0-1500-1E81-273B-C1FF6DEBE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8636000" cy="6477000"/>
          </a:xfrm>
          <a:prstGeom prst="rect">
            <a:avLst/>
          </a:prstGeom>
        </p:spPr>
      </p:pic>
      <p:sp>
        <p:nvSpPr>
          <p:cNvPr id="4" name="Rectangle 3">
            <a:extLst>
              <a:ext uri="{FF2B5EF4-FFF2-40B4-BE49-F238E27FC236}">
                <a16:creationId xmlns:a16="http://schemas.microsoft.com/office/drawing/2014/main" id="{46CCDE51-81A4-E7DD-9CF4-38A8BF17B195}"/>
              </a:ext>
            </a:extLst>
          </p:cNvPr>
          <p:cNvSpPr/>
          <p:nvPr/>
        </p:nvSpPr>
        <p:spPr bwMode="auto">
          <a:xfrm>
            <a:off x="9982200" y="55626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61506374-4558-7165-39DC-BBB67324E4F3}"/>
              </a:ext>
            </a:extLst>
          </p:cNvPr>
          <p:cNvSpPr/>
          <p:nvPr/>
        </p:nvSpPr>
        <p:spPr bwMode="auto">
          <a:xfrm>
            <a:off x="0" y="57150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1" name="Rectangle 10">
            <a:extLst>
              <a:ext uri="{FF2B5EF4-FFF2-40B4-BE49-F238E27FC236}">
                <a16:creationId xmlns:a16="http://schemas.microsoft.com/office/drawing/2014/main" id="{6A4C11FB-09A2-5C1C-DB43-EA24F04220DB}"/>
              </a:ext>
            </a:extLst>
          </p:cNvPr>
          <p:cNvSpPr/>
          <p:nvPr/>
        </p:nvSpPr>
        <p:spPr bwMode="auto">
          <a:xfrm>
            <a:off x="1752600" y="3048000"/>
            <a:ext cx="3276600" cy="63817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2" name="Rectangle 11">
            <a:extLst>
              <a:ext uri="{FF2B5EF4-FFF2-40B4-BE49-F238E27FC236}">
                <a16:creationId xmlns:a16="http://schemas.microsoft.com/office/drawing/2014/main" id="{BC37612C-3448-4812-D268-E13DDBD19C8A}"/>
              </a:ext>
            </a:extLst>
          </p:cNvPr>
          <p:cNvSpPr/>
          <p:nvPr/>
        </p:nvSpPr>
        <p:spPr bwMode="auto">
          <a:xfrm>
            <a:off x="1752600" y="3733800"/>
            <a:ext cx="3200400" cy="514350"/>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4" name="Rectangle 13">
            <a:extLst>
              <a:ext uri="{FF2B5EF4-FFF2-40B4-BE49-F238E27FC236}">
                <a16:creationId xmlns:a16="http://schemas.microsoft.com/office/drawing/2014/main" id="{D26BA854-D181-5894-957C-5A7B85B68DD7}"/>
              </a:ext>
            </a:extLst>
          </p:cNvPr>
          <p:cNvSpPr/>
          <p:nvPr/>
        </p:nvSpPr>
        <p:spPr bwMode="auto">
          <a:xfrm>
            <a:off x="5333999" y="3467100"/>
            <a:ext cx="914401" cy="304800"/>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7" name="TextBox 16">
            <a:extLst>
              <a:ext uri="{FF2B5EF4-FFF2-40B4-BE49-F238E27FC236}">
                <a16:creationId xmlns:a16="http://schemas.microsoft.com/office/drawing/2014/main" id="{43E50ACB-F065-33F7-4B8B-C1927BA12F79}"/>
              </a:ext>
            </a:extLst>
          </p:cNvPr>
          <p:cNvSpPr txBox="1"/>
          <p:nvPr/>
        </p:nvSpPr>
        <p:spPr>
          <a:xfrm>
            <a:off x="8458200" y="6361212"/>
            <a:ext cx="3581400" cy="307777"/>
          </a:xfrm>
          <a:prstGeom prst="rect">
            <a:avLst/>
          </a:prstGeom>
          <a:noFill/>
        </p:spPr>
        <p:txBody>
          <a:bodyPr wrap="square" rtlCol="0">
            <a:spAutoFit/>
          </a:bodyPr>
          <a:lstStyle/>
          <a:p>
            <a:r>
              <a:rPr lang="en-US" sz="1400" dirty="0">
                <a:hlinkClick r:id="rId4"/>
              </a:rPr>
              <a:t>From CDC’s Administer the Vaccines Webpage</a:t>
            </a:r>
            <a:endParaRPr lang="en-US" sz="1400" dirty="0"/>
          </a:p>
        </p:txBody>
      </p:sp>
    </p:spTree>
    <p:extLst>
      <p:ext uri="{BB962C8B-B14F-4D97-AF65-F5344CB8AC3E}">
        <p14:creationId xmlns:p14="http://schemas.microsoft.com/office/powerpoint/2010/main" val="373779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CCDE51-81A4-E7DD-9CF4-38A8BF17B195}"/>
              </a:ext>
            </a:extLst>
          </p:cNvPr>
          <p:cNvSpPr/>
          <p:nvPr/>
        </p:nvSpPr>
        <p:spPr bwMode="auto">
          <a:xfrm>
            <a:off x="9982200" y="55626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61506374-4558-7165-39DC-BBB67324E4F3}"/>
              </a:ext>
            </a:extLst>
          </p:cNvPr>
          <p:cNvSpPr/>
          <p:nvPr/>
        </p:nvSpPr>
        <p:spPr bwMode="auto">
          <a:xfrm>
            <a:off x="0" y="57150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2" name="Picture 1" descr="Diagram&#10;&#10;Description automatically generated">
            <a:extLst>
              <a:ext uri="{FF2B5EF4-FFF2-40B4-BE49-F238E27FC236}">
                <a16:creationId xmlns:a16="http://schemas.microsoft.com/office/drawing/2014/main" id="{C8AAD9A2-C609-1F69-91E8-3407535F4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38" y="30718"/>
            <a:ext cx="8575923" cy="6560582"/>
          </a:xfrm>
          <a:prstGeom prst="rect">
            <a:avLst/>
          </a:prstGeom>
        </p:spPr>
      </p:pic>
      <p:sp>
        <p:nvSpPr>
          <p:cNvPr id="3" name="Rectangle 2">
            <a:extLst>
              <a:ext uri="{FF2B5EF4-FFF2-40B4-BE49-F238E27FC236}">
                <a16:creationId xmlns:a16="http://schemas.microsoft.com/office/drawing/2014/main" id="{1B00CEDC-3481-1195-6EC0-AD0CFA4F91DB}"/>
              </a:ext>
            </a:extLst>
          </p:cNvPr>
          <p:cNvSpPr/>
          <p:nvPr/>
        </p:nvSpPr>
        <p:spPr bwMode="auto">
          <a:xfrm>
            <a:off x="7048500" y="4559946"/>
            <a:ext cx="3162300" cy="6858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5" name="Rectangle 4">
            <a:extLst>
              <a:ext uri="{FF2B5EF4-FFF2-40B4-BE49-F238E27FC236}">
                <a16:creationId xmlns:a16="http://schemas.microsoft.com/office/drawing/2014/main" id="{F9C3BCFB-6FCD-6258-80B2-A6E8E141D380}"/>
              </a:ext>
            </a:extLst>
          </p:cNvPr>
          <p:cNvSpPr/>
          <p:nvPr/>
        </p:nvSpPr>
        <p:spPr bwMode="auto">
          <a:xfrm>
            <a:off x="7048500" y="5305425"/>
            <a:ext cx="3162300" cy="514350"/>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A9604725-770F-2113-E0E6-B2F643EF1CCE}"/>
              </a:ext>
            </a:extLst>
          </p:cNvPr>
          <p:cNvSpPr/>
          <p:nvPr/>
        </p:nvSpPr>
        <p:spPr bwMode="auto">
          <a:xfrm>
            <a:off x="5181600" y="3657600"/>
            <a:ext cx="1219200" cy="352425"/>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8" name="Rectangle 7">
            <a:extLst>
              <a:ext uri="{FF2B5EF4-FFF2-40B4-BE49-F238E27FC236}">
                <a16:creationId xmlns:a16="http://schemas.microsoft.com/office/drawing/2014/main" id="{9295C3AD-127F-0E2D-1B2B-2DE4D0566389}"/>
              </a:ext>
            </a:extLst>
          </p:cNvPr>
          <p:cNvSpPr/>
          <p:nvPr/>
        </p:nvSpPr>
        <p:spPr bwMode="auto">
          <a:xfrm>
            <a:off x="2061305" y="4074171"/>
            <a:ext cx="981076" cy="352425"/>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1" name="TextBox 10">
            <a:extLst>
              <a:ext uri="{FF2B5EF4-FFF2-40B4-BE49-F238E27FC236}">
                <a16:creationId xmlns:a16="http://schemas.microsoft.com/office/drawing/2014/main" id="{1C2CF969-CA4F-FDB6-072E-9AC88E212A39}"/>
              </a:ext>
            </a:extLst>
          </p:cNvPr>
          <p:cNvSpPr txBox="1"/>
          <p:nvPr/>
        </p:nvSpPr>
        <p:spPr>
          <a:xfrm>
            <a:off x="8382000" y="6456462"/>
            <a:ext cx="3581400" cy="307777"/>
          </a:xfrm>
          <a:prstGeom prst="rect">
            <a:avLst/>
          </a:prstGeom>
          <a:noFill/>
        </p:spPr>
        <p:txBody>
          <a:bodyPr wrap="square" rtlCol="0">
            <a:spAutoFit/>
          </a:bodyPr>
          <a:lstStyle/>
          <a:p>
            <a:r>
              <a:rPr lang="en-US" sz="1400" dirty="0">
                <a:hlinkClick r:id="rId3"/>
              </a:rPr>
              <a:t>From CDC’s Administer the Vaccines Webpage</a:t>
            </a:r>
            <a:endParaRPr lang="en-US" sz="1400" dirty="0"/>
          </a:p>
        </p:txBody>
      </p:sp>
    </p:spTree>
    <p:extLst>
      <p:ext uri="{BB962C8B-B14F-4D97-AF65-F5344CB8AC3E}">
        <p14:creationId xmlns:p14="http://schemas.microsoft.com/office/powerpoint/2010/main" val="548266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CCDE51-81A4-E7DD-9CF4-38A8BF17B195}"/>
              </a:ext>
            </a:extLst>
          </p:cNvPr>
          <p:cNvSpPr/>
          <p:nvPr/>
        </p:nvSpPr>
        <p:spPr bwMode="auto">
          <a:xfrm>
            <a:off x="9982200" y="55626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61506374-4558-7165-39DC-BBB67324E4F3}"/>
              </a:ext>
            </a:extLst>
          </p:cNvPr>
          <p:cNvSpPr/>
          <p:nvPr/>
        </p:nvSpPr>
        <p:spPr bwMode="auto">
          <a:xfrm>
            <a:off x="0" y="5715000"/>
            <a:ext cx="19812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2" name="Picture 1" descr="A picture containing diagram&#10;&#10;Description automatically generated">
            <a:extLst>
              <a:ext uri="{FF2B5EF4-FFF2-40B4-BE49-F238E27FC236}">
                <a16:creationId xmlns:a16="http://schemas.microsoft.com/office/drawing/2014/main" id="{6965B7F0-875C-132B-C0C3-09A50BFA4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357" y="-57150"/>
            <a:ext cx="8518687" cy="6532941"/>
          </a:xfrm>
          <a:prstGeom prst="rect">
            <a:avLst/>
          </a:prstGeom>
        </p:spPr>
      </p:pic>
      <p:sp>
        <p:nvSpPr>
          <p:cNvPr id="3" name="Rectangle 2">
            <a:extLst>
              <a:ext uri="{FF2B5EF4-FFF2-40B4-BE49-F238E27FC236}">
                <a16:creationId xmlns:a16="http://schemas.microsoft.com/office/drawing/2014/main" id="{0BB3F10E-8114-865C-2EDE-7ED39E6B2D66}"/>
              </a:ext>
            </a:extLst>
          </p:cNvPr>
          <p:cNvSpPr/>
          <p:nvPr/>
        </p:nvSpPr>
        <p:spPr bwMode="auto">
          <a:xfrm>
            <a:off x="3109079" y="3843556"/>
            <a:ext cx="1066800" cy="276225"/>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2" name="Rectangle 11">
            <a:extLst>
              <a:ext uri="{FF2B5EF4-FFF2-40B4-BE49-F238E27FC236}">
                <a16:creationId xmlns:a16="http://schemas.microsoft.com/office/drawing/2014/main" id="{25DF408F-9220-3AFC-1692-B9CD14055951}"/>
              </a:ext>
            </a:extLst>
          </p:cNvPr>
          <p:cNvSpPr/>
          <p:nvPr/>
        </p:nvSpPr>
        <p:spPr bwMode="auto">
          <a:xfrm>
            <a:off x="7115175" y="2736435"/>
            <a:ext cx="3124200" cy="472885"/>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3" name="Rectangle 12">
            <a:extLst>
              <a:ext uri="{FF2B5EF4-FFF2-40B4-BE49-F238E27FC236}">
                <a16:creationId xmlns:a16="http://schemas.microsoft.com/office/drawing/2014/main" id="{062D8518-C299-7D77-5991-2A793CF26B8C}"/>
              </a:ext>
            </a:extLst>
          </p:cNvPr>
          <p:cNvSpPr/>
          <p:nvPr/>
        </p:nvSpPr>
        <p:spPr bwMode="auto">
          <a:xfrm>
            <a:off x="7115175" y="2024640"/>
            <a:ext cx="3124200" cy="68579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4" name="Rectangle 13">
            <a:extLst>
              <a:ext uri="{FF2B5EF4-FFF2-40B4-BE49-F238E27FC236}">
                <a16:creationId xmlns:a16="http://schemas.microsoft.com/office/drawing/2014/main" id="{D21C6C97-C9CF-329F-453F-0CCEB79E9087}"/>
              </a:ext>
            </a:extLst>
          </p:cNvPr>
          <p:cNvSpPr/>
          <p:nvPr/>
        </p:nvSpPr>
        <p:spPr bwMode="auto">
          <a:xfrm>
            <a:off x="3109079" y="3576856"/>
            <a:ext cx="1066800" cy="276225"/>
          </a:xfrm>
          <a:prstGeom prst="rect">
            <a:avLst/>
          </a:prstGeom>
          <a:solidFill>
            <a:srgbClr val="FFFF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5" name="Rectangle 14">
            <a:extLst>
              <a:ext uri="{FF2B5EF4-FFF2-40B4-BE49-F238E27FC236}">
                <a16:creationId xmlns:a16="http://schemas.microsoft.com/office/drawing/2014/main" id="{4D2419D3-F990-67F4-666A-CBD6598F0DD7}"/>
              </a:ext>
            </a:extLst>
          </p:cNvPr>
          <p:cNvSpPr/>
          <p:nvPr/>
        </p:nvSpPr>
        <p:spPr bwMode="auto">
          <a:xfrm>
            <a:off x="7696200" y="3646423"/>
            <a:ext cx="2155986" cy="472885"/>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6" name="TextBox 15">
            <a:extLst>
              <a:ext uri="{FF2B5EF4-FFF2-40B4-BE49-F238E27FC236}">
                <a16:creationId xmlns:a16="http://schemas.microsoft.com/office/drawing/2014/main" id="{27C5980F-47D3-029A-C254-C413F6D2BD37}"/>
              </a:ext>
            </a:extLst>
          </p:cNvPr>
          <p:cNvSpPr txBox="1"/>
          <p:nvPr/>
        </p:nvSpPr>
        <p:spPr>
          <a:xfrm>
            <a:off x="8574168" y="6385115"/>
            <a:ext cx="3581400" cy="307777"/>
          </a:xfrm>
          <a:prstGeom prst="rect">
            <a:avLst/>
          </a:prstGeom>
          <a:noFill/>
        </p:spPr>
        <p:txBody>
          <a:bodyPr wrap="square" rtlCol="0">
            <a:spAutoFit/>
          </a:bodyPr>
          <a:lstStyle/>
          <a:p>
            <a:r>
              <a:rPr lang="en-US" sz="1400" dirty="0">
                <a:hlinkClick r:id="rId3"/>
              </a:rPr>
              <a:t>From CDC’s Administer the Vaccines Webpage</a:t>
            </a:r>
            <a:endParaRPr lang="en-US" sz="1400" dirty="0"/>
          </a:p>
        </p:txBody>
      </p:sp>
    </p:spTree>
    <p:extLst>
      <p:ext uri="{BB962C8B-B14F-4D97-AF65-F5344CB8AC3E}">
        <p14:creationId xmlns:p14="http://schemas.microsoft.com/office/powerpoint/2010/main" val="212035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4">
            <a:extLst>
              <a:ext uri="{FF2B5EF4-FFF2-40B4-BE49-F238E27FC236}">
                <a16:creationId xmlns:a16="http://schemas.microsoft.com/office/drawing/2014/main" id="{C36A3151-8C9C-403E-8276-275AB09E2D0C}"/>
              </a:ext>
            </a:extLst>
          </p:cNvPr>
          <p:cNvSpPr>
            <a:spLocks noGrp="1" noChangeArrowheads="1"/>
          </p:cNvSpPr>
          <p:nvPr>
            <p:ph type="ctrTitle"/>
          </p:nvPr>
        </p:nvSpPr>
        <p:spPr>
          <a:xfrm>
            <a:off x="914400" y="682625"/>
            <a:ext cx="10363200" cy="2974975"/>
          </a:xfrm>
        </p:spPr>
        <p:txBody>
          <a:bodyPr/>
          <a:lstStyle/>
          <a:p>
            <a:pPr eaLnBrk="1" hangingPunct="1"/>
            <a:r>
              <a:rPr lang="en-US" altLang="en-US" dirty="0"/>
              <a:t>Anatomy of an Immunization Protocol</a:t>
            </a:r>
          </a:p>
        </p:txBody>
      </p:sp>
      <p:sp>
        <p:nvSpPr>
          <p:cNvPr id="2" name="Rectangle 5">
            <a:extLst>
              <a:ext uri="{FF2B5EF4-FFF2-40B4-BE49-F238E27FC236}">
                <a16:creationId xmlns:a16="http://schemas.microsoft.com/office/drawing/2014/main" id="{86591B92-CDF6-419F-B08A-6ECDB6BB9A98}"/>
              </a:ext>
            </a:extLst>
          </p:cNvPr>
          <p:cNvSpPr>
            <a:spLocks noGrp="1" noChangeArrowheads="1"/>
          </p:cNvSpPr>
          <p:nvPr>
            <p:ph type="ftr" sz="quarter" idx="10"/>
          </p:nvPr>
        </p:nvSpPr>
        <p:spPr>
          <a:xfrm>
            <a:off x="4165600" y="5848350"/>
            <a:ext cx="3860800" cy="476250"/>
          </a:xfrm>
        </p:spPr>
        <p:txBody>
          <a:bodyPr/>
          <a:lstStyle/>
          <a:p>
            <a:pPr algn="ctr">
              <a:defRPr/>
            </a:pPr>
            <a:r>
              <a:rPr lang="en-US" altLang="en-US" dirty="0"/>
              <a:t>IMMUNIZATION PROGRAM</a:t>
            </a:r>
          </a:p>
          <a:p>
            <a:pPr algn="ctr">
              <a:defRPr/>
            </a:pPr>
            <a:r>
              <a:rPr lang="en-US" altLang="en-US" dirty="0"/>
              <a:t>Public Health Division</a:t>
            </a:r>
          </a:p>
          <a:p>
            <a:pPr>
              <a:defRPr/>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B012-1845-BB23-759D-66722D5606BB}"/>
              </a:ext>
            </a:extLst>
          </p:cNvPr>
          <p:cNvSpPr>
            <a:spLocks noGrp="1"/>
          </p:cNvSpPr>
          <p:nvPr>
            <p:ph type="title"/>
          </p:nvPr>
        </p:nvSpPr>
        <p:spPr/>
        <p:txBody>
          <a:bodyPr/>
          <a:lstStyle/>
          <a:p>
            <a:r>
              <a:rPr lang="en-US" dirty="0"/>
              <a:t>Ask The Experts at </a:t>
            </a:r>
            <a:r>
              <a:rPr lang="en-US" dirty="0" err="1"/>
              <a:t>Immunize.Org</a:t>
            </a:r>
            <a:endParaRPr lang="en-US" dirty="0"/>
          </a:p>
        </p:txBody>
      </p:sp>
      <p:sp>
        <p:nvSpPr>
          <p:cNvPr id="5" name="Slide Number Placeholder 4">
            <a:extLst>
              <a:ext uri="{FF2B5EF4-FFF2-40B4-BE49-F238E27FC236}">
                <a16:creationId xmlns:a16="http://schemas.microsoft.com/office/drawing/2014/main" id="{1C2AA6B8-F31C-B2A3-94DD-62C02358C968}"/>
              </a:ext>
            </a:extLst>
          </p:cNvPr>
          <p:cNvSpPr>
            <a:spLocks noGrp="1"/>
          </p:cNvSpPr>
          <p:nvPr>
            <p:ph type="sldNum" sz="quarter" idx="11"/>
          </p:nvPr>
        </p:nvSpPr>
        <p:spPr/>
        <p:txBody>
          <a:bodyPr/>
          <a:lstStyle/>
          <a:p>
            <a:pPr>
              <a:defRPr/>
            </a:pPr>
            <a:fld id="{D7666A4F-98EF-40E5-9AC5-470A7B486281}" type="slidenum">
              <a:rPr lang="en-US" altLang="en-US" smtClean="0"/>
              <a:pPr>
                <a:defRPr/>
              </a:pPr>
              <a:t>30</a:t>
            </a:fld>
            <a:endParaRPr lang="en-US" altLang="en-US" dirty="0"/>
          </a:p>
        </p:txBody>
      </p:sp>
      <p:pic>
        <p:nvPicPr>
          <p:cNvPr id="13" name="Content Placeholder 12" descr="Graphical user interface&#10;&#10;Description automatically generated">
            <a:extLst>
              <a:ext uri="{FF2B5EF4-FFF2-40B4-BE49-F238E27FC236}">
                <a16:creationId xmlns:a16="http://schemas.microsoft.com/office/drawing/2014/main" id="{03CD4E5A-CB60-9802-43E1-B92ADFE7A3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0"/>
            <a:ext cx="6577182" cy="3962400"/>
          </a:xfrm>
        </p:spPr>
      </p:pic>
      <p:sp>
        <p:nvSpPr>
          <p:cNvPr id="14" name="TextBox 13">
            <a:extLst>
              <a:ext uri="{FF2B5EF4-FFF2-40B4-BE49-F238E27FC236}">
                <a16:creationId xmlns:a16="http://schemas.microsoft.com/office/drawing/2014/main" id="{55C6E727-33E4-FF2C-F9BE-66FEE6884EE1}"/>
              </a:ext>
            </a:extLst>
          </p:cNvPr>
          <p:cNvSpPr txBox="1"/>
          <p:nvPr/>
        </p:nvSpPr>
        <p:spPr>
          <a:xfrm>
            <a:off x="7848600" y="4724400"/>
            <a:ext cx="3962400" cy="369332"/>
          </a:xfrm>
          <a:prstGeom prst="rect">
            <a:avLst/>
          </a:prstGeom>
          <a:noFill/>
        </p:spPr>
        <p:txBody>
          <a:bodyPr wrap="square" rtlCol="0">
            <a:spAutoFit/>
          </a:bodyPr>
          <a:lstStyle/>
          <a:p>
            <a:r>
              <a:rPr lang="en-US" sz="1800" dirty="0">
                <a:latin typeface="+mn-lt"/>
                <a:hlinkClick r:id="rId3"/>
              </a:rPr>
              <a:t>Ask the Experts Video Series</a:t>
            </a:r>
            <a:endParaRPr lang="en-US" sz="1800" dirty="0">
              <a:latin typeface="+mn-lt"/>
            </a:endParaRPr>
          </a:p>
        </p:txBody>
      </p:sp>
      <p:pic>
        <p:nvPicPr>
          <p:cNvPr id="16" name="Picture 15" descr="Graphical user interface, text, application&#10;&#10;Description automatically generated">
            <a:extLst>
              <a:ext uri="{FF2B5EF4-FFF2-40B4-BE49-F238E27FC236}">
                <a16:creationId xmlns:a16="http://schemas.microsoft.com/office/drawing/2014/main" id="{E1C6F16B-195A-ACBA-87EC-BBA69227D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2628">
            <a:off x="7831609" y="1672718"/>
            <a:ext cx="3561586" cy="2699911"/>
          </a:xfrm>
          <a:prstGeom prst="rect">
            <a:avLst/>
          </a:prstGeom>
        </p:spPr>
      </p:pic>
      <p:sp>
        <p:nvSpPr>
          <p:cNvPr id="17" name="TextBox 16">
            <a:extLst>
              <a:ext uri="{FF2B5EF4-FFF2-40B4-BE49-F238E27FC236}">
                <a16:creationId xmlns:a16="http://schemas.microsoft.com/office/drawing/2014/main" id="{45CED094-EA4B-8EEA-7D3B-AD092539D608}"/>
              </a:ext>
            </a:extLst>
          </p:cNvPr>
          <p:cNvSpPr txBox="1"/>
          <p:nvPr/>
        </p:nvSpPr>
        <p:spPr>
          <a:xfrm>
            <a:off x="578778" y="5530334"/>
            <a:ext cx="5257800" cy="369332"/>
          </a:xfrm>
          <a:prstGeom prst="rect">
            <a:avLst/>
          </a:prstGeom>
          <a:noFill/>
        </p:spPr>
        <p:txBody>
          <a:bodyPr wrap="square" rtlCol="0">
            <a:spAutoFit/>
          </a:bodyPr>
          <a:lstStyle/>
          <a:p>
            <a:r>
              <a:rPr lang="en-US" sz="1800" dirty="0">
                <a:latin typeface="+mn-lt"/>
                <a:hlinkClick r:id="rId5"/>
              </a:rPr>
              <a:t>Visit </a:t>
            </a:r>
            <a:r>
              <a:rPr lang="en-US" sz="1800" dirty="0" err="1">
                <a:latin typeface="+mn-lt"/>
                <a:hlinkClick r:id="rId5"/>
              </a:rPr>
              <a:t>Immunize.Org</a:t>
            </a:r>
            <a:endParaRPr lang="en-US" sz="1800" dirty="0">
              <a:latin typeface="+mn-lt"/>
            </a:endParaRPr>
          </a:p>
        </p:txBody>
      </p:sp>
    </p:spTree>
    <p:extLst>
      <p:ext uri="{BB962C8B-B14F-4D97-AF65-F5344CB8AC3E}">
        <p14:creationId xmlns:p14="http://schemas.microsoft.com/office/powerpoint/2010/main" val="713886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049ED-F13A-AD14-FB7A-AD83A9F7CD85}"/>
              </a:ext>
            </a:extLst>
          </p:cNvPr>
          <p:cNvSpPr>
            <a:spLocks noGrp="1"/>
          </p:cNvSpPr>
          <p:nvPr>
            <p:ph idx="1"/>
          </p:nvPr>
        </p:nvSpPr>
        <p:spPr>
          <a:xfrm>
            <a:off x="1600200" y="1643311"/>
            <a:ext cx="8229600" cy="1278732"/>
          </a:xfrm>
        </p:spPr>
        <p:txBody>
          <a:bodyPr/>
          <a:lstStyle/>
          <a:p>
            <a:pPr marL="0" indent="0">
              <a:spcBef>
                <a:spcPts val="0"/>
              </a:spcBef>
              <a:buNone/>
            </a:pPr>
            <a:r>
              <a:rPr lang="en-US" sz="2400" b="1" dirty="0">
                <a:solidFill>
                  <a:srgbClr val="003B68"/>
                </a:solidFill>
              </a:rPr>
              <a:t>Is it okay to draw up vaccines at the beginning </a:t>
            </a:r>
          </a:p>
          <a:p>
            <a:pPr marL="0" indent="0">
              <a:spcBef>
                <a:spcPts val="0"/>
              </a:spcBef>
              <a:buNone/>
            </a:pPr>
            <a:r>
              <a:rPr lang="en-US" sz="2400" b="1" dirty="0">
                <a:solidFill>
                  <a:srgbClr val="003B68"/>
                </a:solidFill>
              </a:rPr>
              <a:t>of the shift? If it isn’t, how much in advance can</a:t>
            </a:r>
          </a:p>
          <a:p>
            <a:pPr marL="0" indent="0">
              <a:spcBef>
                <a:spcPts val="0"/>
              </a:spcBef>
              <a:buNone/>
            </a:pPr>
            <a:r>
              <a:rPr lang="en-US" sz="2400" b="1" dirty="0">
                <a:solidFill>
                  <a:srgbClr val="003B68"/>
                </a:solidFill>
              </a:rPr>
              <a:t>this be done?  </a:t>
            </a:r>
          </a:p>
        </p:txBody>
      </p:sp>
      <p:sp>
        <p:nvSpPr>
          <p:cNvPr id="5" name="Slide Number Placeholder 4">
            <a:extLst>
              <a:ext uri="{FF2B5EF4-FFF2-40B4-BE49-F238E27FC236}">
                <a16:creationId xmlns:a16="http://schemas.microsoft.com/office/drawing/2014/main" id="{308CCC01-7F9C-5016-C185-B8A724EBBF32}"/>
              </a:ext>
            </a:extLst>
          </p:cNvPr>
          <p:cNvSpPr>
            <a:spLocks noGrp="1"/>
          </p:cNvSpPr>
          <p:nvPr>
            <p:ph type="sldNum" sz="quarter" idx="11"/>
          </p:nvPr>
        </p:nvSpPr>
        <p:spPr/>
        <p:txBody>
          <a:bodyPr/>
          <a:lstStyle/>
          <a:p>
            <a:pPr>
              <a:defRPr/>
            </a:pPr>
            <a:fld id="{1349831D-1BB4-425B-BBFB-99249C606420}" type="slidenum">
              <a:rPr lang="en-US" altLang="en-US">
                <a:latin typeface="Arial"/>
              </a:rPr>
              <a:pPr>
                <a:defRPr/>
              </a:pPr>
              <a:t>31</a:t>
            </a:fld>
            <a:endParaRPr lang="en-US" altLang="en-US">
              <a:latin typeface="Arial"/>
            </a:endParaRPr>
          </a:p>
        </p:txBody>
      </p:sp>
      <p:sp>
        <p:nvSpPr>
          <p:cNvPr id="7" name="TextBox 6">
            <a:extLst>
              <a:ext uri="{FF2B5EF4-FFF2-40B4-BE49-F238E27FC236}">
                <a16:creationId xmlns:a16="http://schemas.microsoft.com/office/drawing/2014/main" id="{92AF9E87-2136-0750-35FA-4C48432A8158}"/>
              </a:ext>
            </a:extLst>
          </p:cNvPr>
          <p:cNvSpPr txBox="1"/>
          <p:nvPr/>
        </p:nvSpPr>
        <p:spPr>
          <a:xfrm>
            <a:off x="2033427" y="2922043"/>
            <a:ext cx="7010400" cy="1938992"/>
          </a:xfrm>
          <a:prstGeom prst="rect">
            <a:avLst/>
          </a:prstGeom>
          <a:noFill/>
        </p:spPr>
        <p:txBody>
          <a:bodyPr wrap="square" rtlCol="0">
            <a:spAutoFit/>
          </a:bodyPr>
          <a:lstStyle/>
          <a:p>
            <a:r>
              <a:rPr lang="en-US" sz="2000" i="1" dirty="0">
                <a:solidFill>
                  <a:srgbClr val="005A9E"/>
                </a:solidFill>
                <a:latin typeface="Calibri" panose="020F0502020204030204" pitchFamily="34" charset="0"/>
                <a:cs typeface="Calibri" panose="020F0502020204030204" pitchFamily="34" charset="0"/>
              </a:rPr>
              <a:t>The CDC discourages the practice of prefilling vaccine into syringes, primarily because of the increased possibility of administration and dosing errors.  </a:t>
            </a:r>
          </a:p>
          <a:p>
            <a:endParaRPr lang="en-US" sz="2000" i="1" dirty="0">
              <a:solidFill>
                <a:srgbClr val="005A9E"/>
              </a:solidFill>
              <a:latin typeface="Calibri" panose="020F0502020204030204" pitchFamily="34" charset="0"/>
              <a:cs typeface="Calibri" panose="020F0502020204030204" pitchFamily="34" charset="0"/>
            </a:endParaRPr>
          </a:p>
          <a:p>
            <a:r>
              <a:rPr lang="en-US" sz="2000" i="1" dirty="0">
                <a:solidFill>
                  <a:srgbClr val="005A9E"/>
                </a:solidFill>
                <a:latin typeface="Calibri" panose="020F0502020204030204" pitchFamily="34" charset="0"/>
                <a:cs typeface="Calibri" panose="020F0502020204030204" pitchFamily="34" charset="0"/>
              </a:rPr>
              <a:t>An exception may be considered when only a single type of vaccine is to be administered during a clinic (e.g. influenza). </a:t>
            </a:r>
            <a:endParaRPr lang="en-US" sz="2000" dirty="0">
              <a:solidFill>
                <a:srgbClr val="005A9E"/>
              </a:solidFill>
              <a:latin typeface="Calibri" panose="020F0502020204030204" pitchFamily="34" charset="0"/>
              <a:cs typeface="Calibri" panose="020F0502020204030204" pitchFamily="34" charset="0"/>
            </a:endParaRPr>
          </a:p>
        </p:txBody>
      </p:sp>
      <p:sp>
        <p:nvSpPr>
          <p:cNvPr id="10" name="Date Placeholder 3">
            <a:extLst>
              <a:ext uri="{FF2B5EF4-FFF2-40B4-BE49-F238E27FC236}">
                <a16:creationId xmlns:a16="http://schemas.microsoft.com/office/drawing/2014/main" id="{D8EBB071-CAB9-AD3C-8C27-AD553FAEE01C}"/>
              </a:ext>
            </a:extLst>
          </p:cNvPr>
          <p:cNvSpPr>
            <a:spLocks noGrp="1"/>
          </p:cNvSpPr>
          <p:nvPr>
            <p:ph type="dt" sz="half" idx="10"/>
          </p:nvPr>
        </p:nvSpPr>
        <p:spPr>
          <a:xfrm>
            <a:off x="406400" y="6124575"/>
            <a:ext cx="3505200" cy="476250"/>
          </a:xfrm>
        </p:spPr>
        <p:txBody>
          <a:bodyPr/>
          <a:lstStyle/>
          <a:p>
            <a:pPr>
              <a:defRPr/>
            </a:pPr>
            <a:r>
              <a:rPr lang="en-US" altLang="en-US" sz="1000" dirty="0">
                <a:latin typeface="Arial"/>
              </a:rPr>
              <a:t>OREGON IMMUNIZATION PROGRAM</a:t>
            </a:r>
            <a:br>
              <a:rPr lang="en-US" altLang="en-US" sz="1000" dirty="0">
                <a:latin typeface="Arial"/>
              </a:rPr>
            </a:br>
            <a:r>
              <a:rPr lang="en-US" altLang="en-US" sz="1000" dirty="0">
                <a:latin typeface="Arial"/>
              </a:rPr>
              <a:t>Public Health Division</a:t>
            </a:r>
          </a:p>
          <a:p>
            <a:pPr>
              <a:defRPr/>
            </a:pPr>
            <a:endParaRPr lang="en-US" altLang="en-US" dirty="0">
              <a:latin typeface="Arial"/>
            </a:endParaRPr>
          </a:p>
        </p:txBody>
      </p:sp>
      <p:pic>
        <p:nvPicPr>
          <p:cNvPr id="6" name="Picture 5" descr="Woman using notepad">
            <a:extLst>
              <a:ext uri="{FF2B5EF4-FFF2-40B4-BE49-F238E27FC236}">
                <a16:creationId xmlns:a16="http://schemas.microsoft.com/office/drawing/2014/main" id="{A21E18CA-2004-704C-5E9D-CADA93E6A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770" y="870236"/>
            <a:ext cx="966060" cy="3094832"/>
          </a:xfrm>
          <a:prstGeom prst="rect">
            <a:avLst/>
          </a:prstGeom>
        </p:spPr>
      </p:pic>
      <p:sp>
        <p:nvSpPr>
          <p:cNvPr id="2" name="TextBox 1">
            <a:extLst>
              <a:ext uri="{FF2B5EF4-FFF2-40B4-BE49-F238E27FC236}">
                <a16:creationId xmlns:a16="http://schemas.microsoft.com/office/drawing/2014/main" id="{381D3F4B-3546-4D7E-60FB-4F4B9D57707A}"/>
              </a:ext>
            </a:extLst>
          </p:cNvPr>
          <p:cNvSpPr txBox="1"/>
          <p:nvPr/>
        </p:nvSpPr>
        <p:spPr>
          <a:xfrm>
            <a:off x="838200" y="414646"/>
            <a:ext cx="8098495" cy="892552"/>
          </a:xfrm>
          <a:prstGeom prst="rect">
            <a:avLst/>
          </a:prstGeom>
          <a:noFill/>
        </p:spPr>
        <p:txBody>
          <a:bodyPr wrap="square" rtlCol="0">
            <a:spAutoFit/>
          </a:bodyPr>
          <a:lstStyle/>
          <a:p>
            <a:r>
              <a:rPr lang="en-US" sz="3200" b="1" dirty="0">
                <a:solidFill>
                  <a:srgbClr val="005595"/>
                </a:solidFill>
                <a:latin typeface="+mn-lt"/>
              </a:rPr>
              <a:t>What do you think? </a:t>
            </a:r>
          </a:p>
          <a:p>
            <a:r>
              <a:rPr lang="en-US" sz="2000" dirty="0">
                <a:solidFill>
                  <a:srgbClr val="005595"/>
                </a:solidFill>
                <a:latin typeface="+mn-lt"/>
              </a:rPr>
              <a:t>From Ask the Experts at </a:t>
            </a:r>
            <a:r>
              <a:rPr lang="en-US" sz="2000" dirty="0" err="1">
                <a:solidFill>
                  <a:srgbClr val="005595"/>
                </a:solidFill>
                <a:latin typeface="+mn-lt"/>
              </a:rPr>
              <a:t>Immunize.Org</a:t>
            </a:r>
            <a:endParaRPr lang="en-US" sz="2000" dirty="0">
              <a:solidFill>
                <a:srgbClr val="005595"/>
              </a:solidFill>
              <a:latin typeface="+mn-lt"/>
            </a:endParaRPr>
          </a:p>
        </p:txBody>
      </p:sp>
    </p:spTree>
    <p:extLst>
      <p:ext uri="{BB962C8B-B14F-4D97-AF65-F5344CB8AC3E}">
        <p14:creationId xmlns:p14="http://schemas.microsoft.com/office/powerpoint/2010/main" val="5926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049ED-F13A-AD14-FB7A-AD83A9F7CD85}"/>
              </a:ext>
            </a:extLst>
          </p:cNvPr>
          <p:cNvSpPr>
            <a:spLocks noGrp="1"/>
          </p:cNvSpPr>
          <p:nvPr>
            <p:ph idx="1"/>
          </p:nvPr>
        </p:nvSpPr>
        <p:spPr>
          <a:xfrm>
            <a:off x="1828800" y="1905000"/>
            <a:ext cx="8229600" cy="1447800"/>
          </a:xfrm>
        </p:spPr>
        <p:txBody>
          <a:bodyPr/>
          <a:lstStyle/>
          <a:p>
            <a:pPr marL="0" indent="0">
              <a:spcBef>
                <a:spcPts val="0"/>
              </a:spcBef>
              <a:buNone/>
            </a:pPr>
            <a:r>
              <a:rPr lang="en-US" sz="2400" b="1" dirty="0">
                <a:solidFill>
                  <a:srgbClr val="003B68"/>
                </a:solidFill>
              </a:rPr>
              <a:t>Do we need to wait for the vaccine to reach</a:t>
            </a:r>
          </a:p>
          <a:p>
            <a:pPr marL="0" indent="0">
              <a:spcBef>
                <a:spcPts val="0"/>
              </a:spcBef>
              <a:buNone/>
            </a:pPr>
            <a:r>
              <a:rPr lang="en-US" sz="2400" b="1" dirty="0">
                <a:solidFill>
                  <a:srgbClr val="003B68"/>
                </a:solidFill>
              </a:rPr>
              <a:t>room temperature before we administer it to the patient? </a:t>
            </a:r>
          </a:p>
        </p:txBody>
      </p:sp>
      <p:sp>
        <p:nvSpPr>
          <p:cNvPr id="5" name="Slide Number Placeholder 4">
            <a:extLst>
              <a:ext uri="{FF2B5EF4-FFF2-40B4-BE49-F238E27FC236}">
                <a16:creationId xmlns:a16="http://schemas.microsoft.com/office/drawing/2014/main" id="{308CCC01-7F9C-5016-C185-B8A724EBBF32}"/>
              </a:ext>
            </a:extLst>
          </p:cNvPr>
          <p:cNvSpPr>
            <a:spLocks noGrp="1"/>
          </p:cNvSpPr>
          <p:nvPr>
            <p:ph type="sldNum" sz="quarter" idx="11"/>
          </p:nvPr>
        </p:nvSpPr>
        <p:spPr/>
        <p:txBody>
          <a:bodyPr/>
          <a:lstStyle/>
          <a:p>
            <a:pPr>
              <a:defRPr/>
            </a:pPr>
            <a:fld id="{1349831D-1BB4-425B-BBFB-99249C606420}" type="slidenum">
              <a:rPr lang="en-US" altLang="en-US" smtClean="0"/>
              <a:pPr>
                <a:defRPr/>
              </a:pPr>
              <a:t>32</a:t>
            </a:fld>
            <a:endParaRPr lang="en-US" altLang="en-US"/>
          </a:p>
        </p:txBody>
      </p:sp>
      <p:sp>
        <p:nvSpPr>
          <p:cNvPr id="7" name="TextBox 6">
            <a:extLst>
              <a:ext uri="{FF2B5EF4-FFF2-40B4-BE49-F238E27FC236}">
                <a16:creationId xmlns:a16="http://schemas.microsoft.com/office/drawing/2014/main" id="{92AF9E87-2136-0750-35FA-4C48432A8158}"/>
              </a:ext>
            </a:extLst>
          </p:cNvPr>
          <p:cNvSpPr txBox="1"/>
          <p:nvPr/>
        </p:nvSpPr>
        <p:spPr>
          <a:xfrm>
            <a:off x="2152151" y="3256102"/>
            <a:ext cx="7010400" cy="1107996"/>
          </a:xfrm>
          <a:prstGeom prst="rect">
            <a:avLst/>
          </a:prstGeom>
          <a:noFill/>
        </p:spPr>
        <p:txBody>
          <a:bodyPr wrap="square" rtlCol="0">
            <a:spAutoFit/>
          </a:bodyPr>
          <a:lstStyle/>
          <a:p>
            <a:r>
              <a:rPr lang="en-US" sz="2200" i="1" dirty="0">
                <a:solidFill>
                  <a:srgbClr val="005A9E"/>
                </a:solidFill>
                <a:latin typeface="Calibri" panose="020F0502020204030204" pitchFamily="34" charset="0"/>
                <a:cs typeface="Calibri" panose="020F0502020204030204" pitchFamily="34" charset="0"/>
              </a:rPr>
              <a:t>There is no recommendation to wait until a vaccine reaches room temperature before administration.  The vaccine should be administered as soon as it is prepared. </a:t>
            </a:r>
            <a:endParaRPr lang="en-US" sz="2200" dirty="0">
              <a:solidFill>
                <a:srgbClr val="005A9E"/>
              </a:solidFill>
              <a:latin typeface="Calibri" panose="020F0502020204030204" pitchFamily="34" charset="0"/>
              <a:cs typeface="Calibri" panose="020F0502020204030204" pitchFamily="34" charset="0"/>
            </a:endParaRPr>
          </a:p>
        </p:txBody>
      </p:sp>
      <p:sp>
        <p:nvSpPr>
          <p:cNvPr id="8" name="Date Placeholder 3">
            <a:extLst>
              <a:ext uri="{FF2B5EF4-FFF2-40B4-BE49-F238E27FC236}">
                <a16:creationId xmlns:a16="http://schemas.microsoft.com/office/drawing/2014/main" id="{F880C7AD-8CE6-7E78-EC2E-B5F50D72319B}"/>
              </a:ext>
            </a:extLst>
          </p:cNvPr>
          <p:cNvSpPr>
            <a:spLocks noGrp="1"/>
          </p:cNvSpPr>
          <p:nvPr>
            <p:ph type="dt" sz="half" idx="10"/>
          </p:nvPr>
        </p:nvSpPr>
        <p:spPr>
          <a:xfrm>
            <a:off x="406400" y="6114065"/>
            <a:ext cx="3505200" cy="476250"/>
          </a:xfrm>
        </p:spPr>
        <p:txBody>
          <a:bodyPr/>
          <a:lstStyle/>
          <a:p>
            <a:pPr>
              <a:defRPr/>
            </a:pPr>
            <a:r>
              <a:rPr lang="en-US" altLang="en-US" sz="1000" dirty="0"/>
              <a:t>OREGON IMMUNIZATION PROGRAM</a:t>
            </a:r>
            <a:br>
              <a:rPr lang="en-US" altLang="en-US" sz="1000" dirty="0"/>
            </a:br>
            <a:r>
              <a:rPr lang="en-US" altLang="en-US" sz="1000" dirty="0"/>
              <a:t>Public Health Division</a:t>
            </a:r>
          </a:p>
          <a:p>
            <a:pPr>
              <a:defRPr/>
            </a:pPr>
            <a:endParaRPr lang="en-US" altLang="en-US" dirty="0"/>
          </a:p>
        </p:txBody>
      </p:sp>
      <p:pic>
        <p:nvPicPr>
          <p:cNvPr id="11" name="Picture 10" descr="Businessman pointing down">
            <a:extLst>
              <a:ext uri="{FF2B5EF4-FFF2-40B4-BE49-F238E27FC236}">
                <a16:creationId xmlns:a16="http://schemas.microsoft.com/office/drawing/2014/main" id="{03E8709D-AAF5-7A8E-9A5D-0FB2ACF95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748" y="533400"/>
            <a:ext cx="1851303" cy="3581400"/>
          </a:xfrm>
          <a:prstGeom prst="rect">
            <a:avLst/>
          </a:prstGeom>
        </p:spPr>
      </p:pic>
      <p:sp>
        <p:nvSpPr>
          <p:cNvPr id="4" name="TextBox 3">
            <a:extLst>
              <a:ext uri="{FF2B5EF4-FFF2-40B4-BE49-F238E27FC236}">
                <a16:creationId xmlns:a16="http://schemas.microsoft.com/office/drawing/2014/main" id="{BAED985E-3E23-4648-E993-A80262828C2A}"/>
              </a:ext>
            </a:extLst>
          </p:cNvPr>
          <p:cNvSpPr txBox="1"/>
          <p:nvPr/>
        </p:nvSpPr>
        <p:spPr>
          <a:xfrm>
            <a:off x="762000" y="447426"/>
            <a:ext cx="8098495" cy="892552"/>
          </a:xfrm>
          <a:prstGeom prst="rect">
            <a:avLst/>
          </a:prstGeom>
          <a:noFill/>
        </p:spPr>
        <p:txBody>
          <a:bodyPr wrap="square" rtlCol="0">
            <a:spAutoFit/>
          </a:bodyPr>
          <a:lstStyle/>
          <a:p>
            <a:r>
              <a:rPr lang="en-US" sz="3200" b="1" dirty="0">
                <a:solidFill>
                  <a:srgbClr val="005595"/>
                </a:solidFill>
                <a:latin typeface="+mn-lt"/>
              </a:rPr>
              <a:t>What do you think? </a:t>
            </a:r>
          </a:p>
          <a:p>
            <a:r>
              <a:rPr lang="en-US" sz="2000" dirty="0">
                <a:solidFill>
                  <a:srgbClr val="005595"/>
                </a:solidFill>
                <a:latin typeface="+mn-lt"/>
              </a:rPr>
              <a:t>From Ask the Experts at </a:t>
            </a:r>
            <a:r>
              <a:rPr lang="en-US" sz="2000" dirty="0" err="1">
                <a:solidFill>
                  <a:srgbClr val="005595"/>
                </a:solidFill>
                <a:latin typeface="+mn-lt"/>
              </a:rPr>
              <a:t>Immunize.Org</a:t>
            </a:r>
            <a:endParaRPr lang="en-US" sz="2000" dirty="0">
              <a:solidFill>
                <a:srgbClr val="005595"/>
              </a:solidFill>
              <a:latin typeface="+mn-lt"/>
            </a:endParaRPr>
          </a:p>
        </p:txBody>
      </p:sp>
    </p:spTree>
    <p:extLst>
      <p:ext uri="{BB962C8B-B14F-4D97-AF65-F5344CB8AC3E}">
        <p14:creationId xmlns:p14="http://schemas.microsoft.com/office/powerpoint/2010/main" val="38101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049ED-F13A-AD14-FB7A-AD83A9F7CD85}"/>
              </a:ext>
            </a:extLst>
          </p:cNvPr>
          <p:cNvSpPr>
            <a:spLocks noGrp="1"/>
          </p:cNvSpPr>
          <p:nvPr>
            <p:ph idx="1"/>
          </p:nvPr>
        </p:nvSpPr>
        <p:spPr>
          <a:xfrm>
            <a:off x="1676400" y="1712934"/>
            <a:ext cx="8229600" cy="1447800"/>
          </a:xfrm>
        </p:spPr>
        <p:txBody>
          <a:bodyPr/>
          <a:lstStyle/>
          <a:p>
            <a:pPr marL="0" indent="0">
              <a:spcBef>
                <a:spcPts val="0"/>
              </a:spcBef>
              <a:buNone/>
            </a:pPr>
            <a:r>
              <a:rPr lang="en-US" sz="2400" b="1" dirty="0">
                <a:solidFill>
                  <a:srgbClr val="003B68"/>
                </a:solidFill>
              </a:rPr>
              <a:t>We frequently see patients who are sick and</a:t>
            </a:r>
          </a:p>
          <a:p>
            <a:pPr marL="0" indent="0">
              <a:spcBef>
                <a:spcPts val="0"/>
              </a:spcBef>
              <a:buNone/>
            </a:pPr>
            <a:r>
              <a:rPr lang="en-US" sz="2400" b="1" dirty="0">
                <a:solidFill>
                  <a:srgbClr val="003B68"/>
                </a:solidFill>
              </a:rPr>
              <a:t>are due for vaccinations.  Should we administer the vaccines? </a:t>
            </a:r>
          </a:p>
        </p:txBody>
      </p:sp>
      <p:sp>
        <p:nvSpPr>
          <p:cNvPr id="5" name="Slide Number Placeholder 4">
            <a:extLst>
              <a:ext uri="{FF2B5EF4-FFF2-40B4-BE49-F238E27FC236}">
                <a16:creationId xmlns:a16="http://schemas.microsoft.com/office/drawing/2014/main" id="{308CCC01-7F9C-5016-C185-B8A724EBBF32}"/>
              </a:ext>
            </a:extLst>
          </p:cNvPr>
          <p:cNvSpPr>
            <a:spLocks noGrp="1"/>
          </p:cNvSpPr>
          <p:nvPr>
            <p:ph type="sldNum" sz="quarter" idx="11"/>
          </p:nvPr>
        </p:nvSpPr>
        <p:spPr/>
        <p:txBody>
          <a:bodyPr/>
          <a:lstStyle/>
          <a:p>
            <a:pPr>
              <a:defRPr/>
            </a:pPr>
            <a:fld id="{1349831D-1BB4-425B-BBFB-99249C606420}" type="slidenum">
              <a:rPr lang="en-US" altLang="en-US">
                <a:latin typeface="Arial"/>
              </a:rPr>
              <a:pPr>
                <a:defRPr/>
              </a:pPr>
              <a:t>33</a:t>
            </a:fld>
            <a:endParaRPr lang="en-US" altLang="en-US">
              <a:latin typeface="Arial"/>
            </a:endParaRPr>
          </a:p>
        </p:txBody>
      </p:sp>
      <p:sp>
        <p:nvSpPr>
          <p:cNvPr id="7" name="TextBox 6">
            <a:extLst>
              <a:ext uri="{FF2B5EF4-FFF2-40B4-BE49-F238E27FC236}">
                <a16:creationId xmlns:a16="http://schemas.microsoft.com/office/drawing/2014/main" id="{92AF9E87-2136-0750-35FA-4C48432A8158}"/>
              </a:ext>
            </a:extLst>
          </p:cNvPr>
          <p:cNvSpPr txBox="1"/>
          <p:nvPr/>
        </p:nvSpPr>
        <p:spPr>
          <a:xfrm>
            <a:off x="2286000" y="2926610"/>
            <a:ext cx="7010400" cy="2739211"/>
          </a:xfrm>
          <a:prstGeom prst="rect">
            <a:avLst/>
          </a:prstGeom>
          <a:noFill/>
        </p:spPr>
        <p:txBody>
          <a:bodyPr wrap="square" rtlCol="0">
            <a:spAutoFit/>
          </a:bodyPr>
          <a:lstStyle/>
          <a:p>
            <a:pPr>
              <a:spcAft>
                <a:spcPts val="1200"/>
              </a:spcAft>
            </a:pPr>
            <a:r>
              <a:rPr lang="en-US" sz="1900" i="1" dirty="0">
                <a:solidFill>
                  <a:srgbClr val="005A9E"/>
                </a:solidFill>
                <a:latin typeface="Calibri" panose="020F0502020204030204" pitchFamily="34" charset="0"/>
                <a:cs typeface="Calibri" panose="020F0502020204030204" pitchFamily="34" charset="0"/>
              </a:rPr>
              <a:t>A mild illness such as diarrhea or mild upper-respiratory tract infection with or without fever is not a contraindication and vaccines may be given.</a:t>
            </a:r>
            <a:endParaRPr lang="en-US" sz="1900" dirty="0">
              <a:solidFill>
                <a:srgbClr val="005A9E"/>
              </a:solidFill>
              <a:latin typeface="Calibri" panose="020F0502020204030204" pitchFamily="34" charset="0"/>
              <a:cs typeface="Calibri" panose="020F0502020204030204" pitchFamily="34" charset="0"/>
            </a:endParaRPr>
          </a:p>
          <a:p>
            <a:pPr>
              <a:spcAft>
                <a:spcPts val="1200"/>
              </a:spcAft>
            </a:pPr>
            <a:r>
              <a:rPr lang="en-US" sz="1900" i="1" dirty="0">
                <a:solidFill>
                  <a:srgbClr val="005A9E"/>
                </a:solidFill>
                <a:latin typeface="Calibri" panose="020F0502020204030204" pitchFamily="34" charset="0"/>
                <a:cs typeface="Calibri" panose="020F0502020204030204" pitchFamily="34" charset="0"/>
              </a:rPr>
              <a:t>A moderate or severe illness is a precaution for administering vaccines as a fever following the vaccine could complicate management of the concurrent illness.</a:t>
            </a:r>
            <a:endParaRPr lang="en-US" sz="1900" dirty="0">
              <a:solidFill>
                <a:srgbClr val="005A9E"/>
              </a:solidFill>
              <a:latin typeface="Calibri" panose="020F0502020204030204" pitchFamily="34" charset="0"/>
              <a:cs typeface="Calibri" panose="020F0502020204030204" pitchFamily="34" charset="0"/>
            </a:endParaRPr>
          </a:p>
          <a:p>
            <a:r>
              <a:rPr lang="en-US" sz="1900" i="1" dirty="0">
                <a:solidFill>
                  <a:srgbClr val="005A9E"/>
                </a:solidFill>
                <a:latin typeface="Calibri" panose="020F0502020204030204" pitchFamily="34" charset="0"/>
                <a:cs typeface="Calibri" panose="020F0502020204030204" pitchFamily="34" charset="0"/>
              </a:rPr>
              <a:t>Treatment with antibiotics is not a valid reason to defer vaccination if the child or adult is otherwise well or has only a minor illness. </a:t>
            </a:r>
            <a:endParaRPr lang="en-US" sz="1900" dirty="0">
              <a:solidFill>
                <a:srgbClr val="005A9E"/>
              </a:solidFill>
              <a:latin typeface="Calibri" panose="020F0502020204030204" pitchFamily="34" charset="0"/>
              <a:cs typeface="Calibri" panose="020F0502020204030204" pitchFamily="34" charset="0"/>
            </a:endParaRPr>
          </a:p>
        </p:txBody>
      </p:sp>
      <p:pic>
        <p:nvPicPr>
          <p:cNvPr id="10" name="Picture 9" descr="Doctor writing">
            <a:extLst>
              <a:ext uri="{FF2B5EF4-FFF2-40B4-BE49-F238E27FC236}">
                <a16:creationId xmlns:a16="http://schemas.microsoft.com/office/drawing/2014/main" id="{EFA0C9E6-3DB5-DD87-AC2A-94738B13F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962" y="722334"/>
            <a:ext cx="1241676" cy="3429000"/>
          </a:xfrm>
          <a:prstGeom prst="rect">
            <a:avLst/>
          </a:prstGeom>
        </p:spPr>
      </p:pic>
      <p:sp>
        <p:nvSpPr>
          <p:cNvPr id="4" name="TextBox 3">
            <a:extLst>
              <a:ext uri="{FF2B5EF4-FFF2-40B4-BE49-F238E27FC236}">
                <a16:creationId xmlns:a16="http://schemas.microsoft.com/office/drawing/2014/main" id="{91D70257-DBAA-C5AB-82D9-6B763AB7B838}"/>
              </a:ext>
            </a:extLst>
          </p:cNvPr>
          <p:cNvSpPr txBox="1"/>
          <p:nvPr/>
        </p:nvSpPr>
        <p:spPr>
          <a:xfrm>
            <a:off x="724438" y="334167"/>
            <a:ext cx="8098495" cy="892552"/>
          </a:xfrm>
          <a:prstGeom prst="rect">
            <a:avLst/>
          </a:prstGeom>
          <a:noFill/>
        </p:spPr>
        <p:txBody>
          <a:bodyPr wrap="square" rtlCol="0">
            <a:spAutoFit/>
          </a:bodyPr>
          <a:lstStyle/>
          <a:p>
            <a:r>
              <a:rPr lang="en-US" sz="3200" b="1" dirty="0">
                <a:solidFill>
                  <a:srgbClr val="005595"/>
                </a:solidFill>
                <a:latin typeface="+mn-lt"/>
              </a:rPr>
              <a:t>What do you think? </a:t>
            </a:r>
          </a:p>
          <a:p>
            <a:r>
              <a:rPr lang="en-US" sz="2000" dirty="0">
                <a:solidFill>
                  <a:srgbClr val="005595"/>
                </a:solidFill>
                <a:latin typeface="+mn-lt"/>
              </a:rPr>
              <a:t>From Ask the Experts at </a:t>
            </a:r>
            <a:r>
              <a:rPr lang="en-US" sz="2000" dirty="0" err="1">
                <a:solidFill>
                  <a:srgbClr val="005595"/>
                </a:solidFill>
                <a:latin typeface="+mn-lt"/>
              </a:rPr>
              <a:t>Immunize.Org</a:t>
            </a:r>
            <a:endParaRPr lang="en-US" sz="2000" dirty="0">
              <a:solidFill>
                <a:srgbClr val="005595"/>
              </a:solidFill>
              <a:latin typeface="+mn-lt"/>
            </a:endParaRPr>
          </a:p>
        </p:txBody>
      </p:sp>
    </p:spTree>
    <p:extLst>
      <p:ext uri="{BB962C8B-B14F-4D97-AF65-F5344CB8AC3E}">
        <p14:creationId xmlns:p14="http://schemas.microsoft.com/office/powerpoint/2010/main" val="39272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3A5716-7DE9-219A-B412-D366EA3FBB0C}"/>
              </a:ext>
            </a:extLst>
          </p:cNvPr>
          <p:cNvSpPr>
            <a:spLocks noGrp="1"/>
          </p:cNvSpPr>
          <p:nvPr>
            <p:ph type="sldNum" sz="quarter" idx="11"/>
          </p:nvPr>
        </p:nvSpPr>
        <p:spPr/>
        <p:txBody>
          <a:bodyPr/>
          <a:lstStyle/>
          <a:p>
            <a:pPr>
              <a:defRPr/>
            </a:pPr>
            <a:fld id="{3946088C-D7EC-422A-A8F6-DCE8694336D8}" type="slidenum">
              <a:rPr lang="en-US" altLang="en-US" smtClean="0">
                <a:latin typeface="Arial"/>
              </a:rPr>
              <a:pPr>
                <a:defRPr/>
              </a:pPr>
              <a:t>34</a:t>
            </a:fld>
            <a:endParaRPr lang="en-US" altLang="en-US" dirty="0">
              <a:latin typeface="Arial"/>
            </a:endParaRPr>
          </a:p>
        </p:txBody>
      </p:sp>
      <p:sp>
        <p:nvSpPr>
          <p:cNvPr id="47108" name="Rectangle 2">
            <a:extLst>
              <a:ext uri="{FF2B5EF4-FFF2-40B4-BE49-F238E27FC236}">
                <a16:creationId xmlns:a16="http://schemas.microsoft.com/office/drawing/2014/main" id="{FF09886B-B50E-CCC1-F084-898E50665978}"/>
              </a:ext>
            </a:extLst>
          </p:cNvPr>
          <p:cNvSpPr>
            <a:spLocks noGrp="1" noChangeArrowheads="1"/>
          </p:cNvSpPr>
          <p:nvPr>
            <p:ph type="title"/>
          </p:nvPr>
        </p:nvSpPr>
        <p:spPr>
          <a:xfrm>
            <a:off x="723900" y="143204"/>
            <a:ext cx="8229600" cy="1143000"/>
          </a:xfrm>
        </p:spPr>
        <p:txBody>
          <a:bodyPr/>
          <a:lstStyle/>
          <a:p>
            <a:pPr eaLnBrk="1" hangingPunct="1"/>
            <a:r>
              <a:rPr lang="en-US" altLang="en-US" sz="2800" dirty="0"/>
              <a:t>Resources at Your Fingertips</a:t>
            </a:r>
          </a:p>
        </p:txBody>
      </p:sp>
      <p:sp>
        <p:nvSpPr>
          <p:cNvPr id="2" name="Content Placeholder 1">
            <a:extLst>
              <a:ext uri="{FF2B5EF4-FFF2-40B4-BE49-F238E27FC236}">
                <a16:creationId xmlns:a16="http://schemas.microsoft.com/office/drawing/2014/main" id="{0B86F1C4-7B00-35C2-E26F-7C97EDC88250}"/>
              </a:ext>
            </a:extLst>
          </p:cNvPr>
          <p:cNvSpPr>
            <a:spLocks noGrp="1"/>
          </p:cNvSpPr>
          <p:nvPr>
            <p:ph idx="1"/>
          </p:nvPr>
        </p:nvSpPr>
        <p:spPr>
          <a:xfrm>
            <a:off x="723900" y="1252702"/>
            <a:ext cx="7581900" cy="4114800"/>
          </a:xfrm>
        </p:spPr>
        <p:txBody>
          <a:bodyPr/>
          <a:lstStyle/>
          <a:p>
            <a:pPr marL="0" indent="0">
              <a:spcBef>
                <a:spcPts val="0"/>
              </a:spcBef>
              <a:spcAft>
                <a:spcPts val="0"/>
              </a:spcAft>
              <a:buNone/>
            </a:pPr>
            <a:r>
              <a:rPr lang="en-US" b="1" dirty="0"/>
              <a:t>Help Desk at the Oregon Immunization Program </a:t>
            </a:r>
          </a:p>
          <a:p>
            <a:pPr marL="0" indent="0">
              <a:spcBef>
                <a:spcPts val="0"/>
              </a:spcBef>
              <a:spcAft>
                <a:spcPts val="1200"/>
              </a:spcAft>
              <a:buNone/>
            </a:pPr>
            <a:r>
              <a:rPr lang="en-US" sz="1600" dirty="0"/>
              <a:t>Email</a:t>
            </a:r>
            <a:r>
              <a:rPr lang="en-US" b="1" dirty="0"/>
              <a:t> </a:t>
            </a:r>
            <a:r>
              <a:rPr lang="en-US" sz="1600" u="sng" dirty="0">
                <a:solidFill>
                  <a:schemeClr val="accent1">
                    <a:lumMod val="50000"/>
                  </a:schemeClr>
                </a:solidFill>
              </a:rPr>
              <a:t>VFC.Help@odhsoha.oregon.gov</a:t>
            </a:r>
            <a:r>
              <a:rPr lang="en-US" sz="1600" u="sng" dirty="0"/>
              <a:t> </a:t>
            </a:r>
            <a:r>
              <a:rPr lang="en-US" sz="1600" dirty="0"/>
              <a:t>or call 1-800-980-9431</a:t>
            </a:r>
            <a:endParaRPr lang="en-US" sz="1600" u="sng" dirty="0">
              <a:solidFill>
                <a:srgbClr val="0563C1"/>
              </a:solidFill>
              <a:latin typeface="Arial" panose="020B0604020202020204" pitchFamily="34" charset="0"/>
              <a:cs typeface="Times New Roman" panose="02020603050405020304" pitchFamily="18" charset="0"/>
            </a:endParaRPr>
          </a:p>
          <a:p>
            <a:pPr marL="0" indent="0">
              <a:buNone/>
            </a:pPr>
            <a:r>
              <a:rPr lang="en-US" b="1" dirty="0"/>
              <a:t>Centers for Disease Control and Prevention (CDC)</a:t>
            </a:r>
            <a:endParaRPr lang="en-US" b="1" dirty="0">
              <a:hlinkClick r:id="rId3"/>
            </a:endParaRPr>
          </a:p>
          <a:p>
            <a:pPr marL="0" indent="0">
              <a:buNone/>
            </a:pPr>
            <a:r>
              <a:rPr lang="en-US" sz="1600" dirty="0">
                <a:hlinkClick r:id="rId3"/>
              </a:rPr>
              <a:t>CDC Vaccines &amp; Immunizations</a:t>
            </a:r>
            <a:endParaRPr lang="en-US" sz="1600" dirty="0"/>
          </a:p>
          <a:p>
            <a:pPr marL="0" indent="0">
              <a:buNone/>
            </a:pPr>
            <a:r>
              <a:rPr lang="en-US" sz="1600" dirty="0"/>
              <a:t>Immunization schedules &amp; information for healthcare providers and parents</a:t>
            </a:r>
            <a:endParaRPr lang="en-US" sz="1600" dirty="0">
              <a:solidFill>
                <a:srgbClr val="99CC00"/>
              </a:solidFill>
              <a:hlinkClick r:id="rId3">
                <a:extLst>
                  <a:ext uri="{A12FA001-AC4F-418D-AE19-62706E023703}">
                    <ahyp:hlinkClr xmlns:ahyp="http://schemas.microsoft.com/office/drawing/2018/hyperlinkcolor" val="tx"/>
                  </a:ext>
                </a:extLst>
              </a:hlinkClick>
            </a:endParaRPr>
          </a:p>
          <a:p>
            <a:pPr marL="0" indent="0">
              <a:buNone/>
            </a:pPr>
            <a:r>
              <a:rPr lang="en-US" sz="1600" dirty="0">
                <a:solidFill>
                  <a:srgbClr val="3D9393"/>
                </a:solidFill>
                <a:hlinkClick r:id="rId3">
                  <a:extLst>
                    <a:ext uri="{A12FA001-AC4F-418D-AE19-62706E023703}">
                      <ahyp:hlinkClr xmlns:ahyp="http://schemas.microsoft.com/office/drawing/2018/hyperlinkcolor" val="tx"/>
                    </a:ext>
                  </a:extLst>
                </a:hlinkClick>
              </a:rPr>
              <a:t>CDC Immunization Education &amp; Training</a:t>
            </a:r>
            <a:r>
              <a:rPr lang="en-US" sz="1600" dirty="0">
                <a:solidFill>
                  <a:srgbClr val="3D9393"/>
                </a:solidFill>
              </a:rPr>
              <a:t>   </a:t>
            </a:r>
          </a:p>
          <a:p>
            <a:pPr marL="0" indent="0">
              <a:spcBef>
                <a:spcPts val="0"/>
              </a:spcBef>
              <a:spcAft>
                <a:spcPts val="1200"/>
              </a:spcAft>
              <a:buNone/>
            </a:pPr>
            <a:r>
              <a:rPr lang="en-US" sz="1600" dirty="0"/>
              <a:t>Modules, webinars, videos, job aids for healthcare providers</a:t>
            </a:r>
          </a:p>
          <a:p>
            <a:pPr marL="0" indent="0">
              <a:buNone/>
            </a:pPr>
            <a:r>
              <a:rPr lang="en-US" b="1" dirty="0"/>
              <a:t>Immunize.org </a:t>
            </a:r>
            <a:r>
              <a:rPr lang="en-US" sz="1600" dirty="0"/>
              <a:t>(</a:t>
            </a:r>
            <a:r>
              <a:rPr lang="en-US" sz="1600" dirty="0">
                <a:hlinkClick r:id="rId4"/>
              </a:rPr>
              <a:t>www.immunize.org</a:t>
            </a:r>
            <a:r>
              <a:rPr lang="en-US" sz="1600" dirty="0"/>
              <a:t>)</a:t>
            </a:r>
          </a:p>
          <a:p>
            <a:pPr marL="0" indent="0">
              <a:spcBef>
                <a:spcPts val="0"/>
              </a:spcBef>
              <a:buNone/>
            </a:pPr>
            <a:r>
              <a:rPr lang="en-US" sz="1600" dirty="0"/>
              <a:t>CDC funded clinical reference materials, patient handouts, VIS statements, </a:t>
            </a:r>
          </a:p>
          <a:p>
            <a:pPr marL="0" indent="0">
              <a:spcBef>
                <a:spcPts val="0"/>
              </a:spcBef>
              <a:spcAft>
                <a:spcPts val="1800"/>
              </a:spcAft>
              <a:buNone/>
            </a:pPr>
            <a:r>
              <a:rPr lang="en-US" sz="1600" dirty="0"/>
              <a:t>Ask the Experts (answers to clinical questions about vaccines)</a:t>
            </a:r>
          </a:p>
          <a:p>
            <a:pPr marL="0" indent="0">
              <a:spcBef>
                <a:spcPts val="0"/>
              </a:spcBef>
              <a:spcAft>
                <a:spcPts val="0"/>
              </a:spcAft>
              <a:buNone/>
            </a:pPr>
            <a:r>
              <a:rPr lang="en-US" b="1" dirty="0"/>
              <a:t>Children’s Hospital of Philadelphia (CHOP)</a:t>
            </a:r>
          </a:p>
          <a:p>
            <a:pPr marL="0" indent="0">
              <a:spcBef>
                <a:spcPts val="0"/>
              </a:spcBef>
              <a:spcAft>
                <a:spcPts val="2400"/>
              </a:spcAft>
              <a:buNone/>
            </a:pPr>
            <a:r>
              <a:rPr lang="en-US" sz="1600" dirty="0">
                <a:hlinkClick r:id="rId5"/>
              </a:rPr>
              <a:t>Vaccine Education Center </a:t>
            </a:r>
            <a:r>
              <a:rPr lang="en-US" sz="1600" dirty="0"/>
              <a:t>has reliable information about vaccines for parents and healthcare providers</a:t>
            </a:r>
          </a:p>
          <a:p>
            <a:pPr marL="0" indent="0">
              <a:buNone/>
            </a:pPr>
            <a:endParaRPr lang="en-US" b="1" dirty="0"/>
          </a:p>
        </p:txBody>
      </p:sp>
      <p:pic>
        <p:nvPicPr>
          <p:cNvPr id="3" name="Picture 8" descr="Needle fears and phobia (2023)">
            <a:extLst>
              <a:ext uri="{FF2B5EF4-FFF2-40B4-BE49-F238E27FC236}">
                <a16:creationId xmlns:a16="http://schemas.microsoft.com/office/drawing/2014/main" id="{73D17E31-3BF0-D90F-A697-38FF886C75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830" t="754" r="1690" b="25371"/>
          <a:stretch/>
        </p:blipFill>
        <p:spPr bwMode="auto">
          <a:xfrm>
            <a:off x="7848600" y="379422"/>
            <a:ext cx="3899113" cy="2222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8">
            <a:extLst>
              <a:ext uri="{FF2B5EF4-FFF2-40B4-BE49-F238E27FC236}">
                <a16:creationId xmlns:a16="http://schemas.microsoft.com/office/drawing/2014/main" id="{1E74F378-CC37-4735-A746-5D1614F9C537}"/>
              </a:ext>
            </a:extLst>
          </p:cNvPr>
          <p:cNvSpPr>
            <a:spLocks noGrp="1" noChangeArrowheads="1"/>
          </p:cNvSpPr>
          <p:nvPr>
            <p:ph type="title"/>
          </p:nvPr>
        </p:nvSpPr>
        <p:spPr>
          <a:xfrm>
            <a:off x="1828800" y="274638"/>
            <a:ext cx="9753600" cy="1143000"/>
          </a:xfrm>
        </p:spPr>
        <p:txBody>
          <a:bodyPr/>
          <a:lstStyle/>
          <a:p>
            <a:pPr eaLnBrk="1" hangingPunct="1"/>
            <a:r>
              <a:rPr lang="en-US" altLang="en-US" dirty="0"/>
              <a:t>What is a Protocol?</a:t>
            </a:r>
          </a:p>
        </p:txBody>
      </p:sp>
      <p:sp>
        <p:nvSpPr>
          <p:cNvPr id="6147" name="Content Placeholder 19">
            <a:extLst>
              <a:ext uri="{FF2B5EF4-FFF2-40B4-BE49-F238E27FC236}">
                <a16:creationId xmlns:a16="http://schemas.microsoft.com/office/drawing/2014/main" id="{A75BC00F-F527-4525-ACDD-15EAB86D5AFB}"/>
              </a:ext>
            </a:extLst>
          </p:cNvPr>
          <p:cNvSpPr>
            <a:spLocks noGrp="1" noChangeArrowheads="1"/>
          </p:cNvSpPr>
          <p:nvPr>
            <p:ph idx="1"/>
          </p:nvPr>
        </p:nvSpPr>
        <p:spPr>
          <a:xfrm>
            <a:off x="990600" y="1600200"/>
            <a:ext cx="6553200" cy="4114800"/>
          </a:xfrm>
        </p:spPr>
        <p:txBody>
          <a:bodyPr/>
          <a:lstStyle/>
          <a:p>
            <a:pPr marL="0" indent="0" eaLnBrk="1" hangingPunct="1">
              <a:buNone/>
            </a:pPr>
            <a:r>
              <a:rPr lang="en-US" altLang="en-US" sz="2800" b="1" dirty="0"/>
              <a:t>Protocol</a:t>
            </a:r>
            <a:r>
              <a:rPr lang="en-US" altLang="en-US" sz="2800" dirty="0"/>
              <a:t> (noun) </a:t>
            </a:r>
          </a:p>
          <a:p>
            <a:pPr marL="0" indent="0" eaLnBrk="1" hangingPunct="1">
              <a:buNone/>
            </a:pPr>
            <a:r>
              <a:rPr lang="en-US" altLang="en-US" sz="2800" dirty="0"/>
              <a:t>pro·​to·​col ˈprō-tə-ˌkȯl  -ˌkōl, -ˌkäl, -kəla </a:t>
            </a:r>
          </a:p>
          <a:p>
            <a:pPr marL="0" indent="0" eaLnBrk="1" hangingPunct="1">
              <a:buNone/>
            </a:pPr>
            <a:r>
              <a:rPr lang="en-US" altLang="en-US" sz="2400" dirty="0"/>
              <a:t>. . . 4. A detailed plan of a scientific or medical experiment, treatment, or procedure.</a:t>
            </a:r>
          </a:p>
        </p:txBody>
      </p:sp>
      <p:sp>
        <p:nvSpPr>
          <p:cNvPr id="3" name="Slide Number Placeholder 4">
            <a:extLst>
              <a:ext uri="{FF2B5EF4-FFF2-40B4-BE49-F238E27FC236}">
                <a16:creationId xmlns:a16="http://schemas.microsoft.com/office/drawing/2014/main" id="{03FCFE46-5898-43EC-BC7E-250D2E30FED9}"/>
              </a:ext>
            </a:extLst>
          </p:cNvPr>
          <p:cNvSpPr>
            <a:spLocks noGrp="1"/>
          </p:cNvSpPr>
          <p:nvPr>
            <p:ph type="sldNum" sz="quarter" idx="11"/>
          </p:nvPr>
        </p:nvSpPr>
        <p:spPr/>
        <p:txBody>
          <a:bodyPr/>
          <a:lstStyle/>
          <a:p>
            <a:pPr>
              <a:defRPr/>
            </a:pPr>
            <a:fld id="{8C77AF3A-313B-4403-9DBD-752E76DE3293}" type="slidenum">
              <a:rPr lang="en-US" altLang="en-US"/>
              <a:pPr>
                <a:defRPr/>
              </a:pPr>
              <a:t>4</a:t>
            </a:fld>
            <a:endParaRPr lang="en-US" altLang="en-US" dirty="0"/>
          </a:p>
        </p:txBody>
      </p:sp>
      <p:pic>
        <p:nvPicPr>
          <p:cNvPr id="1026" name="Picture 2" descr="Merriam-Webster - Wikipedia">
            <a:extLst>
              <a:ext uri="{FF2B5EF4-FFF2-40B4-BE49-F238E27FC236}">
                <a16:creationId xmlns:a16="http://schemas.microsoft.com/office/drawing/2014/main" id="{231D127F-65A4-7C79-F543-6FDD40294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24" y="1076324"/>
            <a:ext cx="3648076" cy="3648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0F5A86-35A1-4F38-BABD-8B28B5D03E8B}"/>
              </a:ext>
            </a:extLst>
          </p:cNvPr>
          <p:cNvSpPr>
            <a:spLocks noGrp="1"/>
          </p:cNvSpPr>
          <p:nvPr>
            <p:ph type="sldNum" sz="quarter" idx="11"/>
          </p:nvPr>
        </p:nvSpPr>
        <p:spPr/>
        <p:txBody>
          <a:bodyPr/>
          <a:lstStyle/>
          <a:p>
            <a:pPr>
              <a:defRPr/>
            </a:pPr>
            <a:fld id="{864E632F-9903-488F-A108-8B3015600847}" type="slidenum">
              <a:rPr lang="en-US" altLang="en-US" smtClean="0"/>
              <a:pPr>
                <a:defRPr/>
              </a:pPr>
              <a:t>5</a:t>
            </a:fld>
            <a:endParaRPr lang="en-US" altLang="en-US" dirty="0"/>
          </a:p>
        </p:txBody>
      </p:sp>
      <p:pic>
        <p:nvPicPr>
          <p:cNvPr id="2" name="Picture 1">
            <a:extLst>
              <a:ext uri="{FF2B5EF4-FFF2-40B4-BE49-F238E27FC236}">
                <a16:creationId xmlns:a16="http://schemas.microsoft.com/office/drawing/2014/main" id="{F6488522-EA65-7693-2B93-710083016D3C}"/>
              </a:ext>
            </a:extLst>
          </p:cNvPr>
          <p:cNvPicPr>
            <a:picLocks noChangeAspect="1"/>
          </p:cNvPicPr>
          <p:nvPr/>
        </p:nvPicPr>
        <p:blipFill>
          <a:blip r:embed="rId3"/>
          <a:stretch>
            <a:fillRect/>
          </a:stretch>
        </p:blipFill>
        <p:spPr>
          <a:xfrm>
            <a:off x="685800" y="381000"/>
            <a:ext cx="4650624" cy="5867400"/>
          </a:xfrm>
          <a:prstGeom prst="rect">
            <a:avLst/>
          </a:prstGeom>
        </p:spPr>
      </p:pic>
      <p:sp>
        <p:nvSpPr>
          <p:cNvPr id="3" name="TextBox 2">
            <a:extLst>
              <a:ext uri="{FF2B5EF4-FFF2-40B4-BE49-F238E27FC236}">
                <a16:creationId xmlns:a16="http://schemas.microsoft.com/office/drawing/2014/main" id="{B6690AD5-CC8D-ECFB-1BA6-5CE377BD1B57}"/>
              </a:ext>
            </a:extLst>
          </p:cNvPr>
          <p:cNvSpPr txBox="1"/>
          <p:nvPr/>
        </p:nvSpPr>
        <p:spPr>
          <a:xfrm>
            <a:off x="5867400" y="533400"/>
            <a:ext cx="5562600" cy="1446550"/>
          </a:xfrm>
          <a:prstGeom prst="rect">
            <a:avLst/>
          </a:prstGeom>
          <a:noFill/>
        </p:spPr>
        <p:txBody>
          <a:bodyPr wrap="square" rtlCol="0">
            <a:spAutoFit/>
          </a:bodyPr>
          <a:lstStyle/>
          <a:p>
            <a:pPr algn="ctr"/>
            <a:r>
              <a:rPr lang="en-US" sz="3200" b="1" dirty="0">
                <a:solidFill>
                  <a:srgbClr val="005595"/>
                </a:solidFill>
                <a:latin typeface="Arial" panose="020B0604020202020204" pitchFamily="34" charset="0"/>
                <a:cs typeface="Arial" panose="020B0604020202020204" pitchFamily="34" charset="0"/>
              </a:rPr>
              <a:t>Parts of the protocol</a:t>
            </a:r>
          </a:p>
          <a:p>
            <a:pPr algn="ctr"/>
            <a:endParaRPr lang="en-US" sz="3200" b="1" dirty="0">
              <a:solidFill>
                <a:srgbClr val="005595"/>
              </a:solidFill>
              <a:latin typeface="Arial" panose="020B0604020202020204" pitchFamily="34" charset="0"/>
              <a:cs typeface="Arial" panose="020B0604020202020204" pitchFamily="34" charset="0"/>
            </a:endParaRPr>
          </a:p>
          <a:p>
            <a:pPr algn="ctr"/>
            <a:endParaRPr lang="en-US" dirty="0">
              <a:solidFill>
                <a:srgbClr val="005595"/>
              </a:solidFill>
              <a:latin typeface="Arial" panose="020B0604020202020204" pitchFamily="34" charset="0"/>
              <a:cs typeface="Arial" panose="020B0604020202020204" pitchFamily="34" charset="0"/>
            </a:endParaRPr>
          </a:p>
        </p:txBody>
      </p:sp>
      <p:sp>
        <p:nvSpPr>
          <p:cNvPr id="4" name="Callout: Bent Line 3">
            <a:extLst>
              <a:ext uri="{FF2B5EF4-FFF2-40B4-BE49-F238E27FC236}">
                <a16:creationId xmlns:a16="http://schemas.microsoft.com/office/drawing/2014/main" id="{96C62CFC-7D9D-6739-1786-DC4F9AB0EEF5}"/>
              </a:ext>
            </a:extLst>
          </p:cNvPr>
          <p:cNvSpPr/>
          <p:nvPr/>
        </p:nvSpPr>
        <p:spPr bwMode="auto">
          <a:xfrm>
            <a:off x="838200" y="4267200"/>
            <a:ext cx="4191000" cy="457200"/>
          </a:xfrm>
          <a:prstGeom prst="borderCallout2">
            <a:avLst>
              <a:gd name="adj1" fmla="val 786"/>
              <a:gd name="adj2" fmla="val 99939"/>
              <a:gd name="adj3" fmla="val 3749"/>
              <a:gd name="adj4" fmla="val 110696"/>
              <a:gd name="adj5" fmla="val 111668"/>
              <a:gd name="adj6" fmla="val 123242"/>
            </a:avLst>
          </a:prstGeom>
          <a:noFill/>
          <a:ln w="1905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anose="02020603050405020304" pitchFamily="18" charset="0"/>
            </a:endParaRPr>
          </a:p>
        </p:txBody>
      </p:sp>
      <p:sp>
        <p:nvSpPr>
          <p:cNvPr id="5" name="TextBox 4">
            <a:extLst>
              <a:ext uri="{FF2B5EF4-FFF2-40B4-BE49-F238E27FC236}">
                <a16:creationId xmlns:a16="http://schemas.microsoft.com/office/drawing/2014/main" id="{EC27F6FD-FF51-5C8F-104E-2A51A9C520E9}"/>
              </a:ext>
            </a:extLst>
          </p:cNvPr>
          <p:cNvSpPr txBox="1"/>
          <p:nvPr/>
        </p:nvSpPr>
        <p:spPr>
          <a:xfrm>
            <a:off x="6017378" y="3969603"/>
            <a:ext cx="4574422" cy="830997"/>
          </a:xfrm>
          <a:prstGeom prst="rect">
            <a:avLst/>
          </a:prstGeom>
          <a:noFill/>
          <a:ln w="12700">
            <a:solidFill>
              <a:schemeClr val="accent2">
                <a:lumMod val="60000"/>
                <a:lumOff val="40000"/>
              </a:schemeClr>
            </a:solidFill>
          </a:ln>
        </p:spPr>
        <p:txBody>
          <a:bodyPr wrap="square" rtlCol="0">
            <a:spAutoFit/>
          </a:bodyPr>
          <a:lstStyle/>
          <a:p>
            <a:r>
              <a:rPr lang="en-US" dirty="0">
                <a:solidFill>
                  <a:schemeClr val="bg2"/>
                </a:solidFill>
                <a:latin typeface="+mj-lt"/>
              </a:rPr>
              <a:t>What’s new – all the major changes, error corrections, etc.</a:t>
            </a:r>
          </a:p>
        </p:txBody>
      </p:sp>
      <p:sp>
        <p:nvSpPr>
          <p:cNvPr id="8" name="Callout: Bent Line 7">
            <a:extLst>
              <a:ext uri="{FF2B5EF4-FFF2-40B4-BE49-F238E27FC236}">
                <a16:creationId xmlns:a16="http://schemas.microsoft.com/office/drawing/2014/main" id="{CAA6447B-38BA-17B2-31ED-45F1E8142E32}"/>
              </a:ext>
            </a:extLst>
          </p:cNvPr>
          <p:cNvSpPr/>
          <p:nvPr/>
        </p:nvSpPr>
        <p:spPr bwMode="auto">
          <a:xfrm>
            <a:off x="915612" y="1143000"/>
            <a:ext cx="4191000" cy="914400"/>
          </a:xfrm>
          <a:prstGeom prst="borderCallout2">
            <a:avLst>
              <a:gd name="adj1" fmla="val 786"/>
              <a:gd name="adj2" fmla="val 99939"/>
              <a:gd name="adj3" fmla="val 3749"/>
              <a:gd name="adj4" fmla="val 110696"/>
              <a:gd name="adj5" fmla="val 59168"/>
              <a:gd name="adj6" fmla="val 120788"/>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anose="02020603050405020304" pitchFamily="18" charset="0"/>
            </a:endParaRPr>
          </a:p>
        </p:txBody>
      </p:sp>
      <p:sp>
        <p:nvSpPr>
          <p:cNvPr id="9" name="TextBox 8">
            <a:extLst>
              <a:ext uri="{FF2B5EF4-FFF2-40B4-BE49-F238E27FC236}">
                <a16:creationId xmlns:a16="http://schemas.microsoft.com/office/drawing/2014/main" id="{B4F5EAA6-98A2-7A9E-6291-2F67D7D2049B}"/>
              </a:ext>
            </a:extLst>
          </p:cNvPr>
          <p:cNvSpPr txBox="1"/>
          <p:nvPr/>
        </p:nvSpPr>
        <p:spPr>
          <a:xfrm>
            <a:off x="6017378" y="1343679"/>
            <a:ext cx="4574422" cy="1938992"/>
          </a:xfrm>
          <a:prstGeom prst="rect">
            <a:avLst/>
          </a:prstGeom>
          <a:noFill/>
          <a:ln w="12700">
            <a:solidFill>
              <a:srgbClr val="00B050"/>
            </a:solidFill>
          </a:ln>
        </p:spPr>
        <p:txBody>
          <a:bodyPr wrap="square" rtlCol="0">
            <a:spAutoFit/>
          </a:bodyPr>
          <a:lstStyle/>
          <a:p>
            <a:r>
              <a:rPr lang="en-US" dirty="0">
                <a:solidFill>
                  <a:schemeClr val="bg2"/>
                </a:solidFill>
                <a:latin typeface="+mj-lt"/>
              </a:rPr>
              <a:t>Title block – trade names of vaccines included, date last evaluated (reviewed), date of most recent changes (revised) and expiration date.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D2604FA-1151-0EC1-B56E-6D64FD7CDFEE}"/>
              </a:ext>
            </a:extLst>
          </p:cNvPr>
          <p:cNvSpPr>
            <a:spLocks noGrp="1"/>
          </p:cNvSpPr>
          <p:nvPr>
            <p:ph type="title"/>
          </p:nvPr>
        </p:nvSpPr>
        <p:spPr>
          <a:xfrm>
            <a:off x="838200" y="171162"/>
            <a:ext cx="2840182" cy="2371148"/>
          </a:xfrm>
        </p:spPr>
        <p:txBody>
          <a:bodyPr>
            <a:normAutofit/>
          </a:bodyPr>
          <a:lstStyle/>
          <a:p>
            <a:r>
              <a:rPr lang="en-US" dirty="0">
                <a:solidFill>
                  <a:srgbClr val="FFFFFF"/>
                </a:solidFill>
              </a:rPr>
              <a:t>The protocol itself</a:t>
            </a:r>
          </a:p>
        </p:txBody>
      </p:sp>
      <p:pic>
        <p:nvPicPr>
          <p:cNvPr id="8" name="Picture 7">
            <a:extLst>
              <a:ext uri="{FF2B5EF4-FFF2-40B4-BE49-F238E27FC236}">
                <a16:creationId xmlns:a16="http://schemas.microsoft.com/office/drawing/2014/main" id="{A7827AC2-0790-6C99-EF13-5EDD53FE0DE9}"/>
              </a:ext>
            </a:extLst>
          </p:cNvPr>
          <p:cNvPicPr>
            <a:picLocks noChangeAspect="1"/>
          </p:cNvPicPr>
          <p:nvPr/>
        </p:nvPicPr>
        <p:blipFill>
          <a:blip r:embed="rId3"/>
          <a:stretch>
            <a:fillRect/>
          </a:stretch>
        </p:blipFill>
        <p:spPr>
          <a:xfrm>
            <a:off x="4038600" y="457200"/>
            <a:ext cx="6059388" cy="5578816"/>
          </a:xfrm>
          <a:prstGeom prst="rect">
            <a:avLst/>
          </a:prstGeom>
        </p:spPr>
      </p:pic>
      <p:sp>
        <p:nvSpPr>
          <p:cNvPr id="4" name="Slide Number Placeholder 3">
            <a:extLst>
              <a:ext uri="{FF2B5EF4-FFF2-40B4-BE49-F238E27FC236}">
                <a16:creationId xmlns:a16="http://schemas.microsoft.com/office/drawing/2014/main" id="{8D40108C-53BB-1C9B-2792-D4ACF974F8DF}"/>
              </a:ext>
            </a:extLst>
          </p:cNvPr>
          <p:cNvSpPr>
            <a:spLocks noGrp="1"/>
          </p:cNvSpPr>
          <p:nvPr>
            <p:ph type="sldNum" sz="quarter" idx="11"/>
          </p:nvPr>
        </p:nvSpPr>
        <p:spPr>
          <a:xfrm>
            <a:off x="10926476" y="6356350"/>
            <a:ext cx="625443" cy="365125"/>
          </a:xfrm>
          <a:noFill/>
        </p:spPr>
        <p:txBody>
          <a:bodyPr>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F4C0CF2A-B7F0-4590-8848-3FDF5D7D5066}" type="slidenum">
              <a:rPr kumimoji="0" lang="en-US" altLang="en-US" sz="1000" b="0" i="0" u="none" strike="noStrike" kern="1200" cap="none" spc="0" normalizeH="0" baseline="0" noProof="0">
                <a:ln>
                  <a:noFill/>
                </a:ln>
                <a:solidFill>
                  <a:srgbClr val="005595"/>
                </a:solidFill>
                <a:effectLst/>
                <a:uLnTx/>
                <a:uFillTx/>
                <a:latin typeface="Arial"/>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6</a:t>
            </a:fld>
            <a:endParaRPr kumimoji="0" lang="en-US" altLang="en-US" sz="1000" b="0" i="0" u="none" strike="noStrike" kern="1200" cap="none" spc="0" normalizeH="0" baseline="0" noProof="0" dirty="0">
              <a:ln>
                <a:noFill/>
              </a:ln>
              <a:solidFill>
                <a:srgbClr val="005595"/>
              </a:solidFill>
              <a:effectLst/>
              <a:uLnTx/>
              <a:uFillTx/>
              <a:latin typeface="Arial"/>
              <a:ea typeface="+mn-ea"/>
              <a:cs typeface="+mn-cs"/>
            </a:endParaRPr>
          </a:p>
        </p:txBody>
      </p:sp>
    </p:spTree>
    <p:extLst>
      <p:ext uri="{BB962C8B-B14F-4D97-AF65-F5344CB8AC3E}">
        <p14:creationId xmlns:p14="http://schemas.microsoft.com/office/powerpoint/2010/main" val="183183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1BE8-157C-5BAA-CD8E-059FA9FA1B43}"/>
              </a:ext>
            </a:extLst>
          </p:cNvPr>
          <p:cNvSpPr>
            <a:spLocks noGrp="1"/>
          </p:cNvSpPr>
          <p:nvPr>
            <p:ph type="title"/>
          </p:nvPr>
        </p:nvSpPr>
        <p:spPr/>
        <p:txBody>
          <a:bodyPr/>
          <a:lstStyle/>
          <a:p>
            <a:r>
              <a:rPr lang="en-US" dirty="0"/>
              <a:t>Supporting Information </a:t>
            </a:r>
          </a:p>
        </p:txBody>
      </p:sp>
      <p:sp>
        <p:nvSpPr>
          <p:cNvPr id="3" name="Content Placeholder 2">
            <a:extLst>
              <a:ext uri="{FF2B5EF4-FFF2-40B4-BE49-F238E27FC236}">
                <a16:creationId xmlns:a16="http://schemas.microsoft.com/office/drawing/2014/main" id="{F1B792D5-017E-45F6-A36B-5BB3844F3519}"/>
              </a:ext>
            </a:extLst>
          </p:cNvPr>
          <p:cNvSpPr>
            <a:spLocks noGrp="1"/>
          </p:cNvSpPr>
          <p:nvPr>
            <p:ph idx="1"/>
          </p:nvPr>
        </p:nvSpPr>
        <p:spPr>
          <a:xfrm>
            <a:off x="609600" y="1600200"/>
            <a:ext cx="5486400" cy="4419600"/>
          </a:xfrm>
        </p:spPr>
        <p:txBody>
          <a:bodyPr/>
          <a:lstStyle/>
          <a:p>
            <a:r>
              <a:rPr lang="en-US" sz="2400" dirty="0"/>
              <a:t>Vaccine schedule</a:t>
            </a:r>
          </a:p>
          <a:p>
            <a:r>
              <a:rPr lang="en-US" sz="2400" dirty="0"/>
              <a:t>Licensed vaccines</a:t>
            </a:r>
          </a:p>
          <a:p>
            <a:r>
              <a:rPr lang="en-US" sz="2400" dirty="0"/>
              <a:t>Recommendations for use</a:t>
            </a:r>
          </a:p>
          <a:p>
            <a:r>
              <a:rPr lang="en-US" sz="2400" dirty="0"/>
              <a:t>Contraindications</a:t>
            </a:r>
          </a:p>
          <a:p>
            <a:r>
              <a:rPr lang="en-US" sz="2400" dirty="0"/>
              <a:t>Precautions</a:t>
            </a:r>
          </a:p>
          <a:p>
            <a:r>
              <a:rPr lang="en-US" sz="2400" dirty="0"/>
              <a:t>Side effects and adverse reactions</a:t>
            </a:r>
          </a:p>
          <a:p>
            <a:r>
              <a:rPr lang="en-US" sz="2400" dirty="0"/>
              <a:t>Storage and handling</a:t>
            </a:r>
          </a:p>
          <a:p>
            <a:r>
              <a:rPr lang="en-US" sz="2400" dirty="0"/>
              <a:t>Adverse events reporting</a:t>
            </a:r>
          </a:p>
          <a:p>
            <a:r>
              <a:rPr lang="en-US" sz="2400" dirty="0"/>
              <a:t>References</a:t>
            </a:r>
          </a:p>
          <a:p>
            <a:r>
              <a:rPr lang="en-US" sz="2400" dirty="0"/>
              <a:t>Appendix </a:t>
            </a:r>
          </a:p>
        </p:txBody>
      </p:sp>
      <p:sp>
        <p:nvSpPr>
          <p:cNvPr id="5" name="Slide Number Placeholder 4">
            <a:extLst>
              <a:ext uri="{FF2B5EF4-FFF2-40B4-BE49-F238E27FC236}">
                <a16:creationId xmlns:a16="http://schemas.microsoft.com/office/drawing/2014/main" id="{EE631F11-8C46-A252-CEF2-639969658D55}"/>
              </a:ext>
            </a:extLst>
          </p:cNvPr>
          <p:cNvSpPr>
            <a:spLocks noGrp="1"/>
          </p:cNvSpPr>
          <p:nvPr>
            <p:ph type="sldNum" sz="quarter" idx="11"/>
          </p:nvPr>
        </p:nvSpPr>
        <p:spPr/>
        <p:txBody>
          <a:bodyPr/>
          <a:lstStyle/>
          <a:p>
            <a:pPr>
              <a:defRPr/>
            </a:pPr>
            <a:fld id="{D7666A4F-98EF-40E5-9AC5-470A7B486281}" type="slidenum">
              <a:rPr lang="en-US" altLang="en-US" smtClean="0"/>
              <a:pPr>
                <a:defRPr/>
              </a:pPr>
              <a:t>7</a:t>
            </a:fld>
            <a:endParaRPr lang="en-US" altLang="en-US" dirty="0"/>
          </a:p>
        </p:txBody>
      </p:sp>
      <p:pic>
        <p:nvPicPr>
          <p:cNvPr id="4098" name="Picture 2" descr="Understanding the ACIP and How Vaccine Recommendations are Made in the US">
            <a:extLst>
              <a:ext uri="{FF2B5EF4-FFF2-40B4-BE49-F238E27FC236}">
                <a16:creationId xmlns:a16="http://schemas.microsoft.com/office/drawing/2014/main" id="{16506E91-248A-50D2-886D-07FCE324F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4572000" cy="254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6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3852-BE6B-8B71-0E6E-78A558325C02}"/>
              </a:ext>
            </a:extLst>
          </p:cNvPr>
          <p:cNvSpPr>
            <a:spLocks noGrp="1"/>
          </p:cNvSpPr>
          <p:nvPr>
            <p:ph type="title"/>
          </p:nvPr>
        </p:nvSpPr>
        <p:spPr>
          <a:xfrm>
            <a:off x="643468" y="643467"/>
            <a:ext cx="4620584" cy="4567137"/>
          </a:xfrm>
        </p:spPr>
        <p:txBody>
          <a:bodyPr vert="horz" lIns="91440" tIns="45720" rIns="91440" bIns="45720" rtlCol="0" anchor="b">
            <a:normAutofit/>
          </a:bodyPr>
          <a:lstStyle/>
          <a:p>
            <a:pPr eaLnBrk="1" hangingPunct="1">
              <a:lnSpc>
                <a:spcPct val="90000"/>
              </a:lnSpc>
            </a:pPr>
            <a:r>
              <a:rPr lang="en-US" sz="4400" dirty="0"/>
              <a:t>When do you need to follow the protocol exactly?</a:t>
            </a:r>
          </a:p>
        </p:txBody>
      </p:sp>
      <p:pic>
        <p:nvPicPr>
          <p:cNvPr id="6" name="Picture 5">
            <a:extLst>
              <a:ext uri="{FF2B5EF4-FFF2-40B4-BE49-F238E27FC236}">
                <a16:creationId xmlns:a16="http://schemas.microsoft.com/office/drawing/2014/main" id="{B00C5A35-7F5F-7EE2-702B-7D25CA285C72}"/>
              </a:ext>
            </a:extLst>
          </p:cNvPr>
          <p:cNvPicPr>
            <a:picLocks noChangeAspect="1"/>
          </p:cNvPicPr>
          <p:nvPr/>
        </p:nvPicPr>
        <p:blipFill rotWithShape="1">
          <a:blip r:embed="rId3"/>
          <a:srcRect l="8835" r="12263"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17E9E0DF-C375-A1D9-AACB-D1614E206F7C}"/>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fontAlgn="auto">
              <a:spcBef>
                <a:spcPts val="0"/>
              </a:spcBef>
              <a:spcAft>
                <a:spcPts val="600"/>
              </a:spcAft>
              <a:defRPr/>
            </a:pPr>
            <a:fld id="{D7666A4F-98EF-40E5-9AC5-470A7B486281}" type="slidenum">
              <a:rPr lang="en-US" altLang="en-US" sz="1200">
                <a:solidFill>
                  <a:srgbClr val="FFFFFF"/>
                </a:solidFill>
                <a:latin typeface="Calibri" panose="020F0502020204030204"/>
              </a:rPr>
              <a:pPr algn="r" fontAlgn="auto">
                <a:spcBef>
                  <a:spcPts val="0"/>
                </a:spcBef>
                <a:spcAft>
                  <a:spcPts val="600"/>
                </a:spcAft>
                <a:defRPr/>
              </a:pPr>
              <a:t>8</a:t>
            </a:fld>
            <a:endParaRPr lang="en-US" altLang="en-US" sz="1200" dirty="0">
              <a:solidFill>
                <a:srgbClr val="FFFFFF"/>
              </a:solidFill>
              <a:latin typeface="Calibri" panose="020F0502020204030204"/>
            </a:endParaRPr>
          </a:p>
        </p:txBody>
      </p:sp>
    </p:spTree>
    <p:extLst>
      <p:ext uri="{BB962C8B-B14F-4D97-AF65-F5344CB8AC3E}">
        <p14:creationId xmlns:p14="http://schemas.microsoft.com/office/powerpoint/2010/main" val="331566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A090-F3DA-DF37-2709-9FBA1978330F}"/>
              </a:ext>
            </a:extLst>
          </p:cNvPr>
          <p:cNvSpPr>
            <a:spLocks noGrp="1"/>
          </p:cNvSpPr>
          <p:nvPr>
            <p:ph type="title"/>
          </p:nvPr>
        </p:nvSpPr>
        <p:spPr>
          <a:xfrm>
            <a:off x="599609" y="679731"/>
            <a:ext cx="4171994" cy="3736540"/>
          </a:xfrm>
        </p:spPr>
        <p:txBody>
          <a:bodyPr vert="horz" lIns="91440" tIns="45720" rIns="91440" bIns="45720" rtlCol="0" anchor="b">
            <a:normAutofit/>
          </a:bodyPr>
          <a:lstStyle/>
          <a:p>
            <a:pPr eaLnBrk="1" hangingPunct="1">
              <a:lnSpc>
                <a:spcPct val="90000"/>
              </a:lnSpc>
            </a:pPr>
            <a:r>
              <a:rPr lang="en-US" sz="4200" kern="1200" dirty="0">
                <a:latin typeface="+mj-lt"/>
                <a:ea typeface="+mj-ea"/>
                <a:cs typeface="+mj-cs"/>
              </a:rPr>
              <a:t>Clinical Judgement and Shared Clinical Decision Making</a:t>
            </a:r>
          </a:p>
        </p:txBody>
      </p:sp>
      <p:pic>
        <p:nvPicPr>
          <p:cNvPr id="6" name="Picture 5" descr="Graphical user interface, text, application&#10;&#10;Description automatically generated">
            <a:extLst>
              <a:ext uri="{FF2B5EF4-FFF2-40B4-BE49-F238E27FC236}">
                <a16:creationId xmlns:a16="http://schemas.microsoft.com/office/drawing/2014/main" id="{7296AE03-3C4C-EB58-7C79-AD848F4D1965}"/>
              </a:ext>
            </a:extLst>
          </p:cNvPr>
          <p:cNvPicPr>
            <a:picLocks noChangeAspect="1"/>
          </p:cNvPicPr>
          <p:nvPr/>
        </p:nvPicPr>
        <p:blipFill>
          <a:blip r:embed="rId3"/>
          <a:stretch>
            <a:fillRect/>
          </a:stretch>
        </p:blipFill>
        <p:spPr>
          <a:xfrm>
            <a:off x="5640572" y="828705"/>
            <a:ext cx="5608830" cy="5090013"/>
          </a:xfrm>
          <a:prstGeom prst="rect">
            <a:avLst/>
          </a:prstGeom>
        </p:spPr>
      </p:pic>
      <p:sp>
        <p:nvSpPr>
          <p:cNvPr id="5" name="Slide Number Placeholder 4">
            <a:extLst>
              <a:ext uri="{FF2B5EF4-FFF2-40B4-BE49-F238E27FC236}">
                <a16:creationId xmlns:a16="http://schemas.microsoft.com/office/drawing/2014/main" id="{DF34EF4F-D53A-B1EA-8FE0-BDC091C6F75B}"/>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lgn="r">
              <a:spcAft>
                <a:spcPts val="600"/>
              </a:spcAft>
              <a:defRPr/>
            </a:pPr>
            <a:fld id="{D7666A4F-98EF-40E5-9AC5-470A7B486281}" type="slidenum">
              <a:rPr lang="en-US" altLang="en-US" sz="1200" smtClean="0">
                <a:solidFill>
                  <a:schemeClr val="tx1">
                    <a:tint val="75000"/>
                  </a:schemeClr>
                </a:solidFill>
              </a:rPr>
              <a:pPr algn="r">
                <a:spcAft>
                  <a:spcPts val="600"/>
                </a:spcAft>
                <a:defRPr/>
              </a:pPr>
              <a:t>9</a:t>
            </a:fld>
            <a:endParaRPr lang="en-US" altLang="en-US" sz="1200" dirty="0">
              <a:solidFill>
                <a:schemeClr val="tx1">
                  <a:tint val="75000"/>
                </a:schemeClr>
              </a:solidFill>
            </a:endParaRPr>
          </a:p>
        </p:txBody>
      </p:sp>
    </p:spTree>
    <p:extLst>
      <p:ext uri="{BB962C8B-B14F-4D97-AF65-F5344CB8AC3E}">
        <p14:creationId xmlns:p14="http://schemas.microsoft.com/office/powerpoint/2010/main" val="3621302533"/>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C5451F13F4DB42AD09F27E1F8FEEE7" ma:contentTypeVersion="10" ma:contentTypeDescription="Create a new document." ma:contentTypeScope="" ma:versionID="eae6275b8eae0e7f09a218c067cf2945">
  <xsd:schema xmlns:xsd="http://www.w3.org/2001/XMLSchema" xmlns:xs="http://www.w3.org/2001/XMLSchema" xmlns:p="http://schemas.microsoft.com/office/2006/metadata/properties" xmlns:ns2="e649cc0b-cbdc-4486-98f1-dba1397f6c30" xmlns:ns3="d88bd63c-9a6d-4162-b16a-aa36a5481a86" targetNamespace="http://schemas.microsoft.com/office/2006/metadata/properties" ma:root="true" ma:fieldsID="8798c48b21fa5abc3851ee04e0a3b97e" ns2:_="" ns3:_="">
    <xsd:import namespace="e649cc0b-cbdc-4486-98f1-dba1397f6c30"/>
    <xsd:import namespace="d88bd63c-9a6d-4162-b16a-aa36a5481a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9cc0b-cbdc-4486-98f1-dba1397f6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512b629-38de-4eee-9bda-de3980551d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8bd63c-9a6d-4162-b16a-aa36a5481a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fa27f95-8598-4b7f-b71a-bbaa49d97ded}" ma:internalName="TaxCatchAll" ma:showField="CatchAllData" ma:web="d88bd63c-9a6d-4162-b16a-aa36a5481a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4A13AA-A4A3-4092-A109-2102ADE96B0A}">
  <ds:schemaRefs>
    <ds:schemaRef ds:uri="http://schemas.microsoft.com/sharepoint/v3/contenttype/forms"/>
  </ds:schemaRefs>
</ds:datastoreItem>
</file>

<file path=customXml/itemProps2.xml><?xml version="1.0" encoding="utf-8"?>
<ds:datastoreItem xmlns:ds="http://schemas.openxmlformats.org/officeDocument/2006/customXml" ds:itemID="{0F29DB16-F085-4E7D-9C01-9835D62E5071}">
  <ds:schemaRefs>
    <ds:schemaRef ds:uri="http://schemas.microsoft.com/office/2006/metadata/longProperties"/>
  </ds:schemaRefs>
</ds:datastoreItem>
</file>

<file path=customXml/itemProps3.xml><?xml version="1.0" encoding="utf-8"?>
<ds:datastoreItem xmlns:ds="http://schemas.openxmlformats.org/officeDocument/2006/customXml" ds:itemID="{7C449132-35B9-419B-8547-69DA924123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9cc0b-cbdc-4486-98f1-dba1397f6c30"/>
    <ds:schemaRef ds:uri="d88bd63c-9a6d-4162-b16a-aa36a5481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28376</TotalTime>
  <Words>4491</Words>
  <Application>Microsoft Office PowerPoint</Application>
  <PresentationFormat>Widescreen</PresentationFormat>
  <Paragraphs>374</Paragraphs>
  <Slides>34</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Cavolini</vt:lpstr>
      <vt:lpstr>Times</vt:lpstr>
      <vt:lpstr>Times New Roman</vt:lpstr>
      <vt:lpstr>Wingdings</vt:lpstr>
      <vt:lpstr>Custom Design</vt:lpstr>
      <vt:lpstr>1_Custom Design</vt:lpstr>
      <vt:lpstr>Anatomy of a Vaccine Encounter: Immunization Protocols and Administration Tips </vt:lpstr>
      <vt:lpstr>Objectives</vt:lpstr>
      <vt:lpstr>Anatomy of an Immunization Protocol</vt:lpstr>
      <vt:lpstr>What is a Protocol?</vt:lpstr>
      <vt:lpstr>PowerPoint Presentation</vt:lpstr>
      <vt:lpstr>The protocol itself</vt:lpstr>
      <vt:lpstr>Supporting Information </vt:lpstr>
      <vt:lpstr>When do you need to follow the protocol exactly?</vt:lpstr>
      <vt:lpstr>Clinical Judgement and Shared Clinical Decision Making</vt:lpstr>
      <vt:lpstr>Oops</vt:lpstr>
      <vt:lpstr>4-day grace period</vt:lpstr>
      <vt:lpstr>PowerPoint Presentation</vt:lpstr>
      <vt:lpstr>Responding to Severe Adverse Events</vt:lpstr>
      <vt:lpstr>Are Oregon Immunization Protocols Required?</vt:lpstr>
      <vt:lpstr>PowerPoint Presentation</vt:lpstr>
      <vt:lpstr>PowerPoint Presentation</vt:lpstr>
      <vt:lpstr>PowerPoint Presentation</vt:lpstr>
      <vt:lpstr>11. Adverse events reporting</vt:lpstr>
      <vt:lpstr>PowerPoint Presentation</vt:lpstr>
      <vt:lpstr>Vaccine Administration Best Practices</vt:lpstr>
      <vt:lpstr>Improving the Vaccination Experience</vt:lpstr>
      <vt:lpstr>PowerPoint Presentation</vt:lpstr>
      <vt:lpstr>Suggestions for Managing Stress and Pain </vt:lpstr>
      <vt:lpstr>Comfort Positions</vt:lpstr>
      <vt:lpstr>Comfort Positions</vt:lpstr>
      <vt:lpstr>Comfort Positions</vt:lpstr>
      <vt:lpstr>PowerPoint Presentation</vt:lpstr>
      <vt:lpstr>PowerPoint Presentation</vt:lpstr>
      <vt:lpstr>PowerPoint Presentation</vt:lpstr>
      <vt:lpstr>Ask The Experts at Immunize.Org</vt:lpstr>
      <vt:lpstr>PowerPoint Presentation</vt:lpstr>
      <vt:lpstr>PowerPoint Presentation</vt:lpstr>
      <vt:lpstr>PowerPoint Presentation</vt:lpstr>
      <vt:lpstr>Resources at Your Fingertips</vt:lpstr>
    </vt:vector>
  </TitlesOfParts>
  <Company>Joe's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OHA PowerPoint - Light background - OHA</dc:title>
  <dc:creator>Joe B</dc:creator>
  <cp:lastModifiedBy>Neu Wendy</cp:lastModifiedBy>
  <cp:revision>22</cp:revision>
  <dcterms:created xsi:type="dcterms:W3CDTF">2010-08-23T12:44:57Z</dcterms:created>
  <dcterms:modified xsi:type="dcterms:W3CDTF">2023-08-03T20:05:16Z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Link">
    <vt:lpwstr>https://dhsoha.sharepoint.com/Shared-Services/PCS/_layouts/15/wrkstat.aspx?List=7bd826b3-dc91-4eb5-81d3-676459c1b40b&amp;WorkflowInstanceName=53e342c5-3b7b-4ab8-a57a-653650da0389, Stage 1</vt:lpwstr>
  </property>
  <property fmtid="{D5CDD505-2E9C-101B-9397-08002B2CF9AE}" pid="3" name="URL">
    <vt:lpwstr>https://dhsoha.sharepoint.com/Shared-Services/PCS/Documents/ohasingle_brand_template.ppt, OHA PowerPoint - Light background - OHA</vt:lpwstr>
  </property>
</Properties>
</file>