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93" r:id="rId5"/>
    <p:sldMasterId id="2147483705" r:id="rId6"/>
  </p:sldMasterIdLst>
  <p:notesMasterIdLst>
    <p:notesMasterId r:id="rId63"/>
  </p:notesMasterIdLst>
  <p:handoutMasterIdLst>
    <p:handoutMasterId r:id="rId64"/>
  </p:handoutMasterIdLst>
  <p:sldIdLst>
    <p:sldId id="256" r:id="rId7"/>
    <p:sldId id="477" r:id="rId8"/>
    <p:sldId id="476" r:id="rId9"/>
    <p:sldId id="478" r:id="rId10"/>
    <p:sldId id="417" r:id="rId11"/>
    <p:sldId id="475" r:id="rId12"/>
    <p:sldId id="425" r:id="rId13"/>
    <p:sldId id="424" r:id="rId14"/>
    <p:sldId id="449" r:id="rId15"/>
    <p:sldId id="507" r:id="rId16"/>
    <p:sldId id="451" r:id="rId17"/>
    <p:sldId id="427" r:id="rId18"/>
    <p:sldId id="428" r:id="rId19"/>
    <p:sldId id="429" r:id="rId20"/>
    <p:sldId id="418" r:id="rId21"/>
    <p:sldId id="262" r:id="rId22"/>
    <p:sldId id="263" r:id="rId23"/>
    <p:sldId id="446" r:id="rId24"/>
    <p:sldId id="445" r:id="rId25"/>
    <p:sldId id="481" r:id="rId26"/>
    <p:sldId id="482" r:id="rId27"/>
    <p:sldId id="483" r:id="rId28"/>
    <p:sldId id="485" r:id="rId29"/>
    <p:sldId id="484" r:id="rId30"/>
    <p:sldId id="486" r:id="rId31"/>
    <p:sldId id="489" r:id="rId32"/>
    <p:sldId id="487" r:id="rId33"/>
    <p:sldId id="490" r:id="rId34"/>
    <p:sldId id="491" r:id="rId35"/>
    <p:sldId id="492" r:id="rId36"/>
    <p:sldId id="494" r:id="rId37"/>
    <p:sldId id="495" r:id="rId38"/>
    <p:sldId id="497" r:id="rId39"/>
    <p:sldId id="498" r:id="rId40"/>
    <p:sldId id="499" r:id="rId41"/>
    <p:sldId id="500" r:id="rId42"/>
    <p:sldId id="501" r:id="rId43"/>
    <p:sldId id="502" r:id="rId44"/>
    <p:sldId id="503" r:id="rId45"/>
    <p:sldId id="504" r:id="rId46"/>
    <p:sldId id="505" r:id="rId47"/>
    <p:sldId id="508" r:id="rId48"/>
    <p:sldId id="276" r:id="rId49"/>
    <p:sldId id="282" r:id="rId50"/>
    <p:sldId id="511" r:id="rId51"/>
    <p:sldId id="506" r:id="rId52"/>
    <p:sldId id="509" r:id="rId53"/>
    <p:sldId id="275" r:id="rId54"/>
    <p:sldId id="512" r:id="rId55"/>
    <p:sldId id="513" r:id="rId56"/>
    <p:sldId id="514" r:id="rId57"/>
    <p:sldId id="515" r:id="rId58"/>
    <p:sldId id="516" r:id="rId59"/>
    <p:sldId id="461" r:id="rId60"/>
    <p:sldId id="462" r:id="rId61"/>
    <p:sldId id="51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27" autoAdjust="0"/>
  </p:normalViewPr>
  <p:slideViewPr>
    <p:cSldViewPr>
      <p:cViewPr varScale="1">
        <p:scale>
          <a:sx n="72" d="100"/>
          <a:sy n="72" d="100"/>
        </p:scale>
        <p:origin x="110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56"/>
    </p:cViewPr>
  </p:sorterViewPr>
  <p:notesViewPr>
    <p:cSldViewPr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EF513E-6EBE-7E62-C1D5-324145524F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A5498-4B1C-F2CB-9593-E75E2D8943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081A2-3F70-4E3F-BFCC-5D516CC32A8F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20CE1-9DF2-5A5D-A57C-7A795A2BB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75BC7-D80F-92E0-0029-0CFDAA9F37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DF24-4D62-4B70-9129-A789782C0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24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1543F-E111-48FD-881E-320ECF3D425A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11FAF-0A29-4382-88EC-1F3804AEB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11FAF-0A29-4382-88EC-1F3804AEBC3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aggregate data and studies.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KAEK C+ Sabon LT Std"/>
              </a:rPr>
              <a:t>GeoSentinel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KAEK C+ Sabon LT Std"/>
              </a:rPr>
              <a:t> &amp;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KAEK C+ Sabon LT Std"/>
              </a:rPr>
              <a:t>EuroTravNet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KAEK C+ Sabon LT Std"/>
              </a:rPr>
              <a:t> -clinic-based global surveillance systems that track diseases among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KAEK C+ Sabon LT Std"/>
              </a:rPr>
              <a:t>travellers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KAEK C+ Sabon LT Std"/>
              </a:rPr>
              <a:t> in their destination country and upon return.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KAEK C+ Sabon LT Std"/>
              </a:rPr>
              <a:t>GeoSentinel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KAEK C+ Sabon LT Std"/>
              </a:rPr>
              <a:t> comprises 71 clinics worldwide. Clinical information is collected by physicians and entered into a database which is maintained by the U.S. CDC. By nature,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KAEK C+ Sabon LT Std"/>
              </a:rPr>
              <a:t>GeoSentinel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KAEK C+ Sabon LT Std"/>
              </a:rPr>
              <a:t> is unable to provide denominator data; thus, no incidence rates are generated, but it offers valuable data on proportionate morbidity.</a:t>
            </a:r>
            <a:endParaRPr lang="en-US" dirty="0"/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do not consider variations in risk behaviors, destination, season, duration of travel, or general style of travel.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2ABCF-8BC1-46A2-8AA6-1599D318C2A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Categories may overlap. Vaccine availability varies by country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11FAF-0A29-4382-88EC-1F3804AEBC3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5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 ICVP (International Certificate of Vaccination or Prophylaxis) – becomes valid 10d after vaccination and is valid for Life. 80% of vaccinees have neutralizing Ab within 10d, 99% within 30 days.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11FAF-0A29-4382-88EC-1F3804AEBC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5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fever vaccine-associated neurologic disease (YEL-AND) and viscerotropic disease (YEL-AVD)</a:t>
            </a:r>
          </a:p>
          <a:p>
            <a:r>
              <a:rPr lang="en-US" dirty="0"/>
              <a:t>Anaphylaxis risk 1.3 cases / million doses.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11FAF-0A29-4382-88EC-1F3804AEBC3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0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 Million travelers to SEA yearly – theoretical bite exposures ~600K; yet only 2 reported cases !!!</a:t>
            </a:r>
          </a:p>
          <a:p>
            <a:r>
              <a:rPr lang="en-US" dirty="0"/>
              <a:t>Rabies does not go into blood, but stays in </a:t>
            </a:r>
            <a:r>
              <a:rPr lang="en-US" dirty="0" err="1"/>
              <a:t>subcu</a:t>
            </a:r>
            <a:r>
              <a:rPr lang="en-US" dirty="0"/>
              <a:t> tissue / muscle and might stay there for a long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11FAF-0A29-4382-88EC-1F3804AEBC3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9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11FAF-0A29-4382-88EC-1F3804AEBC3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4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mmer_palm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5158015"/>
            <a:ext cx="9144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514350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029200"/>
            <a:ext cx="7772400" cy="933450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816604"/>
            <a:ext cx="6400800" cy="6858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8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3050"/>
            <a:ext cx="25908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0"/>
            <a:ext cx="4419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1435100"/>
            <a:ext cx="25908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9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45688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67000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7000" y="51355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6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65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495800" y="1524000"/>
            <a:ext cx="41910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495800" y="2362200"/>
            <a:ext cx="41910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495800" y="3200400"/>
            <a:ext cx="41910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495800" y="4038600"/>
            <a:ext cx="41910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25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066800"/>
            <a:ext cx="31242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066800"/>
            <a:ext cx="3932464" cy="2362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676400" y="3581400"/>
            <a:ext cx="3124200" cy="243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876800" y="3581400"/>
            <a:ext cx="3932464" cy="24384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62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581400"/>
            <a:ext cx="2209798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3581400"/>
            <a:ext cx="2209798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553200" y="3581400"/>
            <a:ext cx="2209798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676400" y="1295400"/>
            <a:ext cx="2209798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114800" y="1295400"/>
            <a:ext cx="2209798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553201" y="1295400"/>
            <a:ext cx="2209798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90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2225"/>
            <a:ext cx="5181600" cy="91757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39624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45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5760" indent="-365760">
              <a:spcAft>
                <a:spcPts val="600"/>
              </a:spcAft>
              <a:buFont typeface="Arial" pitchFamily="34" charset="0"/>
              <a:buChar char="•"/>
              <a:defRPr/>
            </a:lvl1pPr>
            <a:lvl2pPr marL="365760" indent="-365760">
              <a:spcAft>
                <a:spcPts val="600"/>
              </a:spcAft>
              <a:defRPr/>
            </a:lvl2pPr>
            <a:lvl3pPr marL="365760" indent="-365760">
              <a:spcAft>
                <a:spcPts val="600"/>
              </a:spcAft>
              <a:defRPr/>
            </a:lvl3pPr>
            <a:lvl4pPr marL="365760" indent="-365760">
              <a:spcAft>
                <a:spcPts val="600"/>
              </a:spcAft>
              <a:defRPr/>
            </a:lvl4pPr>
            <a:lvl5pPr marL="365760" indent="-365760"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  Click to edit Master text styles</a:t>
            </a:r>
          </a:p>
          <a:p>
            <a:pPr lvl="1"/>
            <a:r>
              <a:rPr lang="en-US" dirty="0"/>
              <a:t>	- Second level</a:t>
            </a:r>
          </a:p>
          <a:p>
            <a:pPr lvl="2"/>
            <a:r>
              <a:rPr lang="en-US" dirty="0"/>
              <a:t>		Third level</a:t>
            </a:r>
          </a:p>
          <a:p>
            <a:pPr lvl="3"/>
            <a:r>
              <a:rPr lang="en-US" dirty="0"/>
              <a:t>			Fourth level</a:t>
            </a:r>
          </a:p>
          <a:p>
            <a:pPr lvl="4"/>
            <a:r>
              <a:rPr lang="en-US" dirty="0"/>
              <a:t>				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2023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27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7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6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60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39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1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0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66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66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April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C6CA-8FBE-4D16-A00D-0F54C936B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3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April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C6CA-8FBE-4D16-A00D-0F54C936B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spcAft>
                <a:spcPts val="600"/>
              </a:spcAft>
              <a:buFont typeface="Arial" pitchFamily="34" charset="0"/>
              <a:buChar char="•"/>
              <a:defRPr sz="2400"/>
            </a:lvl1pPr>
            <a:lvl2pPr marL="628650" indent="-171450">
              <a:spcAft>
                <a:spcPts val="600"/>
              </a:spcAft>
              <a:buFont typeface="Arial" pitchFamily="34" charset="0"/>
              <a:buChar char="•"/>
              <a:defRPr sz="2000"/>
            </a:lvl2pPr>
            <a:lvl3pPr marL="1085850" indent="-171450">
              <a:spcAft>
                <a:spcPts val="600"/>
              </a:spcAft>
              <a:buFont typeface="Arial" pitchFamily="34" charset="0"/>
              <a:buChar char="•"/>
              <a:defRPr sz="1800"/>
            </a:lvl3pPr>
            <a:lvl4pPr marL="1543050" indent="-171450">
              <a:spcAft>
                <a:spcPts val="600"/>
              </a:spcAft>
              <a:buFont typeface="Arial" pitchFamily="34" charset="0"/>
              <a:buChar char="•"/>
              <a:defRPr sz="1600"/>
            </a:lvl4pPr>
            <a:lvl5pPr marL="2000250" indent="-171450">
              <a:spcAft>
                <a:spcPts val="600"/>
              </a:spcAft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1066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18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46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6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C4E6F-23A5-41E2-8790-BEE979B481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40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5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8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14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428750" y="0"/>
            <a:ext cx="0" cy="685800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00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167187"/>
            <a:ext cx="62087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667000"/>
            <a:ext cx="6208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6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219200"/>
            <a:ext cx="34290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219200"/>
            <a:ext cx="34290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4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7777" y="1265238"/>
            <a:ext cx="35038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7777" y="1981200"/>
            <a:ext cx="3503823" cy="4144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265238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1981200"/>
            <a:ext cx="3505200" cy="4144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2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1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3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video" Target="../media/media1.wm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mmer_palms_slide.mov">
            <a:hlinkClick r:id="" action="ppaction://media"/>
          </p:cNvPr>
          <p:cNvPicPr>
            <a:picLocks noChangeAspect="1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3629" y="0"/>
            <a:ext cx="14287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219200"/>
            <a:ext cx="70104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356350"/>
            <a:ext cx="1282244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17C20-A48C-423B-A3B1-FFB4D1E77B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428750" y="0"/>
            <a:ext cx="0" cy="685800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69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tx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2358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2579119-E0D5-425D-8E0C-C4318082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20000"/>
                <a:lumOff val="80000"/>
              </a:schemeClr>
            </a:gs>
            <a:gs pos="33000">
              <a:schemeClr val="bg2">
                <a:lumMod val="60000"/>
                <a:lumOff val="40000"/>
              </a:schemeClr>
            </a:gs>
          </a:gsLst>
          <a:lin ang="17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B3FA4D-3100-4660-B482-D580AF0811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8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yellowfever/resources/training/mod-1/files-b/Contraindications-administering-yellow-fever-vaccine_03032020.pdf" TargetMode="Externa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cephalitis.info/" TargetMode="Externa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381000"/>
            <a:ext cx="4724400" cy="3276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Northwest Immunization Conference (NWIC) 2023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Travel Medicine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&amp; Vaccines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5257800"/>
            <a:ext cx="6667500" cy="14478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Tobias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Providence Infectious Diseases Consultants West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Travelers Clinic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Portland, Oregon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831E07-954D-2EE3-68C2-EEA291DCA9C8}"/>
              </a:ext>
            </a:extLst>
          </p:cNvPr>
          <p:cNvCxnSpPr/>
          <p:nvPr/>
        </p:nvCxnSpPr>
        <p:spPr>
          <a:xfrm>
            <a:off x="4267200" y="2133600"/>
            <a:ext cx="3733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4758-0270-FF0C-3003-3AB7C06C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Populations – VFR’s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F5F9E-518F-6478-A9A6-AFD73862E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indent="-365760"/>
            <a:r>
              <a:rPr lang="en-US" sz="2400" dirty="0"/>
              <a:t>More frequent travel</a:t>
            </a:r>
          </a:p>
          <a:p>
            <a:pPr marL="365760" indent="-365760"/>
            <a:r>
              <a:rPr lang="en-US" sz="2400" dirty="0"/>
              <a:t>Greater morbidity and mortality than natives of their adopted country</a:t>
            </a:r>
          </a:p>
          <a:p>
            <a:pPr marL="365760" indent="-365760"/>
            <a:r>
              <a:rPr lang="en-US" sz="2400" dirty="0"/>
              <a:t>US &amp; Canadian population:</a:t>
            </a:r>
          </a:p>
          <a:p>
            <a:pPr marL="117729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12% are foreign born and comprise 38% of overseas travelers</a:t>
            </a:r>
          </a:p>
          <a:p>
            <a:pPr marL="117729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Returning “home” exposes to pathogens that are generally absent in adopted countries</a:t>
            </a:r>
          </a:p>
          <a:p>
            <a:pPr marL="1177290" lvl="2" indent="-342900">
              <a:buFont typeface="Wingdings" panose="05000000000000000000" pitchFamily="2" charset="2"/>
              <a:buChar char="Ø"/>
            </a:pPr>
            <a:r>
              <a:rPr lang="en-US" sz="2200" dirty="0"/>
              <a:t>Higher numbers of imported cholera and other diarrheal illnesses, TB, helminthic diseases</a:t>
            </a:r>
          </a:p>
          <a:p>
            <a:pPr marL="365760" indent="-365760"/>
            <a:endParaRPr lang="en-US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78DF7-EA30-DC43-96A8-BC5EE520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4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239000" cy="1143000"/>
          </a:xfrm>
        </p:spPr>
        <p:txBody>
          <a:bodyPr anchor="ctr"/>
          <a:lstStyle/>
          <a:p>
            <a:pPr algn="ctr"/>
            <a:r>
              <a:rPr lang="en-US" dirty="0"/>
              <a:t>Special Populations – VFR’s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143000"/>
            <a:ext cx="7086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Travel to more remote locations</a:t>
            </a:r>
          </a:p>
          <a:p>
            <a:r>
              <a:rPr lang="en-US" sz="2400" dirty="0"/>
              <a:t>Much higher rate of non-”western style </a:t>
            </a:r>
            <a:r>
              <a:rPr lang="en-US" sz="2400" dirty="0" err="1"/>
              <a:t>accomodations</a:t>
            </a:r>
            <a:r>
              <a:rPr lang="en-US" sz="2400" dirty="0"/>
              <a:t>”</a:t>
            </a:r>
          </a:p>
          <a:p>
            <a:r>
              <a:rPr lang="en-US" sz="2400" dirty="0"/>
              <a:t>Lack of risk awareness &amp; believe of “immunity”</a:t>
            </a:r>
          </a:p>
          <a:p>
            <a:r>
              <a:rPr lang="en-US" sz="2400" dirty="0"/>
              <a:t>Inadequate medications use (chloroquine in SE Asia) or counterfeit drugs</a:t>
            </a:r>
          </a:p>
          <a:p>
            <a:r>
              <a:rPr lang="en-US" sz="2400" dirty="0"/>
              <a:t>Lower rates of pre-travel visits / Language barrier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Travel can be (is) hazardous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50% of all travelers will develop a health problem</a:t>
            </a:r>
          </a:p>
          <a:p>
            <a:pPr algn="ctr"/>
            <a:r>
              <a:rPr lang="en-US" sz="2400" dirty="0"/>
              <a:t>8% will seek physician advice</a:t>
            </a:r>
          </a:p>
          <a:p>
            <a:pPr algn="ctr"/>
            <a:r>
              <a:rPr lang="en-US" sz="2400" dirty="0"/>
              <a:t>5% will be confined to a bed for at least 1 day</a:t>
            </a:r>
          </a:p>
          <a:p>
            <a:pPr algn="ctr"/>
            <a:r>
              <a:rPr lang="en-US" sz="2400" dirty="0"/>
              <a:t>1% will be incapacitated during or after travel</a:t>
            </a:r>
          </a:p>
          <a:p>
            <a:pPr algn="ctr"/>
            <a:r>
              <a:rPr lang="en-US" sz="2800" dirty="0"/>
              <a:t>0.3% will be hospitalized (abroad or home)</a:t>
            </a:r>
          </a:p>
          <a:p>
            <a:pPr algn="ctr"/>
            <a:r>
              <a:rPr lang="en-US" sz="2800" dirty="0"/>
              <a:t>0.05% will require evacuation</a:t>
            </a:r>
          </a:p>
          <a:p>
            <a:pPr algn="ctr"/>
            <a:r>
              <a:rPr lang="en-US" sz="2800" dirty="0"/>
              <a:t>0.001% will die during travel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90385"/>
            <a:ext cx="7010400" cy="792162"/>
          </a:xfrm>
        </p:spPr>
        <p:txBody>
          <a:bodyPr anchor="ctr"/>
          <a:lstStyle/>
          <a:p>
            <a:pPr algn="ctr"/>
            <a:r>
              <a:rPr lang="en-US" dirty="0"/>
              <a:t>Fatalities abroad 2009-2011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  <p:sp>
        <p:nvSpPr>
          <p:cNvPr id="2050" name="AutoShape 2" descr="Figure 2-1. Leading causes of injury death for US citizens in foreign countries, 2009–20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Figure 2-1. Leading causes of injury death for US citizens in foreign countries, 2009–20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C:\Users\Toby and Fara\Desktop\figure_2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5398" y="1323921"/>
            <a:ext cx="6164804" cy="479105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30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"/>
            <a:ext cx="4267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  <p:sp>
        <p:nvSpPr>
          <p:cNvPr id="184322" name="AutoShape 2" descr="http://i.ytimg.com/vi/iEIk3RpV6RA/maxresdefault.jpg"/>
          <p:cNvSpPr>
            <a:spLocks noChangeAspect="1" noChangeArrowheads="1"/>
          </p:cNvSpPr>
          <p:nvPr/>
        </p:nvSpPr>
        <p:spPr bwMode="auto">
          <a:xfrm>
            <a:off x="155575" y="-1790700"/>
            <a:ext cx="6657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4" name="AutoShape 4" descr="http://i.ytimg.com/vi/iEIk3RpV6RA/maxresdefault.jpg"/>
          <p:cNvSpPr>
            <a:spLocks noChangeAspect="1" noChangeArrowheads="1"/>
          </p:cNvSpPr>
          <p:nvPr/>
        </p:nvSpPr>
        <p:spPr bwMode="auto">
          <a:xfrm>
            <a:off x="155575" y="-1790700"/>
            <a:ext cx="6657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6" name="AutoShape 6" descr="http://i.ytimg.com/vi/iEIk3RpV6RA/maxresdefault.jpg"/>
          <p:cNvSpPr>
            <a:spLocks noChangeAspect="1" noChangeArrowheads="1"/>
          </p:cNvSpPr>
          <p:nvPr/>
        </p:nvSpPr>
        <p:spPr bwMode="auto">
          <a:xfrm>
            <a:off x="155575" y="-2743200"/>
            <a:ext cx="101631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8" name="AutoShape 8" descr="http://i.ytimg.com/vi/iEIk3RpV6RA/maxresdefault.jpg"/>
          <p:cNvSpPr>
            <a:spLocks noChangeAspect="1" noChangeArrowheads="1"/>
          </p:cNvSpPr>
          <p:nvPr/>
        </p:nvSpPr>
        <p:spPr bwMode="auto">
          <a:xfrm>
            <a:off x="155575" y="-2743200"/>
            <a:ext cx="101631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695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50"/>
            <a:ext cx="55943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3" name="Picture 13" descr="C:\Users\Toby and Fara\Pictures\Leonie, Banou &amp; Us\Vacations- Trips &amp; Events\Kenya 2006\Uganda Rafting Trip\FH04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5031" y="2819400"/>
            <a:ext cx="5978970" cy="4038600"/>
          </a:xfrm>
          <a:prstGeom prst="rect">
            <a:avLst/>
          </a:prstGeom>
          <a:noFill/>
        </p:spPr>
      </p:pic>
      <p:pic>
        <p:nvPicPr>
          <p:cNvPr id="18433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295400"/>
            <a:ext cx="71151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29826"/>
            <a:ext cx="6553200" cy="762000"/>
          </a:xfrm>
        </p:spPr>
        <p:txBody>
          <a:bodyPr anchor="t">
            <a:normAutofit/>
          </a:bodyPr>
          <a:lstStyle/>
          <a:p>
            <a:pPr algn="ctr"/>
            <a:r>
              <a:rPr lang="en-US" sz="3200" dirty="0" err="1"/>
              <a:t>Geosentinel</a:t>
            </a:r>
            <a:r>
              <a:rPr lang="en-US" sz="3200" dirty="0"/>
              <a:t> </a:t>
            </a:r>
            <a:r>
              <a:rPr lang="en-US" sz="3200" dirty="0" err="1"/>
              <a:t>Surveilance</a:t>
            </a:r>
            <a:r>
              <a:rPr lang="en-US" sz="3200" dirty="0"/>
              <a:t>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716" y="5924988"/>
            <a:ext cx="7410418" cy="613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/>
              <a:t>Limitations: </a:t>
            </a:r>
            <a:r>
              <a:rPr lang="en-US" sz="1600" dirty="0"/>
              <a:t>Precise risk for specific diseases difficult to estimate, cha</a:t>
            </a:r>
            <a:r>
              <a:rPr lang="en-US" sz="1400" dirty="0"/>
              <a:t>llenge determining nominator &amp; denominators. True Incidence Rate / Risk ???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  <p:sp>
        <p:nvSpPr>
          <p:cNvPr id="1026" name="AutoShape 2" descr="Figure 1-01. Estimated incidence rate per month of infections and fatal accidents among travelers in developing countries,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Figure 1-01. Estimated incidence rate per month of infections and fatal accidents among travelers in developing countries,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Figure 1-01. Estimated incidence rate per month of infections and fatal accidents among travelers in developing countries,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Figure 1-01. Estimated incidence rate per month of infections and fatal accidents among travelers in developing countries,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27" y="1066801"/>
            <a:ext cx="3989965" cy="450012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3C551-B728-7987-0E8E-3BAFBE5A3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273" y="1066801"/>
            <a:ext cx="4179145" cy="45001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3091A-193C-EC6B-50C7-C41349F26BCA}"/>
              </a:ext>
            </a:extLst>
          </p:cNvPr>
          <p:cNvSpPr txBox="1"/>
          <p:nvPr/>
        </p:nvSpPr>
        <p:spPr>
          <a:xfrm>
            <a:off x="5054145" y="558801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Steffen R., et all. JTM June 2023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/>
              <a:t>Relative Incidences of </a:t>
            </a:r>
            <a:r>
              <a:rPr lang="en-US" sz="2800" b="1">
                <a:solidFill>
                  <a:srgbClr val="FFFF00"/>
                </a:solidFill>
              </a:rPr>
              <a:t>Health Problems </a:t>
            </a:r>
            <a:r>
              <a:rPr lang="en-US" sz="2800" b="1"/>
              <a:t>During Travel in a Developing Country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BB39E-EB80-7C7A-EB07-7B974B42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/>
              <a:t>Relative Incidences of </a:t>
            </a:r>
            <a:r>
              <a:rPr lang="en-US" sz="2800" b="1">
                <a:solidFill>
                  <a:srgbClr val="FFFF00"/>
                </a:solidFill>
              </a:rPr>
              <a:t>Health Problems </a:t>
            </a:r>
            <a:r>
              <a:rPr lang="en-US" sz="2800" b="1"/>
              <a:t>During Travel in a Developing Country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2A764-F9F7-7321-F2D1-71F6A932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971800"/>
            <a:ext cx="6858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Vaccines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78FA6-71B6-E646-6F91-1EE5A9E4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1125C-5AEB-B12A-7852-7E2D85DC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2023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A38A-E22C-04C7-8F41-30F0CB44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E8A22-E600-2663-4960-0C4A8D614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HIV Speakers Bureau – Gilead Sciences LLC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HIV Advisory Board</a:t>
            </a:r>
          </a:p>
          <a:p>
            <a:pPr marL="0" lvl="1" indent="0"/>
            <a:r>
              <a:rPr lang="en-US" sz="2400" dirty="0"/>
              <a:t>	- Gilead </a:t>
            </a:r>
          </a:p>
          <a:p>
            <a:pPr marL="0" lvl="1" indent="0"/>
            <a:r>
              <a:rPr lang="en-US" sz="2400" dirty="0"/>
              <a:t>	- Viiv Healthcare LLC</a:t>
            </a:r>
          </a:p>
          <a:p>
            <a:pPr marL="457200" lvl="1" indent="-457200">
              <a:buFont typeface="+mj-lt"/>
              <a:buAutoNum type="arabicPeriod" startAt="3"/>
            </a:pPr>
            <a:r>
              <a:rPr lang="en-US" sz="2400" dirty="0"/>
              <a:t>Advisory Board</a:t>
            </a:r>
          </a:p>
          <a:p>
            <a:pPr marL="0" lvl="1" indent="0"/>
            <a:r>
              <a:rPr lang="en-US" sz="2400" dirty="0"/>
              <a:t>	- CSL Sequirus Ltd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Contracted research</a:t>
            </a:r>
          </a:p>
          <a:p>
            <a:pPr marL="0" lvl="2" indent="0"/>
            <a:r>
              <a:rPr lang="en-US" sz="2400" dirty="0"/>
              <a:t>	- Gilead</a:t>
            </a:r>
          </a:p>
          <a:p>
            <a:pPr marL="0" lvl="2" indent="0"/>
            <a:r>
              <a:rPr lang="en-US" sz="2400" dirty="0"/>
              <a:t>	- Viiv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FDBC9-C97C-99A0-DC08-354E67AA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8/3/17</a:t>
            </a:r>
          </a:p>
        </p:txBody>
      </p:sp>
    </p:spTree>
    <p:extLst>
      <p:ext uri="{BB962C8B-B14F-4D97-AF65-F5344CB8AC3E}">
        <p14:creationId xmlns:p14="http://schemas.microsoft.com/office/powerpoint/2010/main" val="320567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00F8-8AEB-EC7A-05D4-EC8910D8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“R’s” of Travel Vaccinations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0462D-C5DE-759B-1A39-2056FD5C2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/>
            <a:r>
              <a:rPr lang="en-US" sz="2800" i="1" dirty="0"/>
              <a:t>ROUTINE</a:t>
            </a:r>
          </a:p>
          <a:p>
            <a:pPr marL="731520" lvl="2" indent="-274320"/>
            <a:r>
              <a:rPr lang="en-US" sz="2200" dirty="0"/>
              <a:t>Childhood, adulthood by ACIP / CDC vaccine calendar</a:t>
            </a:r>
          </a:p>
          <a:p>
            <a:pPr marL="457200" lvl="2" indent="0">
              <a:buNone/>
            </a:pPr>
            <a:endParaRPr lang="en-US" sz="2200" dirty="0"/>
          </a:p>
          <a:p>
            <a:pPr marL="274320" indent="-274320"/>
            <a:r>
              <a:rPr lang="en-US" sz="2800" i="1" dirty="0"/>
              <a:t>REQUIRED</a:t>
            </a:r>
          </a:p>
          <a:p>
            <a:pPr marL="731520" lvl="2" indent="-274320"/>
            <a:r>
              <a:rPr lang="en-US" sz="2200" dirty="0"/>
              <a:t>Crossing international borders</a:t>
            </a:r>
          </a:p>
          <a:p>
            <a:pPr marL="457200" lvl="2" indent="0">
              <a:buNone/>
            </a:pPr>
            <a:endParaRPr lang="en-US" sz="2200" dirty="0"/>
          </a:p>
          <a:p>
            <a:pPr marL="274320" indent="-274320"/>
            <a:r>
              <a:rPr lang="en-US" sz="2800" i="1" dirty="0"/>
              <a:t>RECOMMENDED</a:t>
            </a:r>
          </a:p>
          <a:p>
            <a:pPr marL="731520" lvl="2" indent="-274320"/>
            <a:r>
              <a:rPr lang="en-US" sz="2200" dirty="0"/>
              <a:t>By risk of infection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2065-D25B-21D9-E575-23B3DA26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42E6-471C-92BB-2846-A3C138B7B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34532"/>
            <a:ext cx="7543800" cy="792162"/>
          </a:xfrm>
        </p:spPr>
        <p:txBody>
          <a:bodyPr anchor="ctr">
            <a:noAutofit/>
          </a:bodyPr>
          <a:lstStyle/>
          <a:p>
            <a:pPr algn="ctr"/>
            <a:r>
              <a:rPr lang="en-US" sz="3200" dirty="0"/>
              <a:t>Routine Vaccines – most / all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5799-35DC-52A9-7F23-8FFA37E9F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238040"/>
            <a:ext cx="7010400" cy="4906963"/>
          </a:xfrm>
        </p:spPr>
        <p:txBody>
          <a:bodyPr>
            <a:normAutofit lnSpcReduction="10000"/>
          </a:bodyPr>
          <a:lstStyle/>
          <a:p>
            <a:pPr marL="274320" indent="-274320"/>
            <a:r>
              <a:rPr lang="en-US" sz="2800" dirty="0"/>
              <a:t>Tetanus, </a:t>
            </a:r>
            <a:r>
              <a:rPr lang="en-US" sz="2800" dirty="0" err="1"/>
              <a:t>diphteria</a:t>
            </a:r>
            <a:r>
              <a:rPr lang="en-US" sz="2800" dirty="0"/>
              <a:t>, pertussis</a:t>
            </a:r>
          </a:p>
          <a:p>
            <a:pPr marL="274320" indent="-274320"/>
            <a:r>
              <a:rPr lang="en-US" sz="2800" dirty="0"/>
              <a:t>Haemophilus influenzae type B</a:t>
            </a:r>
          </a:p>
          <a:p>
            <a:pPr marL="274320" indent="-274320"/>
            <a:r>
              <a:rPr lang="en-US" sz="2800" dirty="0"/>
              <a:t>Polio</a:t>
            </a:r>
          </a:p>
          <a:p>
            <a:pPr marL="274320" indent="-274320"/>
            <a:r>
              <a:rPr lang="en-US" sz="2800" dirty="0"/>
              <a:t>MMR</a:t>
            </a:r>
          </a:p>
          <a:p>
            <a:pPr marL="274320" indent="-274320"/>
            <a:r>
              <a:rPr lang="en-US" sz="2800" dirty="0"/>
              <a:t>Hepatitis B</a:t>
            </a:r>
          </a:p>
          <a:p>
            <a:pPr marL="274320" indent="-274320"/>
            <a:r>
              <a:rPr lang="en-US" sz="2800" dirty="0"/>
              <a:t>Influenza</a:t>
            </a:r>
          </a:p>
          <a:p>
            <a:pPr marL="274320" indent="-274320"/>
            <a:r>
              <a:rPr lang="en-US" sz="2800" dirty="0"/>
              <a:t>Covid</a:t>
            </a:r>
          </a:p>
          <a:p>
            <a:pPr marL="274320" indent="-274320"/>
            <a:r>
              <a:rPr lang="en-US" sz="2800" dirty="0"/>
              <a:t>Pneumococcus</a:t>
            </a:r>
          </a:p>
          <a:p>
            <a:pPr marL="274320" indent="-274320"/>
            <a:r>
              <a:rPr lang="en-US" sz="2800" dirty="0"/>
              <a:t>Herpes zoster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7F83A-871B-8A91-8AF2-57B65D91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96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42E6-471C-92BB-2846-A3C138B7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Required Vaccines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5799-35DC-52A9-7F23-8FFA37E9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/>
            <a:r>
              <a:rPr lang="en-US" sz="3200" dirty="0"/>
              <a:t>Yellow fever</a:t>
            </a:r>
          </a:p>
          <a:p>
            <a:pPr marL="731520" lvl="1" indent="-274320"/>
            <a:r>
              <a:rPr lang="en-US" sz="2800" dirty="0"/>
              <a:t>Required by International Health regulations (IHR) 2005</a:t>
            </a:r>
          </a:p>
          <a:p>
            <a:pPr marL="274320" indent="-274320"/>
            <a:r>
              <a:rPr lang="en-US" sz="3200" dirty="0"/>
              <a:t>Meningococcal meningitis</a:t>
            </a:r>
          </a:p>
          <a:p>
            <a:pPr marL="274320" indent="-274320"/>
            <a:r>
              <a:rPr lang="en-US" sz="3200" dirty="0"/>
              <a:t>Special circumstances</a:t>
            </a:r>
          </a:p>
          <a:p>
            <a:pPr marL="1245870" lvl="5" indent="-274320"/>
            <a:r>
              <a:rPr lang="en-US" sz="2400" dirty="0"/>
              <a:t>Covid</a:t>
            </a:r>
          </a:p>
          <a:p>
            <a:pPr marL="1245870" lvl="5" indent="-274320"/>
            <a:r>
              <a:rPr lang="en-US" sz="2400" dirty="0"/>
              <a:t>Polio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7F83A-871B-8A91-8AF2-57B65D91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0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14D8-70CF-688A-19C5-8F1AB82F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50CE-F50B-4C85-0AC3-BB68D68B2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19201"/>
            <a:ext cx="7010400" cy="4343400"/>
          </a:xfrm>
        </p:spPr>
        <p:txBody>
          <a:bodyPr/>
          <a:lstStyle/>
          <a:p>
            <a:pPr marL="274320" indent="-274320"/>
            <a:r>
              <a:rPr lang="en-US" dirty="0"/>
              <a:t>Hepatitis A &amp; B</a:t>
            </a:r>
          </a:p>
          <a:p>
            <a:pPr marL="274320" indent="-274320"/>
            <a:r>
              <a:rPr lang="en-US" dirty="0"/>
              <a:t>Typhoid (Salmonella typhi, </a:t>
            </a:r>
            <a:r>
              <a:rPr lang="en-US" dirty="0" err="1"/>
              <a:t>paratyphi</a:t>
            </a:r>
            <a:r>
              <a:rPr lang="en-US" dirty="0"/>
              <a:t>)</a:t>
            </a:r>
          </a:p>
          <a:p>
            <a:pPr marL="274320" indent="-274320"/>
            <a:r>
              <a:rPr lang="en-US" dirty="0"/>
              <a:t>Cholera</a:t>
            </a:r>
          </a:p>
          <a:p>
            <a:pPr marL="274320" indent="-274320"/>
            <a:r>
              <a:rPr lang="en-US" dirty="0"/>
              <a:t>Polio</a:t>
            </a:r>
          </a:p>
          <a:p>
            <a:pPr marL="274320" indent="-274320"/>
            <a:r>
              <a:rPr lang="en-US" dirty="0"/>
              <a:t>Meningococcal meningitis</a:t>
            </a:r>
          </a:p>
          <a:p>
            <a:pPr marL="274320" indent="-274320"/>
            <a:r>
              <a:rPr lang="en-US" dirty="0"/>
              <a:t>Japanese encephalitis</a:t>
            </a:r>
          </a:p>
          <a:p>
            <a:pPr marL="274320" indent="-274320"/>
            <a:r>
              <a:rPr lang="en-US" dirty="0"/>
              <a:t>Rabies </a:t>
            </a:r>
          </a:p>
          <a:p>
            <a:pPr marL="274320" indent="-274320"/>
            <a:r>
              <a:rPr lang="en-US" dirty="0"/>
              <a:t>Tick-borne encephalitis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55F4A-B5AF-5AA5-7695-EB5848D9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05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42E6-471C-92BB-2846-A3C138B7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dirty="0"/>
              <a:t>Routine Vaccines – some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5799-35DC-52A9-7F23-8FFA37E9F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587" y="1684339"/>
            <a:ext cx="7010400" cy="2514600"/>
          </a:xfrm>
        </p:spPr>
        <p:txBody>
          <a:bodyPr>
            <a:normAutofit/>
          </a:bodyPr>
          <a:lstStyle/>
          <a:p>
            <a:pPr marL="274320" indent="-274320"/>
            <a:r>
              <a:rPr lang="en-US" sz="3200" dirty="0"/>
              <a:t>Hepatitis A</a:t>
            </a:r>
          </a:p>
          <a:p>
            <a:pPr marL="274320" indent="-274320"/>
            <a:r>
              <a:rPr lang="en-US" sz="3200" dirty="0"/>
              <a:t>Meningococcus</a:t>
            </a:r>
          </a:p>
          <a:p>
            <a:pPr marL="274320" indent="-274320"/>
            <a:r>
              <a:rPr lang="en-US" sz="3200" dirty="0"/>
              <a:t>Tickborne encephalitis</a:t>
            </a:r>
          </a:p>
          <a:p>
            <a:pPr marL="274320" indent="-274320">
              <a:buNone/>
            </a:pP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7F83A-871B-8A91-8AF2-57B65D91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91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7835-9518-2685-1149-1ED9B79B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Yellow Fever (YF)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F709-BFBD-563A-7586-631906307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694" y="1432420"/>
            <a:ext cx="4038600" cy="4525963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Flavivirus; single stranded RNA genome replicating in cytoplasm</a:t>
            </a:r>
          </a:p>
          <a:p>
            <a:r>
              <a:rPr lang="en-US" dirty="0"/>
              <a:t>7 genotypes (two in SA and five in Africa</a:t>
            </a:r>
          </a:p>
          <a:p>
            <a:r>
              <a:rPr lang="en-US" dirty="0"/>
              <a:t>Current vaccines cover ALL genotypes</a:t>
            </a:r>
          </a:p>
          <a:p>
            <a:r>
              <a:rPr lang="en-US" dirty="0"/>
              <a:t>Vector: Aedes mosquitos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DF20E-8827-F32B-7A2D-11EAA55E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August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4423E-07B3-F347-9E3C-A09A6E4A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47783"/>
            <a:ext cx="4209524" cy="44952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8BABFE1A-723D-468B-77A1-84341E32269F}"/>
              </a:ext>
            </a:extLst>
          </p:cNvPr>
          <p:cNvSpPr txBox="1">
            <a:spLocks/>
          </p:cNvSpPr>
          <p:nvPr/>
        </p:nvSpPr>
        <p:spPr>
          <a:xfrm>
            <a:off x="2998494" y="624670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CDC</a:t>
            </a:r>
          </a:p>
        </p:txBody>
      </p:sp>
    </p:spTree>
    <p:extLst>
      <p:ext uri="{BB962C8B-B14F-4D97-AF65-F5344CB8AC3E}">
        <p14:creationId xmlns:p14="http://schemas.microsoft.com/office/powerpoint/2010/main" val="661669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0EC9-DE2A-2893-A83E-C6ABE423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Distribution of Yellow Fever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8BB27F-FFE3-22CD-95E5-C9A9FD2FF6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45976"/>
            <a:ext cx="4038600" cy="4234410"/>
          </a:xfrm>
          <a:solidFill>
            <a:schemeClr val="tx1"/>
          </a:solidFill>
          <a:ln>
            <a:solidFill>
              <a:schemeClr val="bg1"/>
            </a:solidFill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8D78FC-1A3A-6C0B-E324-E6270CE473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17795"/>
            <a:ext cx="4038600" cy="2690772"/>
          </a:xfrm>
          <a:ln>
            <a:solidFill>
              <a:schemeClr val="bg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480C2-6D5E-A995-4950-F3CE19E0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18237"/>
            <a:ext cx="1066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3DBC6-6FFC-7DCA-1AE3-0A23439796BE}"/>
              </a:ext>
            </a:extLst>
          </p:cNvPr>
          <p:cNvSpPr txBox="1"/>
          <p:nvPr/>
        </p:nvSpPr>
        <p:spPr>
          <a:xfrm>
            <a:off x="4648200" y="561105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10fold greater risk in Africa on average</a:t>
            </a:r>
          </a:p>
        </p:txBody>
      </p:sp>
    </p:spTree>
    <p:extLst>
      <p:ext uri="{BB962C8B-B14F-4D97-AF65-F5344CB8AC3E}">
        <p14:creationId xmlns:p14="http://schemas.microsoft.com/office/powerpoint/2010/main" val="2404351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2622-DE0D-E1FA-F232-BD27827C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Fever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65D79-DEDD-EDA0-78BA-BC1AACF7F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20150"/>
            <a:ext cx="4038600" cy="4525963"/>
          </a:xfrm>
        </p:spPr>
        <p:txBody>
          <a:bodyPr/>
          <a:lstStyle/>
          <a:p>
            <a:r>
              <a:rPr lang="en-US" sz="2400" dirty="0"/>
              <a:t>Incubation: 3-6 days</a:t>
            </a:r>
          </a:p>
          <a:p>
            <a:r>
              <a:rPr lang="en-US" sz="2400" dirty="0" err="1"/>
              <a:t>Asymtomatic</a:t>
            </a:r>
            <a:r>
              <a:rPr lang="en-US" sz="2400" dirty="0"/>
              <a:t> to Nonspecific flu symptoms</a:t>
            </a:r>
          </a:p>
          <a:p>
            <a:r>
              <a:rPr lang="en-US" sz="2400" dirty="0"/>
              <a:t>May progress to jaundice, hemorrhagic fever and death</a:t>
            </a:r>
          </a:p>
          <a:p>
            <a:r>
              <a:rPr lang="en-US" sz="2400" dirty="0"/>
              <a:t>Approximately 12% of infected will develop more severe form </a:t>
            </a:r>
          </a:p>
          <a:p>
            <a:r>
              <a:rPr lang="en-US" sz="2400" dirty="0"/>
              <a:t>Case fatality: 30-60% for severe disease</a:t>
            </a:r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B984E-0498-7D01-B64D-2EAE14CC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4038"/>
            <a:ext cx="990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9FD62F-93A1-8A2D-9BF7-BA30A416FE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707732"/>
            <a:ext cx="4038600" cy="39407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32B82054-CFDD-54F6-4DC1-7C839211B5A7}"/>
              </a:ext>
            </a:extLst>
          </p:cNvPr>
          <p:cNvSpPr txBox="1">
            <a:spLocks/>
          </p:cNvSpPr>
          <p:nvPr/>
        </p:nvSpPr>
        <p:spPr>
          <a:xfrm>
            <a:off x="5219700" y="567879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Copyright: Sanofi Pasteur</a:t>
            </a:r>
          </a:p>
        </p:txBody>
      </p:sp>
    </p:spTree>
    <p:extLst>
      <p:ext uri="{BB962C8B-B14F-4D97-AF65-F5344CB8AC3E}">
        <p14:creationId xmlns:p14="http://schemas.microsoft.com/office/powerpoint/2010/main" val="1124933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F5A7-8F43-C6D8-49B5-D5D85E10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Yellow fever vaccine (YF-vax)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19A13-CB79-34F4-95B4-F8732B41C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572000" cy="39925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17D strain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Live, attenuated; passaged in chicken eggs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only licensed vaccine in US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Highly immunogenic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Generally safe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Common and rare vaccine-associated adverse events require: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UcPeriod"/>
            </a:pPr>
            <a:r>
              <a:rPr lang="en-US" sz="1800" dirty="0"/>
              <a:t>knowledge of contraindications in specific groups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UcPeriod"/>
            </a:pPr>
            <a:r>
              <a:rPr lang="en-US" sz="1800" dirty="0"/>
              <a:t>Determine travelers risk to justify vaccination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UcPeriod"/>
            </a:pPr>
            <a:r>
              <a:rPr lang="en-US" sz="1800" dirty="0"/>
              <a:t>Specialized YF clinic certification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FF81F-E30D-D688-71DC-32FC1EFF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223586"/>
            <a:ext cx="1066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August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9B83D-1942-847A-C2E2-27F0B34012B0}"/>
              </a:ext>
            </a:extLst>
          </p:cNvPr>
          <p:cNvSpPr txBox="1"/>
          <p:nvPr/>
        </p:nvSpPr>
        <p:spPr>
          <a:xfrm>
            <a:off x="609600" y="1513386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Lack of antivirals emphasizes vaccination / prevention strategy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15C10-6CFA-80B5-AC0F-5BF3FA26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743200"/>
            <a:ext cx="2482237" cy="17969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96478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97EE-D95A-70C5-E9A8-ABF47097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YF Vax – Severe Vaccine adverse events</a:t>
            </a:r>
            <a:br>
              <a:rPr lang="en-US" sz="3200" dirty="0"/>
            </a:br>
            <a:r>
              <a:rPr lang="en-US" sz="3200" dirty="0"/>
              <a:t>(YEL-AVD &amp; YEL-AND)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2BD4B-92A4-A516-730F-2B81D2C51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19099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2 rare forms that only occur in </a:t>
            </a:r>
            <a:r>
              <a:rPr lang="en-US" sz="1800" u="sng" dirty="0"/>
              <a:t>first time</a:t>
            </a:r>
            <a:r>
              <a:rPr lang="en-US" sz="1800" dirty="0"/>
              <a:t> vaccinees.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/>
              <a:t>Viscerotropic  </a:t>
            </a:r>
          </a:p>
          <a:p>
            <a:pPr marL="1257300" lvl="2" indent="-457200">
              <a:lnSpc>
                <a:spcPct val="150000"/>
              </a:lnSpc>
            </a:pPr>
            <a:r>
              <a:rPr lang="en-US" sz="1800" dirty="0"/>
              <a:t>Onset 2 to 8 days following vaccination (range up to 56 days)</a:t>
            </a:r>
          </a:p>
          <a:p>
            <a:pPr marL="1257300" lvl="2" indent="-457200"/>
            <a:r>
              <a:rPr lang="en-US" sz="1800" dirty="0"/>
              <a:t>Progression to multi-organ failure; 50% mortality</a:t>
            </a:r>
          </a:p>
          <a:p>
            <a:pPr marL="1257300" lvl="2" indent="-457200"/>
            <a:r>
              <a:rPr lang="en-US" sz="1800" dirty="0"/>
              <a:t>Incidence 0.8/100K (3 to 5 cases / million doses); 2.2 in people &gt;60 years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/>
              <a:t>Neurotropic </a:t>
            </a:r>
          </a:p>
          <a:p>
            <a:pPr marL="1257300" lvl="2" indent="-457200">
              <a:lnSpc>
                <a:spcPct val="150000"/>
              </a:lnSpc>
            </a:pPr>
            <a:r>
              <a:rPr lang="en-US" sz="1800" dirty="0"/>
              <a:t>Onset 4 to 27 days following vaccination</a:t>
            </a:r>
          </a:p>
          <a:p>
            <a:pPr marL="1257300" lvl="2" indent="-457200"/>
            <a:r>
              <a:rPr lang="en-US" sz="1800" dirty="0"/>
              <a:t>Encephalitis </a:t>
            </a:r>
            <a:r>
              <a:rPr lang="en-US" sz="1400" dirty="0"/>
              <a:t>(infection)</a:t>
            </a:r>
            <a:r>
              <a:rPr lang="en-US" sz="1800" dirty="0"/>
              <a:t>, Guillain-Barre / demyelination </a:t>
            </a:r>
            <a:r>
              <a:rPr lang="en-US" sz="1400" dirty="0"/>
              <a:t>(autoimmune)</a:t>
            </a:r>
            <a:endParaRPr lang="en-US" dirty="0"/>
          </a:p>
          <a:p>
            <a:pPr marL="1257300" lvl="2" indent="-457200"/>
            <a:r>
              <a:rPr lang="en-US" sz="1800" dirty="0"/>
              <a:t>Mortality &lt;5%</a:t>
            </a:r>
          </a:p>
          <a:p>
            <a:pPr marL="1257300" lvl="2" indent="-457200"/>
            <a:r>
              <a:rPr lang="en-US" sz="1800" dirty="0"/>
              <a:t>Incidence 0.3/100K (Risk ~ 5 cases / million doses); 1.2 in people &gt;60 years</a:t>
            </a:r>
          </a:p>
          <a:p>
            <a:pPr marL="1257300" lvl="2" indent="-457200"/>
            <a:endParaRPr lang="en-US" dirty="0"/>
          </a:p>
          <a:p>
            <a:pPr marL="1257300" lvl="2" indent="-45720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C1A8D-783B-4A2E-2EEC-D5D89654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1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9F853-0BD2-45D2-3EBF-ABD3FEFC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EC34-6C0D-16FD-0706-9068CE47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Why this talk is important to YOU !</a:t>
            </a:r>
          </a:p>
          <a:p>
            <a:pPr marL="685800" lvl="5" indent="-342900"/>
            <a:r>
              <a:rPr lang="en-US" dirty="0"/>
              <a:t>Travel in numbers</a:t>
            </a:r>
          </a:p>
          <a:p>
            <a:r>
              <a:rPr lang="en-US" sz="2800" dirty="0"/>
              <a:t>Special vaccination considerations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Yellow fever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Rabies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Japanese encephalitis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Dengue</a:t>
            </a:r>
          </a:p>
          <a:p>
            <a:pPr marL="4572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Question Set – optional if time allows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BC5B-3258-B203-DB15-1EAF6B3B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1477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9619-55F5-A3C2-6E98-3AFCCCF3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0931-9BE9-4282-6ACB-6ED698C9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001016"/>
          </a:xfrm>
        </p:spPr>
        <p:txBody>
          <a:bodyPr/>
          <a:lstStyle/>
          <a:p>
            <a:r>
              <a:rPr lang="en-US" sz="2800" dirty="0"/>
              <a:t>Thymus disorders, Immunomodulators, active malignancies, age &lt;6 </a:t>
            </a:r>
            <a:r>
              <a:rPr lang="en-US" sz="2800" dirty="0" err="1"/>
              <a:t>yrs</a:t>
            </a:r>
            <a:r>
              <a:rPr lang="en-US" sz="2800" dirty="0"/>
              <a:t> (encephalitis risk)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Relative </a:t>
            </a:r>
          </a:p>
          <a:p>
            <a:pPr lvl="1"/>
            <a:r>
              <a:rPr lang="en-US" sz="2800" dirty="0"/>
              <a:t>Age &gt;60 </a:t>
            </a:r>
            <a:r>
              <a:rPr lang="en-US" sz="2800" dirty="0">
                <a:sym typeface="Wingdings" panose="05000000000000000000" pitchFamily="2" charset="2"/>
              </a:rPr>
              <a:t> increased risk for both viscerotropic and neurotropic dz </a:t>
            </a:r>
            <a:endParaRPr lang="en-US" sz="2800" dirty="0"/>
          </a:p>
          <a:p>
            <a:r>
              <a:rPr lang="en-US" sz="2800" dirty="0"/>
              <a:t>Optional issuance of Medical Waiver</a:t>
            </a:r>
          </a:p>
          <a:p>
            <a:r>
              <a:rPr lang="en-US" sz="2800" dirty="0"/>
              <a:t>Deferral of travel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379E1-36D8-2286-1AE3-F66EA265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5B18B-4F69-92A0-8882-145157A9ADB2}"/>
              </a:ext>
            </a:extLst>
          </p:cNvPr>
          <p:cNvSpPr txBox="1"/>
          <p:nvPr/>
        </p:nvSpPr>
        <p:spPr>
          <a:xfrm>
            <a:off x="457200" y="5612691"/>
            <a:ext cx="82296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Contraindications for Administering Yellow Fever Vaccine</a:t>
            </a:r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Need An Expert Opinion? Call 1-800-CDC-INFO (232-4636)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85121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F61-776F-0545-6CD0-279A1994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Rabies in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839F5-2992-B444-456C-D1F6989D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Education will avoid getting bitten by a rabid animal </a:t>
            </a:r>
          </a:p>
          <a:p>
            <a:r>
              <a:rPr lang="en-US" sz="2800" dirty="0"/>
              <a:t>If bitten, prevention with appropriate </a:t>
            </a:r>
            <a:r>
              <a:rPr lang="en-US" sz="2800" dirty="0" err="1"/>
              <a:t>immunoprophylaxis</a:t>
            </a:r>
            <a:endParaRPr lang="en-US" sz="2800" dirty="0"/>
          </a:p>
          <a:p>
            <a:pPr lvl="1"/>
            <a:r>
              <a:rPr lang="en-US" sz="2400" dirty="0"/>
              <a:t>Pre-exposure immunization and subsequent boosting</a:t>
            </a:r>
          </a:p>
          <a:p>
            <a:pPr lvl="1"/>
            <a:r>
              <a:rPr lang="en-US" sz="2400" dirty="0"/>
              <a:t>Post-exposure vaccine and immunoglobulin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6C425-EAB9-18DA-C611-92F95E26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31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693D-412B-8662-F2C2-6B466028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Yearly fatalities from Rabies in Travelers…?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DD72-4CCC-4C6E-8671-543293336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3500</a:t>
            </a:r>
          </a:p>
          <a:p>
            <a:pPr marL="0" indent="0" algn="ctr">
              <a:buNone/>
            </a:pPr>
            <a:r>
              <a:rPr lang="en-US" dirty="0"/>
              <a:t>350</a:t>
            </a:r>
          </a:p>
          <a:p>
            <a:pPr marL="0" indent="0" algn="ctr">
              <a:buNone/>
            </a:pPr>
            <a:r>
              <a:rPr lang="en-US" dirty="0"/>
              <a:t>35</a:t>
            </a:r>
          </a:p>
          <a:p>
            <a:pPr marL="0" indent="0" algn="ctr">
              <a:buNone/>
            </a:pPr>
            <a:r>
              <a:rPr lang="en-US" dirty="0"/>
              <a:t>3.5</a:t>
            </a:r>
          </a:p>
          <a:p>
            <a:pPr marL="0" indent="0" algn="ctr">
              <a:buNone/>
            </a:pPr>
            <a:r>
              <a:rPr lang="en-US" dirty="0"/>
              <a:t>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33367-5A97-8FE8-AFC6-6DDB25E3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2109F-5853-98CE-0DF7-3DC46438CEEA}"/>
              </a:ext>
            </a:extLst>
          </p:cNvPr>
          <p:cNvSpPr txBox="1"/>
          <p:nvPr/>
        </p:nvSpPr>
        <p:spPr>
          <a:xfrm>
            <a:off x="1676400" y="54102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CKAEK C+ Sabon LT Std"/>
              </a:rPr>
              <a:t>Between 1990 and 2019, 83 cases of rabies have been recorded among </a:t>
            </a:r>
            <a:r>
              <a:rPr lang="en-US" sz="1800" b="0" i="0" u="none" strike="noStrike" baseline="0" dirty="0" err="1">
                <a:latin typeface="CKAEK C+ Sabon LT Std"/>
              </a:rPr>
              <a:t>travellers</a:t>
            </a:r>
            <a:r>
              <a:rPr lang="en-US" sz="1800" b="0" i="0" u="none" strike="noStrike" baseline="0" dirty="0">
                <a:latin typeface="CKAEK C+ Sabon LT Std"/>
              </a:rPr>
              <a:t>, 3.5 cases annually in the 2004 to 2019 period.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A64ABD-6D12-66B7-B3FE-6B22EEB0433B}"/>
              </a:ext>
            </a:extLst>
          </p:cNvPr>
          <p:cNvSpPr/>
          <p:nvPr/>
        </p:nvSpPr>
        <p:spPr>
          <a:xfrm>
            <a:off x="4572000" y="3927231"/>
            <a:ext cx="1219200" cy="5334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923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905E-DEB5-BDBD-6C87-2FF65BBB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the reasons for rabies mortality?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35A1-61E5-4F57-7F65-BA19B6801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752600"/>
            <a:ext cx="7010400" cy="4373563"/>
          </a:xfrm>
        </p:spPr>
        <p:txBody>
          <a:bodyPr>
            <a:normAutofit/>
          </a:bodyPr>
          <a:lstStyle/>
          <a:p>
            <a:r>
              <a:rPr lang="en-US" sz="2800" dirty="0"/>
              <a:t>Extensive, high risk bites?</a:t>
            </a:r>
          </a:p>
          <a:p>
            <a:r>
              <a:rPr lang="en-US" sz="2800" dirty="0"/>
              <a:t>No post-exposure prophylaxis (PEP) or not in time? </a:t>
            </a:r>
          </a:p>
          <a:p>
            <a:r>
              <a:rPr lang="en-US" sz="2800" dirty="0"/>
              <a:t>Ineffective PEP? </a:t>
            </a:r>
          </a:p>
          <a:p>
            <a:r>
              <a:rPr lang="en-US" sz="2800" dirty="0"/>
              <a:t>Did not seek PEP?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53AA5-0BBE-1841-31BC-98FFE3FD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7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AF29-CDE6-FB54-64DE-9DD4F4B4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FACAB-5309-10C0-97E2-8DF51A0FF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Death occurs because traveler did not seek PEP !!!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sz="3200" dirty="0">
                <a:sym typeface="Wingdings" panose="05000000000000000000" pitchFamily="2" charset="2"/>
              </a:rPr>
              <a:t>  Education issue</a:t>
            </a:r>
          </a:p>
          <a:p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False perceptions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Animal did not look ill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Provoked attack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Dog was a puppy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 rabies at location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Presumed minor exposure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Medical expenses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CD6DA-78E8-7631-DD1D-70EA92C34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80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1625D-4997-2348-FF51-795E521F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PEP access problem?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96911-482A-971A-AF43-E64E16C3F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reported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Death occurs due to lack of accessing PEP or inadequate PEP received (one case reported only; Goa/India 1997 – no HRIG given)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29953-DFD7-FD0B-FD05-3A6FA219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74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296E4-A95F-16F9-BD63-124C56CE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Rabies exposure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2D4A-2C5A-1665-490C-44C7DCBB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Poor data</a:t>
            </a:r>
          </a:p>
          <a:p>
            <a:r>
              <a:rPr lang="en-US" sz="2800" dirty="0"/>
              <a:t>Estimates from survey data 3 to 30 per 1000 travelers (0.003 – 0.03) </a:t>
            </a:r>
          </a:p>
          <a:p>
            <a:r>
              <a:rPr lang="en-US" sz="2800" dirty="0"/>
              <a:t>34% sought PEP (% adequate ???)</a:t>
            </a:r>
          </a:p>
          <a:p>
            <a:pPr lvl="1"/>
            <a:r>
              <a:rPr lang="en-US" sz="2400" dirty="0"/>
              <a:t>Much lower estimates in large, retrospective individual studies at 14%*</a:t>
            </a:r>
          </a:p>
          <a:p>
            <a:r>
              <a:rPr lang="en-US" sz="2800" dirty="0"/>
              <a:t>Rabies diagnoses: zero</a:t>
            </a:r>
          </a:p>
          <a:p>
            <a:r>
              <a:rPr lang="en-US" sz="2800" dirty="0"/>
              <a:t>How is discrepancy explained?</a:t>
            </a:r>
          </a:p>
          <a:p>
            <a:pPr lvl="1"/>
            <a:r>
              <a:rPr lang="en-US" sz="2400" dirty="0"/>
              <a:t>Animal did not have rabies / bite not leading to disease (20-40% of rabid proven animal do not result in encephalitis)</a:t>
            </a:r>
          </a:p>
          <a:p>
            <a:pPr lvl="1"/>
            <a:r>
              <a:rPr lang="en-US" sz="2400" dirty="0"/>
              <a:t>Innocuous exposure – lick to intact skin, minor scratch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556BF-B7EB-A1F6-DB00-B3DC533B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82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831F5-9279-998B-8376-D0B43C50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501C6-CA15-A254-C50D-D8249F8CF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Pre-travel visit is where rabies is prevented</a:t>
            </a:r>
          </a:p>
          <a:p>
            <a:pPr lvl="1"/>
            <a:r>
              <a:rPr lang="en-US" dirty="0"/>
              <a:t>Existence or rabies at destination</a:t>
            </a:r>
          </a:p>
          <a:p>
            <a:pPr lvl="1"/>
            <a:r>
              <a:rPr lang="en-US" dirty="0"/>
              <a:t>Vaccine strategies – pre- vs post-exposure </a:t>
            </a:r>
          </a:p>
          <a:p>
            <a:pPr lvl="1"/>
            <a:r>
              <a:rPr lang="en-US" dirty="0"/>
              <a:t>Bite avoidance</a:t>
            </a:r>
          </a:p>
          <a:p>
            <a:pPr lvl="1"/>
            <a:r>
              <a:rPr lang="en-US" dirty="0"/>
              <a:t>What do you do after being bitten</a:t>
            </a:r>
          </a:p>
          <a:p>
            <a:pPr lvl="1"/>
            <a:r>
              <a:rPr lang="en-US" dirty="0"/>
              <a:t>Where to get HRIG / vaccine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8C2A3-F684-27C1-0664-EE7572FC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98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3A72-9958-383A-E0A3-5220AF82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655" y="473179"/>
            <a:ext cx="70104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Exposure type treatment is sought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6020-1633-CF71-1D67-A5133604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042318"/>
            <a:ext cx="7010400" cy="27733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		Dog		60% 	</a:t>
            </a:r>
          </a:p>
          <a:p>
            <a:pPr marL="0" indent="0">
              <a:buNone/>
            </a:pPr>
            <a:r>
              <a:rPr lang="en-US" sz="3200" dirty="0"/>
              <a:t>		Monkey	25%</a:t>
            </a:r>
          </a:p>
          <a:p>
            <a:pPr marL="0" indent="0">
              <a:buNone/>
            </a:pPr>
            <a:r>
              <a:rPr lang="en-US" sz="3200" dirty="0"/>
              <a:t>		Cat		10%</a:t>
            </a:r>
          </a:p>
          <a:p>
            <a:pPr marL="0" indent="0">
              <a:buNone/>
            </a:pPr>
            <a:r>
              <a:rPr lang="en-US" sz="3200" dirty="0"/>
              <a:t>		Bat		1%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F9EA8-E551-2B85-824A-0D4AF0A3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0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928A-4EA5-FCF3-C984-2A86F771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Fatal Rabies Cases in Travelers 1990-2012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7EF15-18F0-3987-E62F-B46744B6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1"/>
            <a:ext cx="6400800" cy="2971800"/>
          </a:xfrm>
        </p:spPr>
        <p:txBody>
          <a:bodyPr>
            <a:normAutofit/>
          </a:bodyPr>
          <a:lstStyle/>
          <a:p>
            <a:pPr marL="2800350" lvl="5" indent="-457200"/>
            <a:r>
              <a:rPr lang="en-US" sz="3200" dirty="0"/>
              <a:t>85% dogs</a:t>
            </a:r>
          </a:p>
          <a:p>
            <a:pPr marL="2800350" lvl="5" indent="-457200"/>
            <a:r>
              <a:rPr lang="en-US" sz="3200" dirty="0"/>
              <a:t>5% bats</a:t>
            </a:r>
          </a:p>
          <a:p>
            <a:pPr marL="2800350" lvl="5" indent="-457200"/>
            <a:r>
              <a:rPr lang="en-US" sz="3200" dirty="0"/>
              <a:t>8% unknown</a:t>
            </a:r>
          </a:p>
          <a:p>
            <a:pPr marL="2800350" lvl="5" indent="-457200"/>
            <a:r>
              <a:rPr lang="en-US" sz="3200" i="1" dirty="0"/>
              <a:t>None</a:t>
            </a:r>
            <a:r>
              <a:rPr lang="en-US" sz="3200" dirty="0"/>
              <a:t> from monkeys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C6414-1F5D-1FE9-E006-2D7A4371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335B-6E67-911E-7882-0FDA711A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The Pre-Travel Consultation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987450-CA0B-A42B-9EEC-87DAC77B4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295400"/>
            <a:ext cx="7010400" cy="4527725"/>
          </a:xfrm>
          <a:ln w="28575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83782-774C-A8C9-1F31-171C8A66D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42527"/>
            <a:ext cx="1143000" cy="365125"/>
          </a:xfrm>
        </p:spPr>
        <p:txBody>
          <a:bodyPr/>
          <a:lstStyle/>
          <a:p>
            <a:pPr algn="ctr"/>
            <a:r>
              <a:rPr lang="en-US" dirty="0"/>
              <a:t>August 2023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90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AB7F-55F9-6C78-4B66-E477340B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strategy – </a:t>
            </a:r>
            <a:r>
              <a:rPr lang="en-US" dirty="0" err="1"/>
              <a:t>PrEP</a:t>
            </a:r>
            <a:r>
              <a:rPr lang="en-US" dirty="0"/>
              <a:t> vs PEP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69219-0B75-3BC0-FC9F-40953FEDC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7010400" cy="4754563"/>
          </a:xfrm>
        </p:spPr>
        <p:txBody>
          <a:bodyPr/>
          <a:lstStyle/>
          <a:p>
            <a:r>
              <a:rPr lang="en-US" dirty="0"/>
              <a:t>Pre-exposure rabies immunization is an advantage</a:t>
            </a:r>
          </a:p>
          <a:p>
            <a:r>
              <a:rPr lang="en-US" dirty="0"/>
              <a:t>Person with </a:t>
            </a:r>
            <a:r>
              <a:rPr lang="en-US" dirty="0" err="1"/>
              <a:t>PrEP</a:t>
            </a:r>
            <a:r>
              <a:rPr lang="en-US" dirty="0"/>
              <a:t> who was boosted after exposure has never died of rabies (never published)</a:t>
            </a:r>
          </a:p>
          <a:p>
            <a:r>
              <a:rPr lang="en-US" dirty="0"/>
              <a:t>Rabies vaccine widely available; HRIG is not</a:t>
            </a:r>
          </a:p>
          <a:p>
            <a:r>
              <a:rPr lang="en-US" dirty="0"/>
              <a:t>Con: </a:t>
            </a:r>
          </a:p>
          <a:p>
            <a:pPr lvl="1"/>
            <a:r>
              <a:rPr lang="en-US" dirty="0"/>
              <a:t>high price in US (&gt;$400)</a:t>
            </a:r>
          </a:p>
          <a:p>
            <a:pPr lvl="1"/>
            <a:r>
              <a:rPr lang="en-US" dirty="0"/>
              <a:t>Multiple injections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9BF63-2475-80EA-CEB8-7368DC6A2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22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9A79-CF51-1BCD-851C-7CA0617A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Rabies Vaccine – </a:t>
            </a:r>
            <a:r>
              <a:rPr lang="en-US" dirty="0" err="1"/>
              <a:t>PrEP</a:t>
            </a:r>
            <a:r>
              <a:rPr lang="en-US" dirty="0"/>
              <a:t> and PEP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C43FC-FE72-A640-26D0-E65951117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RabAvert</a:t>
            </a:r>
            <a:r>
              <a:rPr lang="en-US" dirty="0"/>
              <a:t> (Bavarian Nordic)</a:t>
            </a:r>
          </a:p>
          <a:p>
            <a:pPr lvl="1"/>
            <a:r>
              <a:rPr lang="en-US" dirty="0"/>
              <a:t>Inactivated; Chick embryo cell vaccine</a:t>
            </a:r>
          </a:p>
          <a:p>
            <a:r>
              <a:rPr lang="en-US" dirty="0" err="1"/>
              <a:t>Imovax</a:t>
            </a:r>
            <a:r>
              <a:rPr lang="en-US" dirty="0"/>
              <a:t> (Sanofi)</a:t>
            </a:r>
          </a:p>
          <a:p>
            <a:pPr lvl="1"/>
            <a:r>
              <a:rPr lang="en-US" dirty="0"/>
              <a:t>Inactivated; human diploid cell vaccine</a:t>
            </a:r>
          </a:p>
          <a:p>
            <a:pPr lvl="1"/>
            <a:r>
              <a:rPr lang="en-US" dirty="0"/>
              <a:t>Preservative and Latex free</a:t>
            </a:r>
          </a:p>
          <a:p>
            <a:pPr lvl="1"/>
            <a:endParaRPr lang="en-US" dirty="0"/>
          </a:p>
          <a:p>
            <a:pPr marL="173736" lvl="1" indent="-173736">
              <a:spcBef>
                <a:spcPts val="576"/>
              </a:spcBef>
            </a:pPr>
            <a:r>
              <a:rPr lang="en-US" dirty="0" err="1"/>
              <a:t>PrEP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Since 2018 (WHO) and 2022 (CDC) a two shot series is sufficient for short term immunity (~3 years)</a:t>
            </a:r>
          </a:p>
          <a:p>
            <a:pPr marL="173736" lvl="1" indent="-173736">
              <a:buNone/>
            </a:pPr>
            <a:r>
              <a:rPr lang="en-US" dirty="0"/>
              <a:t>PEP</a:t>
            </a:r>
          </a:p>
          <a:p>
            <a:pPr marL="457200" lvl="1" indent="0">
              <a:buNone/>
            </a:pPr>
            <a:r>
              <a:rPr lang="en-US" dirty="0"/>
              <a:t>4 shot series (days #0,3,7,14)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98389-FC3D-A3EB-CF1C-FC516DC5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71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1E87-79C5-EC44-AB66-C52317ED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opinion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F1C92-8DBA-6586-E8C7-B90814801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524001"/>
            <a:ext cx="7010400" cy="3048000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chemeClr val="tx1"/>
                </a:solidFill>
              </a:rPr>
              <a:t>It is justifiable as a ‘life-time investment’ with no more boosters needed to broadly recommend rabies preexposure prophylaxis (</a:t>
            </a:r>
            <a:r>
              <a:rPr lang="en-US" sz="2800" b="0" i="0" u="none" strike="noStrike" baseline="0" dirty="0" err="1">
                <a:solidFill>
                  <a:schemeClr val="tx1"/>
                </a:solidFill>
              </a:rPr>
              <a:t>PrEP</a:t>
            </a:r>
            <a:r>
              <a:rPr lang="en-US" sz="2800" b="0" i="0" u="none" strike="noStrike" baseline="0" dirty="0">
                <a:solidFill>
                  <a:schemeClr val="tx1"/>
                </a:solidFill>
              </a:rPr>
              <a:t>) to </a:t>
            </a:r>
            <a:r>
              <a:rPr lang="en-US" sz="2800" b="0" i="0" u="none" strike="noStrike" baseline="0" dirty="0" err="1">
                <a:solidFill>
                  <a:schemeClr val="tx1"/>
                </a:solidFill>
              </a:rPr>
              <a:t>travellers</a:t>
            </a:r>
            <a:r>
              <a:rPr lang="en-US" sz="2800" b="0" i="0" u="none" strike="noStrike" baseline="0" dirty="0">
                <a:solidFill>
                  <a:schemeClr val="tx1"/>
                </a:solidFill>
              </a:rPr>
              <a:t> with destinations in the 116 countries, territories and jurisdictions identified as moderate to high risk.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937B4-B941-7FFD-2C68-3F7AFAB8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22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0495"/>
            <a:ext cx="7010400" cy="792162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Japanese Encephalitis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9F7C8-7AF0-5664-FDF2-FBE702B9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09" y="1705634"/>
            <a:ext cx="6952381" cy="410476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encephalitis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010400" cy="44958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www.encephalitis.info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spcAft>
                <a:spcPts val="1200"/>
              </a:spcAft>
            </a:pPr>
            <a:r>
              <a:rPr lang="en-US" sz="2800" dirty="0"/>
              <a:t>Endemic in 24 countries in Asia</a:t>
            </a:r>
          </a:p>
          <a:p>
            <a:pPr marL="457200" indent="-457200">
              <a:spcAft>
                <a:spcPts val="1200"/>
              </a:spcAft>
            </a:pPr>
            <a:r>
              <a:rPr lang="en-US" sz="2800" dirty="0"/>
              <a:t>Incubation 5-15d </a:t>
            </a:r>
          </a:p>
          <a:p>
            <a:pPr marL="457200" indent="-457200">
              <a:spcAft>
                <a:spcPts val="1200"/>
              </a:spcAft>
            </a:pPr>
            <a:r>
              <a:rPr lang="en-US" sz="2800" dirty="0"/>
              <a:t>Fever 2-3d, HA, vomiting, encephalitis</a:t>
            </a:r>
          </a:p>
          <a:p>
            <a:pPr marL="457200" indent="-457200">
              <a:spcAft>
                <a:spcPts val="1200"/>
              </a:spcAft>
            </a:pPr>
            <a:r>
              <a:rPr lang="en-US" sz="2800" dirty="0"/>
              <a:t>Low </a:t>
            </a:r>
            <a:r>
              <a:rPr lang="en-US" sz="2800" dirty="0" err="1"/>
              <a:t>viremia</a:t>
            </a:r>
            <a:r>
              <a:rPr lang="en-US" sz="2800" dirty="0"/>
              <a:t> in humans – unable to transmit disease</a:t>
            </a:r>
          </a:p>
          <a:p>
            <a:pPr marL="457200" indent="-457200">
              <a:spcAft>
                <a:spcPts val="1200"/>
              </a:spcAft>
            </a:pPr>
            <a:r>
              <a:rPr lang="en-US" sz="2800" dirty="0"/>
              <a:t>Most common viral </a:t>
            </a:r>
            <a:r>
              <a:rPr lang="en-US" sz="2800" u="sng" dirty="0"/>
              <a:t>encephalitis</a:t>
            </a:r>
            <a:r>
              <a:rPr lang="en-US" sz="2800" dirty="0"/>
              <a:t> in Asia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6561-EF12-4A6F-0363-794AEAD8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encephalitis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3C67A-8B06-A275-A71E-0B6138F1D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Transmission</a:t>
            </a:r>
          </a:p>
          <a:p>
            <a:pPr lvl="1"/>
            <a:r>
              <a:rPr lang="en-US" sz="2400" dirty="0"/>
              <a:t>Dusk to dawn-biting Culex mosquito – exophilic (ecologically independent from humans) and zoophilic (animal preference) in rural Asia</a:t>
            </a:r>
          </a:p>
          <a:p>
            <a:r>
              <a:rPr lang="en-US" sz="3200" dirty="0"/>
              <a:t>Risk of infection</a:t>
            </a:r>
          </a:p>
          <a:p>
            <a:pPr lvl="1"/>
            <a:r>
              <a:rPr lang="en-US" sz="2400" dirty="0"/>
              <a:t>Not well defined. Estimate 1/5,000 to &lt; 1 per million travelers per week stay in endemic area</a:t>
            </a:r>
          </a:p>
          <a:p>
            <a:pPr lvl="1"/>
            <a:r>
              <a:rPr lang="en-US" sz="2400" dirty="0"/>
              <a:t>Risk correlates with rural exposure but may occur in short beach vacations.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101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encephalitis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4724399"/>
          </a:xfrm>
        </p:spPr>
        <p:txBody>
          <a:bodyPr/>
          <a:lstStyle/>
          <a:p>
            <a:r>
              <a:rPr lang="en-US" sz="2400" dirty="0"/>
              <a:t>1871	First recognized in Japan</a:t>
            </a:r>
          </a:p>
          <a:p>
            <a:pPr marL="0" indent="0">
              <a:buNone/>
            </a:pPr>
            <a:r>
              <a:rPr lang="en-US" sz="2400" dirty="0"/>
              <a:t>		- estimated 15K death / yr</a:t>
            </a:r>
          </a:p>
          <a:p>
            <a:r>
              <a:rPr lang="en-US" sz="2400" dirty="0"/>
              <a:t>1924 	Japan outbreak </a:t>
            </a:r>
          </a:p>
          <a:p>
            <a:r>
              <a:rPr lang="en-US" sz="2400" dirty="0"/>
              <a:t>1949 	Korean outbreak </a:t>
            </a:r>
          </a:p>
          <a:p>
            <a:r>
              <a:rPr lang="en-US" sz="2400" dirty="0"/>
              <a:t>1969-70 	Thailand – Chiang Mai outbreak</a:t>
            </a:r>
          </a:p>
          <a:p>
            <a:r>
              <a:rPr lang="en-US" sz="2400" dirty="0"/>
              <a:t>1980 	Thailand peak 2500cases/yr</a:t>
            </a:r>
          </a:p>
          <a:p>
            <a:r>
              <a:rPr lang="en-US" sz="2400" dirty="0"/>
              <a:t>1990 	Thailand – Chiang Mai vaccine campaign</a:t>
            </a:r>
          </a:p>
          <a:p>
            <a:r>
              <a:rPr lang="en-US" sz="2400" dirty="0"/>
              <a:t>2000 	Thailand – 500 cases/yr </a:t>
            </a:r>
            <a:r>
              <a:rPr lang="en-US" sz="2400" dirty="0">
                <a:sym typeface="Wingdings" pitchFamily="2" charset="2"/>
              </a:rPr>
              <a:t> JE vaccine SA14142 		enters pediatric vaccine calendar</a:t>
            </a:r>
          </a:p>
          <a:p>
            <a:r>
              <a:rPr lang="en-US" sz="2400" dirty="0">
                <a:sym typeface="Wingdings" pitchFamily="2" charset="2"/>
              </a:rPr>
              <a:t>2015 	Thailand – 12 cases/year</a:t>
            </a:r>
            <a:endParaRPr lang="en-US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5567-9742-07FD-5449-88AAE198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encephalitis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1C38-1956-6968-0B43-8540B21C8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lvl="1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err="1"/>
              <a:t>Ixiaro</a:t>
            </a:r>
            <a:r>
              <a:rPr lang="en-US" sz="2400" dirty="0"/>
              <a:t> </a:t>
            </a:r>
          </a:p>
          <a:p>
            <a:pPr marL="274320" lvl="1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routine schedule Day # 0 and Day #28 (may give #21 earliest)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One dose not an option </a:t>
            </a:r>
            <a:r>
              <a:rPr lang="en-US" sz="2400" i="1" dirty="0"/>
              <a:t>(Schuler Vaccine 2009) - </a:t>
            </a:r>
            <a:r>
              <a:rPr lang="en-US" sz="2400" b="1" i="1" u="sng" dirty="0"/>
              <a:t>ineffective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Rapid schedule (Day #0 and Day #7) non-inferior to conventional schedule option at up to 2 months	</a:t>
            </a:r>
            <a:r>
              <a:rPr lang="en-US" sz="2400" i="1" dirty="0"/>
              <a:t>(Jelinek JTM 2015) – </a:t>
            </a:r>
            <a:r>
              <a:rPr lang="en-US" sz="2400" i="1" u="sng" dirty="0"/>
              <a:t>now approved in US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follow up study showed efficacy of rapid schedule at one year</a:t>
            </a:r>
          </a:p>
          <a:p>
            <a:pPr marL="274320" lvl="1" indent="-27432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 				</a:t>
            </a:r>
            <a:r>
              <a:rPr lang="en-US" sz="2400" i="1" dirty="0"/>
              <a:t>(Cramer JTM 2016)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BA017-ACD2-49C7-C105-F28B4A2F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80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Japanese Encephalitis – accelerated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19201"/>
            <a:ext cx="7010400" cy="39624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Ixiaro</a:t>
            </a:r>
            <a:r>
              <a:rPr lang="en-US" dirty="0"/>
              <a:t> – inactivated, </a:t>
            </a:r>
            <a:r>
              <a:rPr lang="en-US" dirty="0" err="1"/>
              <a:t>vero</a:t>
            </a:r>
            <a:r>
              <a:rPr lang="en-US" dirty="0"/>
              <a:t>-cell culture derived		</a:t>
            </a:r>
          </a:p>
          <a:p>
            <a:pPr marL="4572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routine schedule Day # 0 and Day #28 (may give #21 earliest)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One dose </a:t>
            </a:r>
            <a:r>
              <a:rPr lang="en-US" b="1" u="sng" dirty="0"/>
              <a:t>NOT</a:t>
            </a:r>
            <a:r>
              <a:rPr lang="en-US" dirty="0"/>
              <a:t> an option </a:t>
            </a:r>
            <a:r>
              <a:rPr lang="en-US" i="1" dirty="0"/>
              <a:t>(Schuler Vaccine 2009) - </a:t>
            </a:r>
            <a:r>
              <a:rPr lang="en-US" b="1" i="1" u="sng" dirty="0"/>
              <a:t>ineffective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Rapid schedule (Day #0 &amp; Day #7) non-inferior to conventional schedule option at up to 2 months	</a:t>
            </a:r>
            <a:r>
              <a:rPr lang="en-US" i="1" dirty="0"/>
              <a:t>(Jelinek JTM 2015) – </a:t>
            </a:r>
            <a:r>
              <a:rPr lang="en-US" i="1" u="sng" dirty="0"/>
              <a:t>now approved in US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follow up study showed efficacy of rapid schedule at one year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		 </a:t>
            </a:r>
            <a:r>
              <a:rPr lang="en-US" i="1" dirty="0"/>
              <a:t>(Cramer JTM 2016)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8/3/17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780-3166-5535-DD95-59AE0BDC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Dengue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056949-C151-04ED-E14A-F36519A34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1521" y="2362200"/>
            <a:ext cx="7010400" cy="1515185"/>
          </a:xfrm>
          <a:ln w="28575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8A488-6AA9-65DA-066D-540F722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9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-74000"/>
          </a:blip>
          <a:srcRect/>
          <a:stretch>
            <a:fillRect/>
          </a:stretch>
        </p:blipFill>
        <p:spPr bwMode="auto">
          <a:xfrm>
            <a:off x="0" y="1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3735"/>
          </a:xfrm>
        </p:spPr>
        <p:txBody>
          <a:bodyPr anchor="ctr"/>
          <a:lstStyle/>
          <a:p>
            <a:pPr algn="ctr"/>
            <a:r>
              <a:rPr lang="en-US" dirty="0"/>
              <a:t>Increase in Travel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572001"/>
            <a:ext cx="7162800" cy="1295400"/>
          </a:xfrm>
        </p:spPr>
        <p:txBody>
          <a:bodyPr/>
          <a:lstStyle/>
          <a:p>
            <a:pPr algn="ctr"/>
            <a:r>
              <a:rPr lang="en-US" dirty="0"/>
              <a:t>~3-fold population increase</a:t>
            </a:r>
          </a:p>
          <a:p>
            <a:pPr algn="ctr"/>
            <a:r>
              <a:rPr lang="en-US" dirty="0"/>
              <a:t>60-fold increase in travel in 70 years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August 2023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702082"/>
              </p:ext>
            </p:extLst>
          </p:nvPr>
        </p:nvGraphicFramePr>
        <p:xfrm>
          <a:off x="990600" y="1126135"/>
          <a:ext cx="7162800" cy="33832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 </a:t>
                      </a:r>
                    </a:p>
                    <a:p>
                      <a:pPr algn="ctr"/>
                      <a:r>
                        <a:rPr lang="en-US" dirty="0"/>
                        <a:t>(Billion)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International Travel Arrivals (Millions)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1950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1980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1995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2007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2013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1087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1465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48205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A1D83-BF0B-ACB1-847A-84D31723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" y="494414"/>
            <a:ext cx="7900987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Diversity of Travel Medicine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A7F08-4B78-EF9B-F2AE-10F24973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2894079"/>
            <a:ext cx="8058150" cy="286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A1D83-BF0B-ACB1-847A-84D31723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390525"/>
            <a:ext cx="818223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The Diversity of Travel Medicine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 #1 - Answer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1753266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A7F08-4B78-EF9B-F2AE-10F24973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2" y="3226125"/>
            <a:ext cx="7588949" cy="2701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BC414-11EF-CD60-5401-459A5B9025BC}"/>
              </a:ext>
            </a:extLst>
          </p:cNvPr>
          <p:cNvSpPr txBox="1"/>
          <p:nvPr/>
        </p:nvSpPr>
        <p:spPr>
          <a:xfrm>
            <a:off x="799138" y="3962400"/>
            <a:ext cx="29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58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9E2FB-4F4F-2B0C-4CE0-272349EC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" y="494414"/>
            <a:ext cx="7900987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97650-5E2B-B158-5421-4DE1FD7718B7}"/>
              </a:ext>
            </a:extLst>
          </p:cNvPr>
          <p:cNvSpPr txBox="1"/>
          <p:nvPr/>
        </p:nvSpPr>
        <p:spPr>
          <a:xfrm>
            <a:off x="762000" y="3200400"/>
            <a:ext cx="7760493" cy="225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Travelers visiting friends and relatives (VFR’s) account for what percentage of travel from the US? </a:t>
            </a:r>
          </a:p>
          <a:p>
            <a:pPr>
              <a:lnSpc>
                <a:spcPct val="150000"/>
              </a:lnSpc>
            </a:pPr>
            <a:r>
              <a:rPr lang="en-US" dirty="0"/>
              <a:t>	1-5%</a:t>
            </a:r>
          </a:p>
          <a:p>
            <a:pPr>
              <a:lnSpc>
                <a:spcPct val="150000"/>
              </a:lnSpc>
            </a:pPr>
            <a:r>
              <a:rPr lang="en-US" dirty="0"/>
              <a:t>	10-20%</a:t>
            </a:r>
          </a:p>
          <a:p>
            <a:pPr>
              <a:lnSpc>
                <a:spcPct val="150000"/>
              </a:lnSpc>
            </a:pPr>
            <a:r>
              <a:rPr lang="en-US" dirty="0"/>
              <a:t>	40-50%	</a:t>
            </a:r>
          </a:p>
          <a:p>
            <a:pPr>
              <a:lnSpc>
                <a:spcPct val="150000"/>
              </a:lnSpc>
            </a:pPr>
            <a:r>
              <a:rPr lang="en-US" dirty="0"/>
              <a:t> 	60-70%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56EFE-3718-29E3-B12A-E6907C9131D7}"/>
              </a:ext>
            </a:extLst>
          </p:cNvPr>
          <p:cNvSpPr/>
          <p:nvPr/>
        </p:nvSpPr>
        <p:spPr>
          <a:xfrm>
            <a:off x="990600" y="3886200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57008-93E4-E4F0-A53A-00223FEB97CB}"/>
              </a:ext>
            </a:extLst>
          </p:cNvPr>
          <p:cNvSpPr/>
          <p:nvPr/>
        </p:nvSpPr>
        <p:spPr>
          <a:xfrm>
            <a:off x="990600" y="4323401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35D4C8-D449-0F5D-7346-9A6568DAEF32}"/>
              </a:ext>
            </a:extLst>
          </p:cNvPr>
          <p:cNvSpPr/>
          <p:nvPr/>
        </p:nvSpPr>
        <p:spPr>
          <a:xfrm>
            <a:off x="993949" y="4726906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F79CDD-4492-0932-29B3-0937C48EB5F2}"/>
              </a:ext>
            </a:extLst>
          </p:cNvPr>
          <p:cNvSpPr/>
          <p:nvPr/>
        </p:nvSpPr>
        <p:spPr>
          <a:xfrm>
            <a:off x="1008185" y="5153141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9E2FB-4F4F-2B0C-4CE0-272349EC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390525"/>
            <a:ext cx="818223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 #2 - Answer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1753266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53ABB-09D8-C579-F898-726BDBF4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2" y="3637686"/>
            <a:ext cx="7588949" cy="1878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FE338-31C1-A7E0-FD0A-3E5AFA85EF05}"/>
              </a:ext>
            </a:extLst>
          </p:cNvPr>
          <p:cNvSpPr txBox="1"/>
          <p:nvPr/>
        </p:nvSpPr>
        <p:spPr>
          <a:xfrm>
            <a:off x="776382" y="4495800"/>
            <a:ext cx="29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24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15111"/>
            <a:ext cx="2266158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82560-9C63-A27C-6139-C9B08754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#3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0A533-FA02-A6E1-FB48-07ACB9C9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07" y="2002965"/>
            <a:ext cx="5520095" cy="9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40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82560-9C63-A27C-6139-C9B08754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1" y="3577456"/>
            <a:ext cx="818223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#3 – 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0A533-FA02-A6E1-FB48-07ACB9C9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5" y="1486286"/>
            <a:ext cx="8430342" cy="1521020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5509052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200150 w 3429000"/>
              <a:gd name="connsiteY2" fmla="*/ 0 h 18288"/>
              <a:gd name="connsiteX3" fmla="*/ 1817370 w 3429000"/>
              <a:gd name="connsiteY3" fmla="*/ 0 h 18288"/>
              <a:gd name="connsiteX4" fmla="*/ 250317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43200 w 3429000"/>
              <a:gd name="connsiteY7" fmla="*/ 18288 h 18288"/>
              <a:gd name="connsiteX8" fmla="*/ 1988820 w 3429000"/>
              <a:gd name="connsiteY8" fmla="*/ 18288 h 18288"/>
              <a:gd name="connsiteX9" fmla="*/ 1405890 w 3429000"/>
              <a:gd name="connsiteY9" fmla="*/ 18288 h 18288"/>
              <a:gd name="connsiteX10" fmla="*/ 65151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07705" y="23860"/>
                  <a:pt x="509323" y="68036"/>
                  <a:pt x="685800" y="0"/>
                </a:cubicBezTo>
                <a:cubicBezTo>
                  <a:pt x="881422" y="-43910"/>
                  <a:pt x="1129204" y="-58858"/>
                  <a:pt x="1371600" y="0"/>
                </a:cubicBezTo>
                <a:cubicBezTo>
                  <a:pt x="1611115" y="-12848"/>
                  <a:pt x="1887211" y="-6418"/>
                  <a:pt x="2057400" y="0"/>
                </a:cubicBezTo>
                <a:cubicBezTo>
                  <a:pt x="2233905" y="-53439"/>
                  <a:pt x="2400311" y="-9735"/>
                  <a:pt x="2674620" y="0"/>
                </a:cubicBezTo>
                <a:cubicBezTo>
                  <a:pt x="2899369" y="50175"/>
                  <a:pt x="3197952" y="-27603"/>
                  <a:pt x="3429000" y="0"/>
                </a:cubicBezTo>
                <a:cubicBezTo>
                  <a:pt x="3428966" y="4844"/>
                  <a:pt x="3428590" y="11009"/>
                  <a:pt x="3429000" y="18288"/>
                </a:cubicBezTo>
                <a:cubicBezTo>
                  <a:pt x="3212354" y="28872"/>
                  <a:pt x="3083619" y="-836"/>
                  <a:pt x="2811780" y="18288"/>
                </a:cubicBezTo>
                <a:cubicBezTo>
                  <a:pt x="2533576" y="25058"/>
                  <a:pt x="2477440" y="20531"/>
                  <a:pt x="2228850" y="18288"/>
                </a:cubicBezTo>
                <a:cubicBezTo>
                  <a:pt x="2003657" y="-1843"/>
                  <a:pt x="1810789" y="18294"/>
                  <a:pt x="1543050" y="18288"/>
                </a:cubicBezTo>
                <a:cubicBezTo>
                  <a:pt x="1286635" y="-21162"/>
                  <a:pt x="1189418" y="22290"/>
                  <a:pt x="925830" y="18288"/>
                </a:cubicBezTo>
                <a:cubicBezTo>
                  <a:pt x="678389" y="-2387"/>
                  <a:pt x="367033" y="43234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69914" y="-16656"/>
                  <a:pt x="469790" y="-24030"/>
                  <a:pt x="617220" y="0"/>
                </a:cubicBezTo>
                <a:cubicBezTo>
                  <a:pt x="786601" y="24467"/>
                  <a:pt x="1085311" y="15192"/>
                  <a:pt x="1200150" y="0"/>
                </a:cubicBezTo>
                <a:cubicBezTo>
                  <a:pt x="1340195" y="-5060"/>
                  <a:pt x="1552999" y="41254"/>
                  <a:pt x="1817370" y="0"/>
                </a:cubicBezTo>
                <a:cubicBezTo>
                  <a:pt x="2086739" y="-377"/>
                  <a:pt x="2228603" y="31972"/>
                  <a:pt x="2503170" y="0"/>
                </a:cubicBezTo>
                <a:cubicBezTo>
                  <a:pt x="2794334" y="-14173"/>
                  <a:pt x="3002837" y="-13310"/>
                  <a:pt x="3429000" y="0"/>
                </a:cubicBezTo>
                <a:cubicBezTo>
                  <a:pt x="3428475" y="5049"/>
                  <a:pt x="3429193" y="12044"/>
                  <a:pt x="3429000" y="18288"/>
                </a:cubicBezTo>
                <a:cubicBezTo>
                  <a:pt x="3101445" y="-3440"/>
                  <a:pt x="2879434" y="34023"/>
                  <a:pt x="2743200" y="18288"/>
                </a:cubicBezTo>
                <a:cubicBezTo>
                  <a:pt x="2609544" y="13915"/>
                  <a:pt x="2334178" y="48649"/>
                  <a:pt x="1988820" y="18288"/>
                </a:cubicBezTo>
                <a:cubicBezTo>
                  <a:pt x="1620184" y="18423"/>
                  <a:pt x="1586822" y="-1871"/>
                  <a:pt x="1405890" y="18288"/>
                </a:cubicBezTo>
                <a:cubicBezTo>
                  <a:pt x="1266239" y="28547"/>
                  <a:pt x="867500" y="15208"/>
                  <a:pt x="651510" y="18288"/>
                </a:cubicBezTo>
                <a:cubicBezTo>
                  <a:pt x="445459" y="40105"/>
                  <a:pt x="119818" y="-2374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429000" h="18288" fill="none" stroke="0" extrusionOk="0">
                <a:moveTo>
                  <a:pt x="0" y="0"/>
                </a:moveTo>
                <a:cubicBezTo>
                  <a:pt x="199661" y="29771"/>
                  <a:pt x="488726" y="20925"/>
                  <a:pt x="685800" y="0"/>
                </a:cubicBezTo>
                <a:cubicBezTo>
                  <a:pt x="835372" y="-29710"/>
                  <a:pt x="1088413" y="6369"/>
                  <a:pt x="1371600" y="0"/>
                </a:cubicBezTo>
                <a:cubicBezTo>
                  <a:pt x="1631865" y="6637"/>
                  <a:pt x="1839907" y="52251"/>
                  <a:pt x="2057400" y="0"/>
                </a:cubicBezTo>
                <a:cubicBezTo>
                  <a:pt x="2266442" y="-8132"/>
                  <a:pt x="2461070" y="-4034"/>
                  <a:pt x="2674620" y="0"/>
                </a:cubicBezTo>
                <a:cubicBezTo>
                  <a:pt x="2940120" y="30498"/>
                  <a:pt x="3202681" y="-54357"/>
                  <a:pt x="3429000" y="0"/>
                </a:cubicBezTo>
                <a:cubicBezTo>
                  <a:pt x="3429314" y="4158"/>
                  <a:pt x="3428021" y="12539"/>
                  <a:pt x="3429000" y="18288"/>
                </a:cubicBezTo>
                <a:cubicBezTo>
                  <a:pt x="3250522" y="56023"/>
                  <a:pt x="3056248" y="-1557"/>
                  <a:pt x="2811780" y="18288"/>
                </a:cubicBezTo>
                <a:cubicBezTo>
                  <a:pt x="2534418" y="26558"/>
                  <a:pt x="2483107" y="19890"/>
                  <a:pt x="2228850" y="18288"/>
                </a:cubicBezTo>
                <a:cubicBezTo>
                  <a:pt x="1996093" y="-20362"/>
                  <a:pt x="1790611" y="35096"/>
                  <a:pt x="1543050" y="18288"/>
                </a:cubicBezTo>
                <a:cubicBezTo>
                  <a:pt x="1276188" y="-29727"/>
                  <a:pt x="1196665" y="1050"/>
                  <a:pt x="925830" y="18288"/>
                </a:cubicBezTo>
                <a:cubicBezTo>
                  <a:pt x="718623" y="61416"/>
                  <a:pt x="374628" y="2503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429000"/>
                      <a:gd name="connsiteY0" fmla="*/ 0 h 18288"/>
                      <a:gd name="connsiteX1" fmla="*/ 685800 w 3429000"/>
                      <a:gd name="connsiteY1" fmla="*/ 0 h 18288"/>
                      <a:gd name="connsiteX2" fmla="*/ 1371600 w 3429000"/>
                      <a:gd name="connsiteY2" fmla="*/ 0 h 18288"/>
                      <a:gd name="connsiteX3" fmla="*/ 2057400 w 3429000"/>
                      <a:gd name="connsiteY3" fmla="*/ 0 h 18288"/>
                      <a:gd name="connsiteX4" fmla="*/ 2674620 w 3429000"/>
                      <a:gd name="connsiteY4" fmla="*/ 0 h 18288"/>
                      <a:gd name="connsiteX5" fmla="*/ 3429000 w 3429000"/>
                      <a:gd name="connsiteY5" fmla="*/ 0 h 18288"/>
                      <a:gd name="connsiteX6" fmla="*/ 3429000 w 3429000"/>
                      <a:gd name="connsiteY6" fmla="*/ 18288 h 18288"/>
                      <a:gd name="connsiteX7" fmla="*/ 2811780 w 3429000"/>
                      <a:gd name="connsiteY7" fmla="*/ 18288 h 18288"/>
                      <a:gd name="connsiteX8" fmla="*/ 2228850 w 3429000"/>
                      <a:gd name="connsiteY8" fmla="*/ 18288 h 18288"/>
                      <a:gd name="connsiteX9" fmla="*/ 1543050 w 3429000"/>
                      <a:gd name="connsiteY9" fmla="*/ 18288 h 18288"/>
                      <a:gd name="connsiteX10" fmla="*/ 925830 w 3429000"/>
                      <a:gd name="connsiteY10" fmla="*/ 18288 h 18288"/>
                      <a:gd name="connsiteX11" fmla="*/ 0 w 3429000"/>
                      <a:gd name="connsiteY11" fmla="*/ 18288 h 18288"/>
                      <a:gd name="connsiteX12" fmla="*/ 0 w 342900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8288" fill="none" extrusionOk="0">
                        <a:moveTo>
                          <a:pt x="0" y="0"/>
                        </a:moveTo>
                        <a:cubicBezTo>
                          <a:pt x="219865" y="20479"/>
                          <a:pt x="493281" y="26186"/>
                          <a:pt x="685800" y="0"/>
                        </a:cubicBezTo>
                        <a:cubicBezTo>
                          <a:pt x="878319" y="-26186"/>
                          <a:pt x="1121382" y="-11869"/>
                          <a:pt x="1371600" y="0"/>
                        </a:cubicBezTo>
                        <a:cubicBezTo>
                          <a:pt x="1621818" y="11869"/>
                          <a:pt x="1878793" y="32281"/>
                          <a:pt x="2057400" y="0"/>
                        </a:cubicBezTo>
                        <a:cubicBezTo>
                          <a:pt x="2236007" y="-32281"/>
                          <a:pt x="2433797" y="-18251"/>
                          <a:pt x="2674620" y="0"/>
                        </a:cubicBezTo>
                        <a:cubicBezTo>
                          <a:pt x="2915443" y="18251"/>
                          <a:pt x="3205923" y="-1443"/>
                          <a:pt x="3429000" y="0"/>
                        </a:cubicBezTo>
                        <a:cubicBezTo>
                          <a:pt x="3429442" y="4516"/>
                          <a:pt x="3428173" y="12266"/>
                          <a:pt x="3429000" y="18288"/>
                        </a:cubicBezTo>
                        <a:cubicBezTo>
                          <a:pt x="3221081" y="48608"/>
                          <a:pt x="3088001" y="8066"/>
                          <a:pt x="2811780" y="18288"/>
                        </a:cubicBezTo>
                        <a:cubicBezTo>
                          <a:pt x="2535559" y="28510"/>
                          <a:pt x="2481355" y="24898"/>
                          <a:pt x="2228850" y="18288"/>
                        </a:cubicBezTo>
                        <a:cubicBezTo>
                          <a:pt x="1976345" y="11679"/>
                          <a:pt x="1807520" y="48356"/>
                          <a:pt x="1543050" y="18288"/>
                        </a:cubicBezTo>
                        <a:cubicBezTo>
                          <a:pt x="1278580" y="-11780"/>
                          <a:pt x="1181944" y="5123"/>
                          <a:pt x="925830" y="18288"/>
                        </a:cubicBezTo>
                        <a:cubicBezTo>
                          <a:pt x="669716" y="31453"/>
                          <a:pt x="410304" y="34815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429000" h="18288" stroke="0" extrusionOk="0">
                        <a:moveTo>
                          <a:pt x="0" y="0"/>
                        </a:moveTo>
                        <a:cubicBezTo>
                          <a:pt x="174095" y="-12874"/>
                          <a:pt x="443087" y="-14090"/>
                          <a:pt x="617220" y="0"/>
                        </a:cubicBezTo>
                        <a:cubicBezTo>
                          <a:pt x="791353" y="14090"/>
                          <a:pt x="1072677" y="8451"/>
                          <a:pt x="1200150" y="0"/>
                        </a:cubicBezTo>
                        <a:cubicBezTo>
                          <a:pt x="1327623" y="-8451"/>
                          <a:pt x="1526638" y="19866"/>
                          <a:pt x="1817370" y="0"/>
                        </a:cubicBezTo>
                        <a:cubicBezTo>
                          <a:pt x="2108102" y="-19866"/>
                          <a:pt x="2221289" y="26161"/>
                          <a:pt x="2503170" y="0"/>
                        </a:cubicBezTo>
                        <a:cubicBezTo>
                          <a:pt x="2785051" y="-26161"/>
                          <a:pt x="3022134" y="39178"/>
                          <a:pt x="3429000" y="0"/>
                        </a:cubicBezTo>
                        <a:cubicBezTo>
                          <a:pt x="3429577" y="4624"/>
                          <a:pt x="3429819" y="11191"/>
                          <a:pt x="3429000" y="18288"/>
                        </a:cubicBezTo>
                        <a:cubicBezTo>
                          <a:pt x="3103464" y="593"/>
                          <a:pt x="2887909" y="22940"/>
                          <a:pt x="2743200" y="18288"/>
                        </a:cubicBezTo>
                        <a:cubicBezTo>
                          <a:pt x="2598491" y="13636"/>
                          <a:pt x="2362615" y="10656"/>
                          <a:pt x="1988820" y="18288"/>
                        </a:cubicBezTo>
                        <a:cubicBezTo>
                          <a:pt x="1615025" y="25920"/>
                          <a:pt x="1580494" y="3693"/>
                          <a:pt x="1405890" y="18288"/>
                        </a:cubicBezTo>
                        <a:cubicBezTo>
                          <a:pt x="1231286" y="32884"/>
                          <a:pt x="885259" y="-16285"/>
                          <a:pt x="651510" y="18288"/>
                        </a:cubicBezTo>
                        <a:cubicBezTo>
                          <a:pt x="417761" y="52861"/>
                          <a:pt x="138362" y="-13856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0F3F4-143E-02DC-578B-C9AE55AA9F6C}"/>
              </a:ext>
            </a:extLst>
          </p:cNvPr>
          <p:cNvSpPr txBox="1"/>
          <p:nvPr/>
        </p:nvSpPr>
        <p:spPr>
          <a:xfrm>
            <a:off x="483441" y="2381211"/>
            <a:ext cx="29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503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7724C-0C04-D31E-88F8-DEED1C43D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990600"/>
            <a:ext cx="5181600" cy="917575"/>
          </a:xfrm>
        </p:spPr>
        <p:txBody>
          <a:bodyPr/>
          <a:lstStyle/>
          <a:p>
            <a:r>
              <a:rPr lang="en-US" dirty="0"/>
              <a:t>Thanks for listening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1CCC-A3AE-7782-F054-87D156D1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31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1BD2-B3F8-F61A-2547-8AD4B6F2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Post-pandemic travel recovery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187819-15CB-E3DE-14E1-361D9FB2B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600" y="1453634"/>
            <a:ext cx="7000000" cy="4438095"/>
          </a:xfr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E4CBE-2170-3624-70DB-2FD1F111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7800" y="1828800"/>
            <a:ext cx="7239000" cy="4297363"/>
          </a:xfrm>
        </p:spPr>
        <p:txBody>
          <a:bodyPr/>
          <a:lstStyle/>
          <a:p>
            <a:r>
              <a:rPr lang="en-US" dirty="0"/>
              <a:t>longer-term travel or migration country to another country increasing rapidly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2023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47800" y="1524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Travel Medicine - Considerations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99193"/>
              </p:ext>
            </p:extLst>
          </p:nvPr>
        </p:nvGraphicFramePr>
        <p:xfrm>
          <a:off x="2019300" y="3399692"/>
          <a:ext cx="6096000" cy="74168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 Million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175 Million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239000" cy="1066800"/>
          </a:xfrm>
        </p:spPr>
        <p:txBody>
          <a:bodyPr/>
          <a:lstStyle/>
          <a:p>
            <a:r>
              <a:rPr lang="en-US" dirty="0"/>
              <a:t>Travel Medicine -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066800"/>
            <a:ext cx="7239000" cy="3581400"/>
          </a:xfrm>
        </p:spPr>
        <p:txBody>
          <a:bodyPr/>
          <a:lstStyle/>
          <a:p>
            <a:r>
              <a:rPr lang="en-US" dirty="0"/>
              <a:t>Most international destinations are to Europe</a:t>
            </a:r>
          </a:p>
          <a:p>
            <a:r>
              <a:rPr lang="en-US" b="1" dirty="0"/>
              <a:t>Fastest growing travel destination Asia and East Africa</a:t>
            </a:r>
          </a:p>
          <a:p>
            <a:r>
              <a:rPr lang="en-US" dirty="0"/>
              <a:t>Most short term: pleasure / vacation</a:t>
            </a:r>
          </a:p>
          <a:p>
            <a:r>
              <a:rPr lang="en-US" dirty="0"/>
              <a:t>VFR (Visiting Friends and Relatives)</a:t>
            </a:r>
          </a:p>
          <a:p>
            <a:pPr lvl="1"/>
            <a:r>
              <a:rPr lang="en-US" dirty="0"/>
              <a:t>Special relevance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06065"/>
              </p:ext>
            </p:extLst>
          </p:nvPr>
        </p:nvGraphicFramePr>
        <p:xfrm>
          <a:off x="1600200" y="3906520"/>
          <a:ext cx="7239000" cy="148336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Leisure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~50%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VFR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Business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Populations – VFR’s (Visiting Friends and Relatives)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“an immigrant, ethnically and racially distinct from the majority population of the country of residence (usually higher income), who returns to his/her homeland (usually lower income) to visit friends and relatives”</a:t>
            </a:r>
          </a:p>
          <a:p>
            <a:r>
              <a:rPr lang="en-US" sz="2400" dirty="0"/>
              <a:t>Expands to family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erMedia.com Animated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squito">
  <a:themeElements>
    <a:clrScheme name="Custom 53">
      <a:dk1>
        <a:sysClr val="windowText" lastClr="000000"/>
      </a:dk1>
      <a:lt1>
        <a:srgbClr val="000000"/>
      </a:lt1>
      <a:dk2>
        <a:srgbClr val="1F497D"/>
      </a:dk2>
      <a:lt2>
        <a:srgbClr val="D5F474"/>
      </a:lt2>
      <a:accent1>
        <a:srgbClr val="236D02"/>
      </a:accent1>
      <a:accent2>
        <a:srgbClr val="EF914F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C11500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ravel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5E3A24"/>
      </a:accent1>
      <a:accent2>
        <a:srgbClr val="6A8B21"/>
      </a:accent2>
      <a:accent3>
        <a:srgbClr val="E19825"/>
      </a:accent3>
      <a:accent4>
        <a:srgbClr val="B19C7D"/>
      </a:accent4>
      <a:accent5>
        <a:srgbClr val="414A67"/>
      </a:accent5>
      <a:accent6>
        <a:srgbClr val="9A231A"/>
      </a:accent6>
      <a:hlink>
        <a:srgbClr val="4E5B0D"/>
      </a:hlink>
      <a:folHlink>
        <a:srgbClr val="B26B0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b985c6e-ba8e-40da-a9b6-d9ec1a89dcf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68D5993F494B4196B4B8C4AB110F5E" ma:contentTypeVersion="16" ma:contentTypeDescription="Create a new document." ma:contentTypeScope="" ma:versionID="2d3414061fdd34c26bd2212e7a63b0e5">
  <xsd:schema xmlns:xsd="http://www.w3.org/2001/XMLSchema" xmlns:xs="http://www.w3.org/2001/XMLSchema" xmlns:p="http://schemas.microsoft.com/office/2006/metadata/properties" xmlns:ns3="8b985c6e-ba8e-40da-a9b6-d9ec1a89dcf0" xmlns:ns4="8103c8b8-cca4-4852-83f2-e18e4ed7a228" targetNamespace="http://schemas.microsoft.com/office/2006/metadata/properties" ma:root="true" ma:fieldsID="db264a0130e11cb66b30f2888ab4a00e" ns3:_="" ns4:_="">
    <xsd:import namespace="8b985c6e-ba8e-40da-a9b6-d9ec1a89dcf0"/>
    <xsd:import namespace="8103c8b8-cca4-4852-83f2-e18e4ed7a2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85c6e-ba8e-40da-a9b6-d9ec1a89dc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3c8b8-cca4-4852-83f2-e18e4ed7a22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56C13E-898A-474F-BFAF-BD48D8EF1EC8}">
  <ds:schemaRefs>
    <ds:schemaRef ds:uri="http://schemas.microsoft.com/office/2006/metadata/properties"/>
    <ds:schemaRef ds:uri="http://schemas.microsoft.com/office/2006/documentManagement/types"/>
    <ds:schemaRef ds:uri="8103c8b8-cca4-4852-83f2-e18e4ed7a228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b985c6e-ba8e-40da-a9b6-d9ec1a89dcf0"/>
  </ds:schemaRefs>
</ds:datastoreItem>
</file>

<file path=customXml/itemProps2.xml><?xml version="1.0" encoding="utf-8"?>
<ds:datastoreItem xmlns:ds="http://schemas.openxmlformats.org/officeDocument/2006/customXml" ds:itemID="{BB14245A-8A6E-43C3-821C-D166DA8862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DA1AEA-AFEA-4036-A120-1B0D16DFE3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985c6e-ba8e-40da-a9b6-d9ec1a89dcf0"/>
    <ds:schemaRef ds:uri="8103c8b8-cca4-4852-83f2-e18e4ed7a2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travel_time_15065</Template>
  <TotalTime>7907</TotalTime>
  <Words>2130</Words>
  <Application>Microsoft Office PowerPoint</Application>
  <PresentationFormat>On-screen Show (4:3)</PresentationFormat>
  <Paragraphs>377</Paragraphs>
  <Slides>56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CKAEK C+ Sabon LT Std</vt:lpstr>
      <vt:lpstr>Franklin Gothic Book</vt:lpstr>
      <vt:lpstr>Franklin Gothic Medium</vt:lpstr>
      <vt:lpstr>Tahoma</vt:lpstr>
      <vt:lpstr>Wingdings</vt:lpstr>
      <vt:lpstr>PresenterMedia.com Animated Theme</vt:lpstr>
      <vt:lpstr>Mosquito</vt:lpstr>
      <vt:lpstr>Office Theme</vt:lpstr>
      <vt:lpstr>Northwest Immunization Conference (NWIC) 2023   Travel Medicine &amp; Vaccines</vt:lpstr>
      <vt:lpstr>Disclosures</vt:lpstr>
      <vt:lpstr>Outline</vt:lpstr>
      <vt:lpstr>The Pre-Travel Consultation </vt:lpstr>
      <vt:lpstr>Increase in Travel</vt:lpstr>
      <vt:lpstr>Post-pandemic travel recovery</vt:lpstr>
      <vt:lpstr>PowerPoint Presentation</vt:lpstr>
      <vt:lpstr>Travel Medicine - Considerations</vt:lpstr>
      <vt:lpstr>Special Populations – VFR’s (Visiting Friends and Relatives)</vt:lpstr>
      <vt:lpstr>Special Populations – VFR’s</vt:lpstr>
      <vt:lpstr>Special Populations – VFR’s</vt:lpstr>
      <vt:lpstr>Travel can be (is) hazardous</vt:lpstr>
      <vt:lpstr>Fatalities abroad 2009-2011</vt:lpstr>
      <vt:lpstr>PowerPoint Presentation</vt:lpstr>
      <vt:lpstr>Geosentinel Surveilance Network</vt:lpstr>
      <vt:lpstr>Relative Incidences of Health Problems During Travel in a Developing Country</vt:lpstr>
      <vt:lpstr>Relative Incidences of Health Problems During Travel in a Developing Country</vt:lpstr>
      <vt:lpstr>Vaccines</vt:lpstr>
      <vt:lpstr>PowerPoint Presentation</vt:lpstr>
      <vt:lpstr>Three “R’s” of Travel Vaccinations</vt:lpstr>
      <vt:lpstr>Routine Vaccines – most / all countries</vt:lpstr>
      <vt:lpstr>Required Vaccines</vt:lpstr>
      <vt:lpstr>Recommended</vt:lpstr>
      <vt:lpstr>Routine Vaccines – some countries</vt:lpstr>
      <vt:lpstr>Yellow Fever (YF) </vt:lpstr>
      <vt:lpstr>Geographic Distribution of Yellow Fever</vt:lpstr>
      <vt:lpstr>Yellow Fever</vt:lpstr>
      <vt:lpstr>Yellow fever vaccine (YF-vax)</vt:lpstr>
      <vt:lpstr>YF Vax – Severe Vaccine adverse events (YEL-AVD &amp; YEL-AND)</vt:lpstr>
      <vt:lpstr>Contraindication </vt:lpstr>
      <vt:lpstr>Rabies in Travel</vt:lpstr>
      <vt:lpstr>  Yearly fatalities from Rabies in Travelers…?</vt:lpstr>
      <vt:lpstr>What is the reasons for rabies mortality?</vt:lpstr>
      <vt:lpstr>Answer</vt:lpstr>
      <vt:lpstr>PEP access problem? </vt:lpstr>
      <vt:lpstr>Rabies exposure risk</vt:lpstr>
      <vt:lpstr>Education</vt:lpstr>
      <vt:lpstr>Exposure type treatment is sought for</vt:lpstr>
      <vt:lpstr>Fatal Rabies Cases in Travelers 1990-2012</vt:lpstr>
      <vt:lpstr>Vaccine strategy – PrEP vs PEP</vt:lpstr>
      <vt:lpstr>Rabies Vaccine – PrEP and PEP</vt:lpstr>
      <vt:lpstr>Personal opinion</vt:lpstr>
      <vt:lpstr>Japanese Encephalitis </vt:lpstr>
      <vt:lpstr>Japanese encephalitis</vt:lpstr>
      <vt:lpstr>Japanese encephalitis</vt:lpstr>
      <vt:lpstr>Japanese encephalitis</vt:lpstr>
      <vt:lpstr>Japanese encephalitis</vt:lpstr>
      <vt:lpstr>Japanese Encephalitis – accelerated </vt:lpstr>
      <vt:lpstr>Dengue</vt:lpstr>
      <vt:lpstr>The Diversity of Travel Medicine Question #1</vt:lpstr>
      <vt:lpstr> The Diversity of Travel Medicine Question #1 - Answer</vt:lpstr>
      <vt:lpstr>Question #2</vt:lpstr>
      <vt:lpstr>Question #2 - Answer</vt:lpstr>
      <vt:lpstr>Question #3</vt:lpstr>
      <vt:lpstr>Question #3 – Answer</vt:lpstr>
      <vt:lpstr>Thanks for listening 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 Medicine</dc:title>
  <dc:creator>dnickolson</dc:creator>
  <cp:lastModifiedBy>Sax, Molly :LSO Employee Health</cp:lastModifiedBy>
  <cp:revision>86</cp:revision>
  <dcterms:created xsi:type="dcterms:W3CDTF">2011-10-17T18:29:41Z</dcterms:created>
  <dcterms:modified xsi:type="dcterms:W3CDTF">2023-08-07T21:13:46Z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0x010100BE68D5993F494B4196B4B8C4AB110F5E</vt:lpwstr>
  </property>
</Properties>
</file>